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324" r:id="rId2"/>
    <p:sldId id="302" r:id="rId3"/>
    <p:sldId id="331" r:id="rId4"/>
    <p:sldId id="326" r:id="rId5"/>
    <p:sldId id="333" r:id="rId6"/>
    <p:sldId id="332" r:id="rId7"/>
    <p:sldId id="334" r:id="rId8"/>
    <p:sldId id="335" r:id="rId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DB"/>
    <a:srgbClr val="FFC1A9"/>
    <a:srgbClr val="C65746"/>
    <a:srgbClr val="808185"/>
    <a:srgbClr val="003399"/>
    <a:srgbClr val="5E4D3B"/>
    <a:srgbClr val="ADADAD"/>
    <a:srgbClr val="FFDA8F"/>
    <a:srgbClr val="91754D"/>
    <a:srgbClr val="C38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3018" autoAdjust="0"/>
  </p:normalViewPr>
  <p:slideViewPr>
    <p:cSldViewPr>
      <p:cViewPr>
        <p:scale>
          <a:sx n="100" d="100"/>
          <a:sy n="100" d="100"/>
        </p:scale>
        <p:origin x="231" y="-2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3304" y="-11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8" rIns="93176" bIns="46588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8" rIns="93176" bIns="4658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8" rIns="93176" bIns="46588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8" rIns="93176" bIns="46588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fld id="{8C42DA40-B582-428D-9A54-3FB83A93AF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312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679E1BA-6986-4A8D-907F-F2137E6531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8667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 info- from Melanoma Research Alliance (Kristin Mueller)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79E1BA-6986-4A8D-907F-F2137E65319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86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81000" y="2865438"/>
            <a:ext cx="6019800" cy="868362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en-US" sz="3000" b="1" i="1" kern="1200" baseline="0" dirty="0">
                <a:solidFill>
                  <a:srgbClr val="D07474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772" y="3523306"/>
            <a:ext cx="6016028" cy="566777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41312" indent="0">
              <a:buFontTx/>
              <a:buNone/>
              <a:defRPr/>
            </a:lvl2pPr>
            <a:lvl3pPr marL="62865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201737" indent="0">
              <a:buFontTx/>
              <a:buNone/>
              <a:defRPr/>
            </a:lvl5pPr>
          </a:lstStyle>
          <a:p>
            <a:pPr lvl="0"/>
            <a:r>
              <a:rPr lang="en-US" dirty="0"/>
              <a:t>Month 00, 2014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3" y="798573"/>
            <a:ext cx="1563627" cy="125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27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 Box 5"/>
          <p:cNvSpPr txBox="1">
            <a:spLocks noChangeArrowheads="1"/>
          </p:cNvSpPr>
          <p:nvPr userDrawn="1"/>
        </p:nvSpPr>
        <p:spPr bwMode="auto">
          <a:xfrm>
            <a:off x="8251477" y="6642556"/>
            <a:ext cx="50526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chemeClr val="bg1"/>
                </a:solidFill>
                <a:latin typeface="+mn-lt"/>
              </a:rPr>
              <a:t>Page </a:t>
            </a:r>
            <a:fld id="{F4D78728-5242-48ED-AEBB-217416DF628C}" type="slidenum">
              <a:rPr lang="en-US" sz="8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‹#›</a:t>
            </a:fld>
            <a:endParaRPr lang="en-US" sz="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76200" y="6642556"/>
            <a:ext cx="563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Arial Narrow" panose="020B0606020202030204" pitchFamily="34" charset="0"/>
              </a:rPr>
              <a:t>© 2014 Autism Science Foundation. All Rights Reserved.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865438"/>
            <a:ext cx="6019800" cy="868362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en-US" sz="3000" b="1" i="1" kern="1200" baseline="0" dirty="0">
                <a:solidFill>
                  <a:srgbClr val="D07474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r>
              <a:rPr lang="en-US" dirty="0"/>
              <a:t>Click to edit Master section title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772" y="3523306"/>
            <a:ext cx="6016028" cy="566777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41312" indent="0">
              <a:buFontTx/>
              <a:buNone/>
              <a:defRPr/>
            </a:lvl2pPr>
            <a:lvl3pPr marL="62865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201737" indent="0">
              <a:buFontTx/>
              <a:buNone/>
              <a:defRPr/>
            </a:lvl5pPr>
          </a:lstStyle>
          <a:p>
            <a:pPr lvl="0"/>
            <a:r>
              <a:rPr lang="en-US" dirty="0"/>
              <a:t>Details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0"/>
            <a:ext cx="851853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9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Box 5"/>
          <p:cNvSpPr txBox="1">
            <a:spLocks noChangeArrowheads="1"/>
          </p:cNvSpPr>
          <p:nvPr userDrawn="1"/>
        </p:nvSpPr>
        <p:spPr bwMode="auto">
          <a:xfrm>
            <a:off x="8637870" y="6629111"/>
            <a:ext cx="53091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chemeClr val="bg1"/>
                </a:solidFill>
                <a:latin typeface="Calibri" pitchFamily="34" charset="0"/>
              </a:rPr>
              <a:t>Page </a:t>
            </a:r>
            <a:fld id="{F4D78728-5242-48ED-AEBB-217416DF628C}" type="slidenum">
              <a:rPr lang="en-US" sz="800">
                <a:solidFill>
                  <a:schemeClr val="bg1"/>
                </a:solidFill>
                <a:latin typeface="Calibri" pitchFamily="34" charset="0"/>
              </a:rPr>
              <a:pPr algn="ctr">
                <a:defRPr/>
              </a:pPr>
              <a:t>‹#›</a:t>
            </a:fld>
            <a:endParaRPr lang="en-US" sz="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65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5"/>
          <p:cNvSpPr txBox="1">
            <a:spLocks noChangeArrowheads="1"/>
          </p:cNvSpPr>
          <p:nvPr userDrawn="1"/>
        </p:nvSpPr>
        <p:spPr bwMode="auto">
          <a:xfrm>
            <a:off x="8637870" y="6629111"/>
            <a:ext cx="53091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chemeClr val="bg1"/>
                </a:solidFill>
                <a:latin typeface="Calibri" pitchFamily="34" charset="0"/>
              </a:rPr>
              <a:t>Page </a:t>
            </a:r>
            <a:fld id="{F4D78728-5242-48ED-AEBB-217416DF628C}" type="slidenum">
              <a:rPr lang="en-US" sz="800">
                <a:solidFill>
                  <a:schemeClr val="bg1"/>
                </a:solidFill>
                <a:latin typeface="Calibri" pitchFamily="34" charset="0"/>
              </a:rPr>
              <a:pPr algn="ctr">
                <a:defRPr/>
              </a:pPr>
              <a:t>‹#›</a:t>
            </a:fld>
            <a:endParaRPr lang="en-US" sz="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664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5"/>
          <p:cNvSpPr txBox="1">
            <a:spLocks noChangeArrowheads="1"/>
          </p:cNvSpPr>
          <p:nvPr userDrawn="1"/>
        </p:nvSpPr>
        <p:spPr bwMode="auto">
          <a:xfrm>
            <a:off x="8637870" y="6629111"/>
            <a:ext cx="53091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chemeClr val="bg1"/>
                </a:solidFill>
                <a:latin typeface="Calibri" pitchFamily="34" charset="0"/>
              </a:rPr>
              <a:t>Page </a:t>
            </a:r>
            <a:fld id="{F4D78728-5242-48ED-AEBB-217416DF628C}" type="slidenum">
              <a:rPr lang="en-US" sz="800">
                <a:solidFill>
                  <a:schemeClr val="bg1"/>
                </a:solidFill>
                <a:latin typeface="Calibri" pitchFamily="34" charset="0"/>
              </a:rPr>
              <a:pPr algn="ctr">
                <a:defRPr/>
              </a:pPr>
              <a:t>‹#›</a:t>
            </a:fld>
            <a:endParaRPr lang="en-US" sz="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04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24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288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9518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009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0"/>
              <a:t>Click icon to add media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08038"/>
            <a:ext cx="818067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18067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5173" name="Text Box 5"/>
          <p:cNvSpPr txBox="1">
            <a:spLocks noChangeArrowheads="1"/>
          </p:cNvSpPr>
          <p:nvPr/>
        </p:nvSpPr>
        <p:spPr bwMode="auto">
          <a:xfrm>
            <a:off x="8650694" y="6642556"/>
            <a:ext cx="50526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chemeClr val="bg1"/>
                </a:solidFill>
                <a:latin typeface="+mn-lt"/>
              </a:rPr>
              <a:t>Page </a:t>
            </a:r>
            <a:fld id="{F4D78728-5242-48ED-AEBB-217416DF628C}" type="slidenum">
              <a:rPr lang="en-US" sz="8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‹#›</a:t>
            </a:fld>
            <a:endParaRPr lang="en-US" sz="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6200" y="6642556"/>
            <a:ext cx="563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Arial Narrow" panose="020B0606020202030204" pitchFamily="34" charset="0"/>
              </a:rPr>
              <a:t>© 2014 Autism Science Foundation. All Rights Reserved.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78" r:id="rId3"/>
    <p:sldLayoutId id="2147483691" r:id="rId4"/>
    <p:sldLayoutId id="2147483692" r:id="rId5"/>
    <p:sldLayoutId id="2147483693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01" r:id="rId12"/>
    <p:sldLayoutId id="2147483702" r:id="rId13"/>
    <p:sldLayoutId id="2147483703" r:id="rId14"/>
    <p:sldLayoutId id="2147483684" r:id="rId15"/>
    <p:sldLayoutId id="2147483685" r:id="rId16"/>
    <p:sldLayoutId id="2147483686" r:id="rId17"/>
    <p:sldLayoutId id="2147483687" r:id="rId18"/>
    <p:sldLayoutId id="2147483688" r:id="rId1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C65746"/>
          </a:solidFill>
          <a:latin typeface="+mn-lt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5E4D3B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5E4D3B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5E4D3B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5E4D3B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i="1">
          <a:solidFill>
            <a:schemeClr val="tx2"/>
          </a:solidFill>
          <a:latin typeface="Book Antiqu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i="1">
          <a:solidFill>
            <a:schemeClr val="tx2"/>
          </a:solidFill>
          <a:latin typeface="Book Antiqu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i="1">
          <a:solidFill>
            <a:schemeClr val="tx2"/>
          </a:solidFill>
          <a:latin typeface="Book Antiqu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i="1">
          <a:solidFill>
            <a:schemeClr val="tx2"/>
          </a:solidFill>
          <a:latin typeface="Book Antiqua" pitchFamily="18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rgbClr val="808185"/>
          </a:solidFill>
          <a:latin typeface="Arial Narrow" panose="020B0606020202030204" pitchFamily="34" charset="0"/>
          <a:ea typeface="+mn-ea"/>
          <a:cs typeface="+mn-cs"/>
        </a:defRPr>
      </a:lvl1pPr>
      <a:lvl2pPr marL="511175" indent="-169863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808185"/>
          </a:solidFill>
          <a:latin typeface="Arial Narrow" panose="020B0606020202030204" pitchFamily="34" charset="0"/>
        </a:defRPr>
      </a:lvl2pPr>
      <a:lvl3pPr marL="798513" indent="-169863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rgbClr val="808185"/>
          </a:solidFill>
          <a:latin typeface="Arial Narrow" panose="020B0606020202030204" pitchFamily="34" charset="0"/>
        </a:defRPr>
      </a:lvl3pPr>
      <a:lvl4pPr marL="1084263" indent="-169863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808185"/>
          </a:solidFill>
          <a:latin typeface="Arial Narrow" panose="020B0606020202030204" pitchFamily="34" charset="0"/>
        </a:defRPr>
      </a:lvl4pPr>
      <a:lvl5pPr marL="1371600" indent="-169863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808185"/>
          </a:solidFill>
          <a:latin typeface="Arial Narrow" panose="020B0606020202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220" y="1112838"/>
            <a:ext cx="8159649" cy="868362"/>
          </a:xfrm>
        </p:spPr>
        <p:txBody>
          <a:bodyPr/>
          <a:lstStyle/>
          <a:p>
            <a:r>
              <a:rPr lang="en-US" sz="3200" dirty="0"/>
              <a:t>Key findings of HRA workforce development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221" y="2133600"/>
            <a:ext cx="8180670" cy="42672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Survey goals were to understand protocols and practices of HRA members surrounding </a:t>
            </a:r>
          </a:p>
          <a:p>
            <a:pPr lvl="3"/>
            <a:r>
              <a:rPr lang="en-US" sz="2400" dirty="0">
                <a:solidFill>
                  <a:schemeClr val="tx1"/>
                </a:solidFill>
              </a:rPr>
              <a:t>Early career support   </a:t>
            </a:r>
          </a:p>
          <a:p>
            <a:pPr lvl="3"/>
            <a:r>
              <a:rPr lang="en-US" sz="2400" dirty="0">
                <a:solidFill>
                  <a:schemeClr val="tx1"/>
                </a:solidFill>
              </a:rPr>
              <a:t>Metrics of success</a:t>
            </a:r>
          </a:p>
          <a:p>
            <a:pPr lvl="3"/>
            <a:r>
              <a:rPr lang="en-US" sz="2400" dirty="0">
                <a:solidFill>
                  <a:schemeClr val="tx1"/>
                </a:solidFill>
              </a:rPr>
              <a:t>Monitoring and evaluation</a:t>
            </a:r>
          </a:p>
          <a:p>
            <a:pPr lvl="3"/>
            <a:r>
              <a:rPr lang="en-US" sz="2400" dirty="0">
                <a:solidFill>
                  <a:schemeClr val="tx1"/>
                </a:solidFill>
              </a:rPr>
              <a:t>Diversity</a:t>
            </a:r>
          </a:p>
          <a:p>
            <a:r>
              <a:rPr lang="en-US" sz="2400" dirty="0">
                <a:solidFill>
                  <a:schemeClr val="tx1"/>
                </a:solidFill>
              </a:rPr>
              <a:t>Intended to complement and expand questions from HRA annual member survey</a:t>
            </a:r>
          </a:p>
          <a:p>
            <a:r>
              <a:rPr lang="en-US" sz="2400" dirty="0">
                <a:solidFill>
                  <a:schemeClr val="tx1"/>
                </a:solidFill>
              </a:rPr>
              <a:t>43 questions</a:t>
            </a:r>
          </a:p>
        </p:txBody>
      </p:sp>
    </p:spTree>
    <p:extLst>
      <p:ext uri="{BB962C8B-B14F-4D97-AF65-F5344CB8AC3E}">
        <p14:creationId xmlns:p14="http://schemas.microsoft.com/office/powerpoint/2010/main" val="31652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Thank you!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We have received responses from 17 different organizations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Thank you to: ASF, Autism Speaks, American Federation for Aging Research, American Society of Hematology, Arnold and Mabel Beckman Foundation,  </a:t>
            </a:r>
            <a:r>
              <a:rPr lang="en-US" sz="2400" dirty="0" err="1">
                <a:solidFill>
                  <a:schemeClr val="tx1"/>
                </a:solidFill>
              </a:rPr>
              <a:t>Brightfocus</a:t>
            </a:r>
            <a:r>
              <a:rPr lang="en-US" sz="2400" dirty="0">
                <a:solidFill>
                  <a:schemeClr val="tx1"/>
                </a:solidFill>
              </a:rPr>
              <a:t>, Cancer Research Institute,  Doris Duke Charitable Trust, NYSCF, Pew, Melanoma Research Alliance, Rita Allen Foundation, Rheumatology Research Foundation, Tuberous Sclerosis Alliance, Pershing Square Sohn Cancer Research Alliance, Alzheimer’s Association, The V Foundation for Cancer Research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887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What is the definition of “early career” researcher?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solidFill>
            <a:srgbClr val="FFC1A9"/>
          </a:solidFill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Organization definition	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2701925"/>
          </a:xfrm>
          <a:solidFill>
            <a:srgbClr val="FFEDDB"/>
          </a:solidFill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sz="2000" dirty="0">
                <a:solidFill>
                  <a:schemeClr val="tx1"/>
                </a:solidFill>
              </a:rPr>
              <a:t>13 yes, 4 no</a:t>
            </a:r>
          </a:p>
          <a:p>
            <a:pPr>
              <a:spcBef>
                <a:spcPts val="300"/>
              </a:spcBef>
            </a:pPr>
            <a:r>
              <a:rPr lang="en-US" sz="2000" dirty="0">
                <a:solidFill>
                  <a:schemeClr val="tx1"/>
                </a:solidFill>
              </a:rPr>
              <a:t>Of the 13 yes</a:t>
            </a:r>
          </a:p>
          <a:p>
            <a:pPr lvl="1">
              <a:spcBef>
                <a:spcPts val="300"/>
              </a:spcBef>
            </a:pPr>
            <a:r>
              <a:rPr lang="en-US" sz="2000" dirty="0">
                <a:solidFill>
                  <a:schemeClr val="tx1"/>
                </a:solidFill>
              </a:rPr>
              <a:t>7 define as independent faculty, past post-doc</a:t>
            </a:r>
          </a:p>
          <a:p>
            <a:pPr lvl="2">
              <a:spcBef>
                <a:spcPts val="300"/>
              </a:spcBef>
            </a:pPr>
            <a:r>
              <a:rPr lang="en-US" sz="1800" dirty="0">
                <a:solidFill>
                  <a:schemeClr val="tx1"/>
                </a:solidFill>
              </a:rPr>
              <a:t>Range of 2-8 years in first faculty position</a:t>
            </a:r>
          </a:p>
          <a:p>
            <a:pPr lvl="1">
              <a:spcBef>
                <a:spcPts val="300"/>
              </a:spcBef>
            </a:pPr>
            <a:r>
              <a:rPr lang="en-US" sz="2000" dirty="0">
                <a:solidFill>
                  <a:schemeClr val="tx1"/>
                </a:solidFill>
              </a:rPr>
              <a:t>4 include post doc or less</a:t>
            </a:r>
          </a:p>
          <a:p>
            <a:pPr lvl="1">
              <a:spcBef>
                <a:spcPts val="300"/>
              </a:spcBef>
            </a:pPr>
            <a:r>
              <a:rPr lang="en-US" sz="2000" dirty="0">
                <a:solidFill>
                  <a:schemeClr val="tx1"/>
                </a:solidFill>
              </a:rPr>
              <a:t>2 “other” </a:t>
            </a:r>
          </a:p>
          <a:p>
            <a:pPr lvl="2">
              <a:spcBef>
                <a:spcPts val="300"/>
              </a:spcBef>
            </a:pPr>
            <a:r>
              <a:rPr lang="en-US" dirty="0">
                <a:solidFill>
                  <a:schemeClr val="tx1"/>
                </a:solidFill>
              </a:rPr>
              <a:t>Haven’t won major award </a:t>
            </a:r>
          </a:p>
          <a:p>
            <a:pPr lvl="2">
              <a:spcBef>
                <a:spcPts val="300"/>
              </a:spcBef>
            </a:pPr>
            <a:r>
              <a:rPr lang="en-US" dirty="0">
                <a:solidFill>
                  <a:schemeClr val="tx1"/>
                </a:solidFill>
              </a:rPr>
              <a:t>Within 5 years of fellowship start date</a:t>
            </a:r>
          </a:p>
          <a:p>
            <a:pPr lvl="1"/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solidFill>
            <a:srgbClr val="FFC1A9"/>
          </a:solidFill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Personal definition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2701925"/>
          </a:xfrm>
          <a:solidFill>
            <a:srgbClr val="FFEDDB"/>
          </a:solidFill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9 yes, 8 no or left blank</a:t>
            </a:r>
          </a:p>
          <a:p>
            <a:r>
              <a:rPr lang="en-US" sz="2400" dirty="0">
                <a:solidFill>
                  <a:schemeClr val="tx1"/>
                </a:solidFill>
              </a:rPr>
              <a:t>Of the 9 yes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6 include independent research, past post doc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3 include post doc or less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562600"/>
            <a:ext cx="802827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One organization funded postdocs without personal or organization established definition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One organization defined early career as independent career but still funded pre and post docs</a:t>
            </a:r>
          </a:p>
        </p:txBody>
      </p:sp>
    </p:spTree>
    <p:extLst>
      <p:ext uri="{BB962C8B-B14F-4D97-AF65-F5344CB8AC3E}">
        <p14:creationId xmlns:p14="http://schemas.microsoft.com/office/powerpoint/2010/main" val="809139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What are metrics of 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rgbClr val="FFEDDB"/>
          </a:solidFill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Does your organization have a definition of a successful grantee?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7 yes</a:t>
            </a:r>
          </a:p>
          <a:p>
            <a:r>
              <a:rPr lang="en-US" sz="2800" dirty="0">
                <a:solidFill>
                  <a:schemeClr val="tx1"/>
                </a:solidFill>
              </a:rPr>
              <a:t>10 no/blank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2"/>
          </p:nvPr>
        </p:nvSpPr>
        <p:spPr>
          <a:solidFill>
            <a:srgbClr val="FFEDDB"/>
          </a:solidFill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What is the definition of success?</a:t>
            </a:r>
          </a:p>
          <a:p>
            <a:pPr>
              <a:spcBef>
                <a:spcPts val="800"/>
              </a:spcBef>
            </a:pPr>
            <a:r>
              <a:rPr lang="en-US" dirty="0">
                <a:solidFill>
                  <a:schemeClr val="tx1"/>
                </a:solidFill>
              </a:rPr>
              <a:t>Follow-up funding: 8</a:t>
            </a:r>
          </a:p>
          <a:p>
            <a:r>
              <a:rPr lang="en-US" dirty="0">
                <a:solidFill>
                  <a:schemeClr val="tx1"/>
                </a:solidFill>
              </a:rPr>
              <a:t>Continued research in field: 8</a:t>
            </a:r>
          </a:p>
          <a:p>
            <a:r>
              <a:rPr lang="en-US" dirty="0">
                <a:solidFill>
                  <a:schemeClr val="tx1"/>
                </a:solidFill>
              </a:rPr>
              <a:t>Promotion: 4</a:t>
            </a:r>
          </a:p>
          <a:p>
            <a:r>
              <a:rPr lang="en-US" dirty="0">
                <a:solidFill>
                  <a:schemeClr val="tx1"/>
                </a:solidFill>
              </a:rPr>
              <a:t>Publications: 4</a:t>
            </a:r>
          </a:p>
          <a:p>
            <a:r>
              <a:rPr lang="en-US" dirty="0">
                <a:solidFill>
                  <a:schemeClr val="tx1"/>
                </a:solidFill>
              </a:rPr>
              <a:t>IP: 2</a:t>
            </a:r>
          </a:p>
          <a:p>
            <a:r>
              <a:rPr lang="en-US" dirty="0">
                <a:solidFill>
                  <a:schemeClr val="tx1"/>
                </a:solidFill>
              </a:rPr>
              <a:t>Leadership/training next gen of scientists</a:t>
            </a:r>
          </a:p>
          <a:p>
            <a:r>
              <a:rPr lang="en-US" dirty="0">
                <a:solidFill>
                  <a:schemeClr val="tx1"/>
                </a:solidFill>
              </a:rPr>
              <a:t>Clinical progress</a:t>
            </a:r>
          </a:p>
          <a:p>
            <a:r>
              <a:rPr lang="en-US" dirty="0">
                <a:solidFill>
                  <a:schemeClr val="tx1"/>
                </a:solidFill>
              </a:rPr>
              <a:t>Collaborations</a:t>
            </a:r>
          </a:p>
          <a:p>
            <a:r>
              <a:rPr lang="en-US" dirty="0">
                <a:solidFill>
                  <a:schemeClr val="tx1"/>
                </a:solidFill>
              </a:rPr>
              <a:t>Awards/national recognition</a:t>
            </a:r>
          </a:p>
          <a:p>
            <a:r>
              <a:rPr lang="en-US" dirty="0">
                <a:solidFill>
                  <a:schemeClr val="tx1"/>
                </a:solidFill>
              </a:rPr>
              <a:t>Starting a company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11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Tracking grantees after funding is over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14350" y="1590675"/>
            <a:ext cx="4038600" cy="4525963"/>
          </a:xfrm>
          <a:prstGeom prst="rect">
            <a:avLst/>
          </a:prstGeom>
          <a:solidFill>
            <a:srgbClr val="FFEDD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808185"/>
                </a:solidFill>
                <a:latin typeface="+mn-lt"/>
                <a:ea typeface="+mn-ea"/>
                <a:cs typeface="+mn-cs"/>
              </a:defRPr>
            </a:lvl1pPr>
            <a:lvl2pPr marL="51117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808185"/>
                </a:solidFill>
                <a:latin typeface="+mn-lt"/>
              </a:defRPr>
            </a:lvl2pPr>
            <a:lvl3pPr marL="79851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808185"/>
                </a:solidFill>
                <a:latin typeface="+mn-lt"/>
              </a:defRPr>
            </a:lvl3pPr>
            <a:lvl4pPr marL="10842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808185"/>
                </a:solidFill>
                <a:latin typeface="+mn-lt"/>
              </a:defRPr>
            </a:lvl4pPr>
            <a:lvl5pPr marL="1371600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808185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kern="0" dirty="0">
                <a:solidFill>
                  <a:schemeClr val="tx1"/>
                </a:solidFill>
              </a:rPr>
              <a:t>How many months do you track early career investigators after they have completed funding?</a:t>
            </a:r>
          </a:p>
          <a:p>
            <a:r>
              <a:rPr lang="en-US" sz="2000" kern="0" dirty="0">
                <a:solidFill>
                  <a:schemeClr val="tx1"/>
                </a:solidFill>
              </a:rPr>
              <a:t>One month</a:t>
            </a:r>
          </a:p>
          <a:p>
            <a:r>
              <a:rPr lang="en-US" sz="2000" kern="0" dirty="0">
                <a:solidFill>
                  <a:schemeClr val="tx1"/>
                </a:solidFill>
              </a:rPr>
              <a:t>One year after final payment</a:t>
            </a:r>
          </a:p>
          <a:p>
            <a:r>
              <a:rPr lang="en-US" sz="2000" kern="0" dirty="0">
                <a:solidFill>
                  <a:schemeClr val="tx1"/>
                </a:solidFill>
              </a:rPr>
              <a:t>5 years (4)</a:t>
            </a:r>
          </a:p>
          <a:p>
            <a:r>
              <a:rPr lang="en-US" sz="2000" kern="0" dirty="0">
                <a:solidFill>
                  <a:schemeClr val="tx1"/>
                </a:solidFill>
              </a:rPr>
              <a:t>Every 3-5 years over course of career</a:t>
            </a:r>
          </a:p>
          <a:p>
            <a:r>
              <a:rPr lang="en-US" sz="2000" kern="0" dirty="0">
                <a:solidFill>
                  <a:schemeClr val="tx1"/>
                </a:solidFill>
              </a:rPr>
              <a:t>Indefinitely, as possible (2)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solidFill>
            <a:srgbClr val="FFEDDB"/>
          </a:solidFill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How do you collect information after grantees have completed funding?</a:t>
            </a:r>
          </a:p>
          <a:p>
            <a:pPr>
              <a:spcBef>
                <a:spcPts val="800"/>
              </a:spcBef>
            </a:pPr>
            <a:r>
              <a:rPr lang="en-US" dirty="0">
                <a:solidFill>
                  <a:schemeClr val="tx1"/>
                </a:solidFill>
              </a:rPr>
              <a:t>Reports submitted by grantees: 13</a:t>
            </a:r>
          </a:p>
          <a:p>
            <a:pPr>
              <a:spcBef>
                <a:spcPts val="800"/>
              </a:spcBef>
            </a:pPr>
            <a:r>
              <a:rPr lang="en-US" dirty="0">
                <a:solidFill>
                  <a:schemeClr val="tx1"/>
                </a:solidFill>
              </a:rPr>
              <a:t>Internet searches: 13</a:t>
            </a:r>
          </a:p>
          <a:p>
            <a:pPr>
              <a:spcBef>
                <a:spcPts val="800"/>
              </a:spcBef>
            </a:pPr>
            <a:r>
              <a:rPr lang="en-US" dirty="0">
                <a:solidFill>
                  <a:schemeClr val="tx1"/>
                </a:solidFill>
              </a:rPr>
              <a:t>Unsolicited contact from grantees: 13</a:t>
            </a:r>
          </a:p>
          <a:p>
            <a:pPr>
              <a:spcBef>
                <a:spcPts val="800"/>
              </a:spcBef>
            </a:pPr>
            <a:r>
              <a:rPr lang="en-US" dirty="0">
                <a:solidFill>
                  <a:schemeClr val="tx1"/>
                </a:solidFill>
              </a:rPr>
              <a:t>Software life Research Fish, Uber Research: 8 </a:t>
            </a:r>
          </a:p>
          <a:p>
            <a:pPr>
              <a:spcBef>
                <a:spcPts val="800"/>
              </a:spcBef>
            </a:pPr>
            <a:r>
              <a:rPr lang="en-US" dirty="0">
                <a:solidFill>
                  <a:schemeClr val="tx1"/>
                </a:solidFill>
              </a:rPr>
              <a:t>Information at scientific meetings: 9</a:t>
            </a:r>
          </a:p>
          <a:p>
            <a:pPr>
              <a:spcBef>
                <a:spcPts val="800"/>
              </a:spcBef>
            </a:pPr>
            <a:r>
              <a:rPr lang="en-US" dirty="0">
                <a:solidFill>
                  <a:schemeClr val="tx1"/>
                </a:solidFill>
              </a:rPr>
              <a:t>Feedback from mentors/collaborators: 6</a:t>
            </a:r>
          </a:p>
          <a:p>
            <a:pPr>
              <a:spcBef>
                <a:spcPts val="800"/>
              </a:spcBef>
            </a:pPr>
            <a:r>
              <a:rPr lang="en-US" dirty="0">
                <a:solidFill>
                  <a:schemeClr val="tx1"/>
                </a:solidFill>
              </a:rPr>
              <a:t>Direct contact w/ grantees: 2</a:t>
            </a:r>
          </a:p>
          <a:p>
            <a:pPr>
              <a:spcBef>
                <a:spcPts val="800"/>
              </a:spcBef>
            </a:pPr>
            <a:r>
              <a:rPr lang="en-US" dirty="0">
                <a:solidFill>
                  <a:schemeClr val="tx1"/>
                </a:solidFill>
              </a:rPr>
              <a:t>Software like Plum analytics: 1</a:t>
            </a:r>
          </a:p>
          <a:p>
            <a:pPr>
              <a:spcBef>
                <a:spcPts val="800"/>
              </a:spcBef>
            </a:pPr>
            <a:r>
              <a:rPr lang="en-US" dirty="0">
                <a:solidFill>
                  <a:schemeClr val="tx1"/>
                </a:solidFill>
              </a:rPr>
              <a:t>Software to track pubs, citations: 1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294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Require acknowledgement of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rgbClr val="FFEDDB"/>
          </a:solidFill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Do you require the organization be acknowledged in publications?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14 yes</a:t>
            </a:r>
          </a:p>
          <a:p>
            <a:r>
              <a:rPr lang="en-US" sz="2800" dirty="0">
                <a:solidFill>
                  <a:schemeClr val="tx1"/>
                </a:solidFill>
              </a:rPr>
              <a:t>3 blank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2"/>
          </p:nvPr>
        </p:nvSpPr>
        <p:spPr>
          <a:solidFill>
            <a:srgbClr val="FFEDDB"/>
          </a:solidFill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What happens if this does not happen?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1 organization reported consequences</a:t>
            </a:r>
          </a:p>
          <a:p>
            <a:r>
              <a:rPr lang="en-US" sz="2800" dirty="0">
                <a:solidFill>
                  <a:schemeClr val="tx1"/>
                </a:solidFill>
              </a:rPr>
              <a:t>10 provided gentle reminders</a:t>
            </a:r>
          </a:p>
        </p:txBody>
      </p:sp>
    </p:spTree>
    <p:extLst>
      <p:ext uri="{BB962C8B-B14F-4D97-AF65-F5344CB8AC3E}">
        <p14:creationId xmlns:p14="http://schemas.microsoft.com/office/powerpoint/2010/main" val="1358838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Diversity of applicant pool and reducing bias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600200"/>
            <a:ext cx="7696200" cy="4525963"/>
          </a:xfrm>
          <a:prstGeom prst="rect">
            <a:avLst/>
          </a:prstGeom>
          <a:solidFill>
            <a:srgbClr val="FFEDD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808185"/>
                </a:solidFill>
                <a:latin typeface="+mn-lt"/>
                <a:ea typeface="+mn-ea"/>
                <a:cs typeface="+mn-cs"/>
              </a:defRPr>
            </a:lvl1pPr>
            <a:lvl2pPr marL="51117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808185"/>
                </a:solidFill>
                <a:latin typeface="+mn-lt"/>
              </a:defRPr>
            </a:lvl2pPr>
            <a:lvl3pPr marL="79851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808185"/>
                </a:solidFill>
                <a:latin typeface="+mn-lt"/>
              </a:defRPr>
            </a:lvl3pPr>
            <a:lvl4pPr marL="10842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808185"/>
                </a:solidFill>
                <a:latin typeface="+mn-lt"/>
              </a:defRPr>
            </a:lvl4pPr>
            <a:lvl5pPr marL="1371600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808185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kern="0" dirty="0">
                <a:solidFill>
                  <a:schemeClr val="tx1"/>
                </a:solidFill>
              </a:rPr>
              <a:t>Does your organization have approaches to improve diversity of the applicant pool?</a:t>
            </a:r>
          </a:p>
          <a:p>
            <a:r>
              <a:rPr lang="en-US" sz="2000" kern="0" dirty="0">
                <a:solidFill>
                  <a:schemeClr val="tx1"/>
                </a:solidFill>
              </a:rPr>
              <a:t>5 yes; 12 no/blank</a:t>
            </a:r>
          </a:p>
          <a:p>
            <a:r>
              <a:rPr lang="en-US" sz="2000" kern="0" dirty="0">
                <a:solidFill>
                  <a:schemeClr val="tx1"/>
                </a:solidFill>
              </a:rPr>
              <a:t>Of the 5 yes</a:t>
            </a:r>
          </a:p>
          <a:p>
            <a:pPr lvl="1"/>
            <a:r>
              <a:rPr lang="en-US" sz="1600" kern="0" dirty="0">
                <a:solidFill>
                  <a:schemeClr val="tx1"/>
                </a:solidFill>
              </a:rPr>
              <a:t>Used more inclusive language in RFP and inclusive images on website</a:t>
            </a:r>
          </a:p>
          <a:p>
            <a:pPr lvl="1"/>
            <a:r>
              <a:rPr lang="en-US" sz="1600" kern="0" dirty="0">
                <a:solidFill>
                  <a:schemeClr val="tx1"/>
                </a:solidFill>
              </a:rPr>
              <a:t>Modified selection criteria to avoid gendered adjectives</a:t>
            </a:r>
          </a:p>
          <a:p>
            <a:pPr lvl="1"/>
            <a:r>
              <a:rPr lang="en-US" sz="1600" kern="0" dirty="0">
                <a:solidFill>
                  <a:schemeClr val="tx1"/>
                </a:solidFill>
              </a:rPr>
              <a:t>Provide link to guidelines to mitigate unconscious bias in reference letters</a:t>
            </a:r>
          </a:p>
          <a:p>
            <a:pPr lvl="1"/>
            <a:r>
              <a:rPr lang="en-US" sz="1600" kern="0" dirty="0">
                <a:solidFill>
                  <a:schemeClr val="tx1"/>
                </a:solidFill>
              </a:rPr>
              <a:t>Distribute RFP to societies that promote women in science</a:t>
            </a:r>
          </a:p>
          <a:p>
            <a:pPr lvl="1"/>
            <a:r>
              <a:rPr lang="en-US" sz="1600" kern="0" dirty="0">
                <a:solidFill>
                  <a:schemeClr val="tx1"/>
                </a:solidFill>
              </a:rPr>
              <a:t>Allow invited institutions to submit 2 applicants for consideration if at least one if from an under represented minority </a:t>
            </a:r>
          </a:p>
          <a:p>
            <a:pPr lvl="1"/>
            <a:r>
              <a:rPr lang="en-US" sz="1600" kern="0" dirty="0">
                <a:solidFill>
                  <a:schemeClr val="tx1"/>
                </a:solidFill>
              </a:rPr>
              <a:t>Make sure department list is comprehensive when distributing RFP</a:t>
            </a:r>
          </a:p>
          <a:p>
            <a:pPr lvl="1"/>
            <a:r>
              <a:rPr lang="en-US" sz="1600" kern="0" dirty="0">
                <a:solidFill>
                  <a:schemeClr val="tx1"/>
                </a:solidFill>
              </a:rPr>
              <a:t>Partnerships with other organizations</a:t>
            </a:r>
          </a:p>
          <a:p>
            <a:r>
              <a:rPr lang="en-US" sz="2000" kern="0" dirty="0">
                <a:solidFill>
                  <a:schemeClr val="tx1"/>
                </a:solidFill>
              </a:rPr>
              <a:t>Many of the “no” organizations are interested in incorporating new ideas!</a:t>
            </a:r>
          </a:p>
        </p:txBody>
      </p:sp>
    </p:spTree>
    <p:extLst>
      <p:ext uri="{BB962C8B-B14F-4D97-AF65-F5344CB8AC3E}">
        <p14:creationId xmlns:p14="http://schemas.microsoft.com/office/powerpoint/2010/main" val="3534982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741363"/>
            <a:ext cx="8180670" cy="868362"/>
          </a:xfrm>
        </p:spPr>
        <p:txBody>
          <a:bodyPr/>
          <a:lstStyle/>
          <a:p>
            <a:r>
              <a:rPr lang="en-US" sz="2800" dirty="0"/>
              <a:t>Reducing bias/balancing awards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733925" y="1581150"/>
            <a:ext cx="4038600" cy="4525963"/>
          </a:xfrm>
          <a:prstGeom prst="rect">
            <a:avLst/>
          </a:prstGeom>
          <a:solidFill>
            <a:srgbClr val="FFEDD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808185"/>
                </a:solidFill>
                <a:latin typeface="+mn-lt"/>
                <a:ea typeface="+mn-ea"/>
                <a:cs typeface="+mn-cs"/>
              </a:defRPr>
            </a:lvl1pPr>
            <a:lvl2pPr marL="51117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808185"/>
                </a:solidFill>
                <a:latin typeface="+mn-lt"/>
              </a:defRPr>
            </a:lvl2pPr>
            <a:lvl3pPr marL="79851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808185"/>
                </a:solidFill>
                <a:latin typeface="+mn-lt"/>
              </a:defRPr>
            </a:lvl3pPr>
            <a:lvl4pPr marL="10842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808185"/>
                </a:solidFill>
                <a:latin typeface="+mn-lt"/>
              </a:defRPr>
            </a:lvl4pPr>
            <a:lvl5pPr marL="1371600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808185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</a:pPr>
            <a:r>
              <a:rPr lang="en-US" sz="2400" kern="0" dirty="0">
                <a:solidFill>
                  <a:srgbClr val="000000"/>
                </a:solidFill>
                <a:latin typeface="Arial Narrow" pitchFamily="34" charset="0"/>
              </a:rPr>
              <a:t>Does your organization have approaches to reduce reviewer bias?</a:t>
            </a:r>
          </a:p>
          <a:p>
            <a:r>
              <a:rPr lang="en-US" sz="2000" kern="0" dirty="0">
                <a:solidFill>
                  <a:schemeClr val="tx1"/>
                </a:solidFill>
              </a:rPr>
              <a:t>4 yes; 13 no/blank</a:t>
            </a:r>
          </a:p>
          <a:p>
            <a:pPr lvl="1"/>
            <a:r>
              <a:rPr lang="en-US" sz="2000" kern="0" dirty="0">
                <a:solidFill>
                  <a:schemeClr val="tx1"/>
                </a:solidFill>
              </a:rPr>
              <a:t>Implicit bias statement</a:t>
            </a:r>
          </a:p>
          <a:p>
            <a:pPr lvl="1"/>
            <a:r>
              <a:rPr lang="en-US" sz="2000" kern="0" dirty="0">
                <a:solidFill>
                  <a:schemeClr val="tx1"/>
                </a:solidFill>
              </a:rPr>
              <a:t>Do not share gender/race information in application (though gender may be apparent in recommendation letters)</a:t>
            </a:r>
          </a:p>
          <a:p>
            <a:pPr lvl="1"/>
            <a:r>
              <a:rPr lang="en-US" sz="2000" kern="0" dirty="0">
                <a:solidFill>
                  <a:schemeClr val="tx1"/>
                </a:solidFill>
              </a:rPr>
              <a:t>Conflict of interest policies</a:t>
            </a:r>
          </a:p>
          <a:p>
            <a:pPr lvl="1"/>
            <a:r>
              <a:rPr lang="en-US" sz="2000" kern="0" dirty="0">
                <a:solidFill>
                  <a:schemeClr val="tx1"/>
                </a:solidFill>
              </a:rPr>
              <a:t>Structured evaluation criteria</a:t>
            </a:r>
          </a:p>
          <a:p>
            <a:pPr lvl="1"/>
            <a:r>
              <a:rPr lang="en-US" sz="2000" kern="0" dirty="0">
                <a:solidFill>
                  <a:schemeClr val="tx1"/>
                </a:solidFill>
              </a:rPr>
              <a:t>Evaluation criteria revised to avoid adjectives that might be implicitly associated with </a:t>
            </a:r>
            <a:r>
              <a:rPr lang="en-US" sz="2000" kern="0">
                <a:solidFill>
                  <a:schemeClr val="tx1"/>
                </a:solidFill>
              </a:rPr>
              <a:t>male gender</a:t>
            </a:r>
            <a:endParaRPr lang="en-US" sz="2000" kern="0" dirty="0">
              <a:solidFill>
                <a:schemeClr val="tx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04800" y="1581149"/>
            <a:ext cx="4038600" cy="4525963"/>
          </a:xfrm>
          <a:prstGeom prst="rect">
            <a:avLst/>
          </a:prstGeom>
          <a:solidFill>
            <a:srgbClr val="FFEDD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808185"/>
                </a:solidFill>
                <a:latin typeface="+mn-lt"/>
                <a:ea typeface="+mn-ea"/>
                <a:cs typeface="+mn-cs"/>
              </a:defRPr>
            </a:lvl1pPr>
            <a:lvl2pPr marL="51117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808185"/>
                </a:solidFill>
                <a:latin typeface="+mn-lt"/>
              </a:defRPr>
            </a:lvl2pPr>
            <a:lvl3pPr marL="79851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808185"/>
                </a:solidFill>
                <a:latin typeface="+mn-lt"/>
              </a:defRPr>
            </a:lvl3pPr>
            <a:lvl4pPr marL="10842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808185"/>
                </a:solidFill>
                <a:latin typeface="+mn-lt"/>
              </a:defRPr>
            </a:lvl4pPr>
            <a:lvl5pPr marL="1371600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808185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</a:pPr>
            <a:r>
              <a:rPr lang="en-US" sz="2400" kern="0" dirty="0">
                <a:solidFill>
                  <a:srgbClr val="000000"/>
                </a:solidFill>
                <a:latin typeface="Arial Narrow" pitchFamily="34" charset="0"/>
              </a:rPr>
              <a:t>Does your SAB make conscious decisions about balancing awards?</a:t>
            </a:r>
          </a:p>
          <a:p>
            <a:r>
              <a:rPr lang="en-US" sz="2000" kern="0" dirty="0">
                <a:solidFill>
                  <a:schemeClr val="tx1"/>
                </a:solidFill>
              </a:rPr>
              <a:t>7 yes; 10 no/blank</a:t>
            </a:r>
          </a:p>
          <a:p>
            <a:r>
              <a:rPr lang="en-US" sz="2000" kern="0" dirty="0">
                <a:solidFill>
                  <a:schemeClr val="tx1"/>
                </a:solidFill>
              </a:rPr>
              <a:t>Of yes</a:t>
            </a:r>
          </a:p>
          <a:p>
            <a:pPr lvl="1"/>
            <a:r>
              <a:rPr lang="en-US" sz="2000" kern="0" dirty="0">
                <a:solidFill>
                  <a:schemeClr val="tx1"/>
                </a:solidFill>
              </a:rPr>
              <a:t>When looking at top applications, make an effort to split across gender and field of study</a:t>
            </a:r>
          </a:p>
          <a:p>
            <a:pPr lvl="1"/>
            <a:r>
              <a:rPr lang="en-US" sz="2000" kern="0" dirty="0">
                <a:solidFill>
                  <a:schemeClr val="tx1"/>
                </a:solidFill>
              </a:rPr>
              <a:t>Have reviewers read implicit bias statement aloud</a:t>
            </a:r>
          </a:p>
          <a:p>
            <a:pPr lvl="1"/>
            <a:r>
              <a:rPr lang="en-US" sz="2000" kern="0" dirty="0">
                <a:solidFill>
                  <a:schemeClr val="tx1"/>
                </a:solidFill>
              </a:rPr>
              <a:t>Programs that are specifically designed for underrepresented minorities</a:t>
            </a:r>
          </a:p>
        </p:txBody>
      </p:sp>
    </p:spTree>
    <p:extLst>
      <p:ext uri="{BB962C8B-B14F-4D97-AF65-F5344CB8AC3E}">
        <p14:creationId xmlns:p14="http://schemas.microsoft.com/office/powerpoint/2010/main" val="3610874717"/>
      </p:ext>
    </p:extLst>
  </p:cSld>
  <p:clrMapOvr>
    <a:masterClrMapping/>
  </p:clrMapOvr>
</p:sld>
</file>

<file path=ppt/theme/theme1.xml><?xml version="1.0" encoding="utf-8"?>
<a:theme xmlns:a="http://schemas.openxmlformats.org/drawingml/2006/main" name="GNF_2013">
  <a:themeElements>
    <a:clrScheme name="GNF_2K5_16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NF_2K5_16">
      <a:majorFont>
        <a:latin typeface="Book Antiqua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NF_2K5_1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F_2K5_1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F_2K5_1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F_2K5_1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F_2K5_1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F_2K5_1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F_2K5_1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F_2K5_1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F_2K5_1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F_2K5_1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F_2K5_1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F_2K5_1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GNF_2013</Template>
  <TotalTime>2218</TotalTime>
  <Words>697</Words>
  <Application>Microsoft Office PowerPoint</Application>
  <PresentationFormat>On-screen Show (4:3)</PresentationFormat>
  <Paragraphs>99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Narrow</vt:lpstr>
      <vt:lpstr>Book Antiqua</vt:lpstr>
      <vt:lpstr>Calibri</vt:lpstr>
      <vt:lpstr>Times New Roman</vt:lpstr>
      <vt:lpstr>GNF_2013</vt:lpstr>
      <vt:lpstr>Key findings of HRA workforce development survey</vt:lpstr>
      <vt:lpstr>Thank you!</vt:lpstr>
      <vt:lpstr>What is the definition of “early career” researcher?</vt:lpstr>
      <vt:lpstr>What are metrics of success?</vt:lpstr>
      <vt:lpstr>Tracking grantees after funding is over</vt:lpstr>
      <vt:lpstr>Require acknowledgement of support</vt:lpstr>
      <vt:lpstr>Diversity of applicant pool and reducing bias</vt:lpstr>
      <vt:lpstr>Reducing bias/balancing awards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ASF Template</dc:title>
  <dc:creator>R Cooper</dc:creator>
  <cp:lastModifiedBy>maryrose@healthra.org</cp:lastModifiedBy>
  <cp:revision>310</cp:revision>
  <dcterms:created xsi:type="dcterms:W3CDTF">2013-09-18T15:37:29Z</dcterms:created>
  <dcterms:modified xsi:type="dcterms:W3CDTF">2018-08-27T19:30:21Z</dcterms:modified>
</cp:coreProperties>
</file>