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25"/>
  </p:notesMasterIdLst>
  <p:sldIdLst>
    <p:sldId id="256" r:id="rId2"/>
    <p:sldId id="265" r:id="rId3"/>
    <p:sldId id="263" r:id="rId4"/>
    <p:sldId id="280" r:id="rId5"/>
    <p:sldId id="281" r:id="rId6"/>
    <p:sldId id="279" r:id="rId7"/>
    <p:sldId id="267" r:id="rId8"/>
    <p:sldId id="268" r:id="rId9"/>
    <p:sldId id="275" r:id="rId10"/>
    <p:sldId id="270" r:id="rId11"/>
    <p:sldId id="271" r:id="rId12"/>
    <p:sldId id="276" r:id="rId13"/>
    <p:sldId id="282" r:id="rId14"/>
    <p:sldId id="257" r:id="rId15"/>
    <p:sldId id="264" r:id="rId16"/>
    <p:sldId id="262" r:id="rId17"/>
    <p:sldId id="258" r:id="rId18"/>
    <p:sldId id="261" r:id="rId19"/>
    <p:sldId id="260" r:id="rId20"/>
    <p:sldId id="273" r:id="rId21"/>
    <p:sldId id="277" r:id="rId22"/>
    <p:sldId id="274" r:id="rId23"/>
    <p:sldId id="278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Olson" initials="EO" lastIdx="1" clrIdx="0">
    <p:extLst/>
  </p:cmAuthor>
  <p:cmAuthor id="2" name="Eric Olson" initials="EO [2]" lastIdx="1" clrIdx="1">
    <p:extLst/>
  </p:cmAuthor>
  <p:cmAuthor id="3" name="Alice Jane Meadows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8"/>
    <p:restoredTop sz="91512"/>
  </p:normalViewPr>
  <p:slideViewPr>
    <p:cSldViewPr snapToGrid="0" snapToObjects="1">
      <p:cViewPr varScale="1">
        <p:scale>
          <a:sx n="102" d="100"/>
          <a:sy n="102" d="100"/>
        </p:scale>
        <p:origin x="164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commentAuthors" Target="commentAuthor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C12F34-F15F-D647-8612-DD420916A326}" type="doc">
      <dgm:prSet loTypeId="urn:microsoft.com/office/officeart/2009/3/layout/RandomtoResultProcess" loCatId="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kumimoji="1" lang="ja-JP" altLang="en-US"/>
        </a:p>
      </dgm:t>
    </dgm:pt>
    <dgm:pt modelId="{D420AF7D-F02A-A54E-986F-E14D4A1F1DDB}">
      <dgm:prSet phldrT="[テキスト]"/>
      <dgm:spPr/>
      <dgm:t>
        <a:bodyPr/>
        <a:lstStyle/>
        <a:p>
          <a:r>
            <a:rPr kumimoji="1" lang="en-US" altLang="ja-JP" dirty="0">
              <a:solidFill>
                <a:srgbClr val="58595B"/>
              </a:solidFill>
              <a:latin typeface="Open Sans"/>
            </a:rPr>
            <a:t>Researcher</a:t>
          </a:r>
          <a:endParaRPr kumimoji="1" lang="ja-JP" altLang="en-US" dirty="0">
            <a:solidFill>
              <a:srgbClr val="58595B"/>
            </a:solidFill>
            <a:latin typeface="Open Sans"/>
          </a:endParaRPr>
        </a:p>
      </dgm:t>
    </dgm:pt>
    <dgm:pt modelId="{4DFB9FCD-70D5-A147-8F6E-C3F3993AF135}" type="parTrans" cxnId="{0E8E7CBA-5C3C-B24B-B5EC-F9B9E0E9B2B1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2B0027DD-B7D9-ED4B-B1DA-3868FD526EEE}" type="sibTrans" cxnId="{0E8E7CBA-5C3C-B24B-B5EC-F9B9E0E9B2B1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1FFC3486-9F3D-1645-8AF8-D263671D1DE4}">
      <dgm:prSet phldrT="[テキスト]" custT="1"/>
      <dgm:spPr/>
      <dgm:t>
        <a:bodyPr/>
        <a:lstStyle/>
        <a:p>
          <a:pPr algn="l"/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Link their ORCID to own account</a:t>
          </a:r>
          <a:endParaRPr kumimoji="1" lang="ja-JP" altLang="en-US" sz="1600" dirty="0">
            <a:solidFill>
              <a:srgbClr val="58595B"/>
            </a:solidFill>
            <a:latin typeface="Open Sans"/>
          </a:endParaRPr>
        </a:p>
      </dgm:t>
    </dgm:pt>
    <dgm:pt modelId="{682F3296-316C-4F44-B400-306DA9773246}" type="parTrans" cxnId="{02FF8713-561B-EE46-9FC7-B46A9276D215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E4B90BE2-29B5-2D44-A019-F060185A58B9}" type="sibTrans" cxnId="{02FF8713-561B-EE46-9FC7-B46A9276D215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02D01C42-5F21-0E4A-8955-8C3193406D54}">
      <dgm:prSet phldrT="[テキスト]"/>
      <dgm:spPr/>
      <dgm:t>
        <a:bodyPr/>
        <a:lstStyle/>
        <a:p>
          <a:r>
            <a:rPr kumimoji="1" lang="en-US" altLang="ja-JP" dirty="0">
              <a:solidFill>
                <a:srgbClr val="58595B"/>
              </a:solidFill>
              <a:latin typeface="Open Sans"/>
            </a:rPr>
            <a:t>Funder</a:t>
          </a:r>
          <a:endParaRPr kumimoji="1" lang="ja-JP" altLang="en-US" dirty="0">
            <a:solidFill>
              <a:srgbClr val="58595B"/>
            </a:solidFill>
            <a:latin typeface="Open Sans"/>
          </a:endParaRPr>
        </a:p>
      </dgm:t>
    </dgm:pt>
    <dgm:pt modelId="{853474BF-5B36-E54F-9823-BFDE339F6F12}" type="parTrans" cxnId="{869F0F03-D65D-0040-B473-974133BBD4F8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81C8B46B-566E-B846-A383-1D7F9AD08359}" type="sibTrans" cxnId="{869F0F03-D65D-0040-B473-974133BBD4F8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95C99180-D06C-1244-82E4-E74259EB9B7E}">
      <dgm:prSet phldrT="[テキスト]" custT="1"/>
      <dgm:spPr/>
      <dgm:t>
        <a:bodyPr/>
        <a:lstStyle/>
        <a:p>
          <a:pPr algn="l"/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Embed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GB" altLang="ja-JP" sz="1600" dirty="0">
              <a:solidFill>
                <a:srgbClr val="58595B"/>
              </a:solidFill>
              <a:latin typeface="Open Sans"/>
            </a:rPr>
            <a:t>reviewer’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s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ORCID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in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the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review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GB" altLang="ja-JP" sz="1600" dirty="0">
              <a:solidFill>
                <a:srgbClr val="58595B"/>
              </a:solidFill>
              <a:latin typeface="Open Sans"/>
            </a:rPr>
            <a:t>and push review acknowledgement</a:t>
          </a:r>
          <a:endParaRPr kumimoji="1" lang="ja-JP" altLang="en-US" sz="1600" dirty="0">
            <a:solidFill>
              <a:srgbClr val="58595B"/>
            </a:solidFill>
            <a:latin typeface="Open Sans"/>
          </a:endParaRPr>
        </a:p>
      </dgm:t>
    </dgm:pt>
    <dgm:pt modelId="{7DEF19AF-0C56-2440-9DFE-20DC9707EF6A}" type="parTrans" cxnId="{855442F6-ADD1-7343-B3CF-552EAB020B05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F89F984D-86E7-A949-BDAF-145ECF67758B}" type="sibTrans" cxnId="{855442F6-ADD1-7343-B3CF-552EAB020B05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A8CD4A52-E6ED-BE4B-A8AE-26446183D47A}">
      <dgm:prSet phldrT="[テキスト]" custT="1"/>
      <dgm:spPr/>
      <dgm:t>
        <a:bodyPr/>
        <a:lstStyle/>
        <a:p>
          <a:r>
            <a:rPr kumimoji="1" lang="en-US" altLang="ja-JP" sz="2000" dirty="0">
              <a:solidFill>
                <a:srgbClr val="58595B"/>
              </a:solidFill>
              <a:latin typeface="Open Sans"/>
            </a:rPr>
            <a:t>ORCID</a:t>
          </a:r>
          <a:endParaRPr kumimoji="1" lang="ja-JP" altLang="en-US" sz="2000" dirty="0">
            <a:solidFill>
              <a:srgbClr val="58595B"/>
            </a:solidFill>
            <a:latin typeface="Open Sans"/>
          </a:endParaRPr>
        </a:p>
      </dgm:t>
    </dgm:pt>
    <dgm:pt modelId="{2A8E8AC5-BF0D-BA4B-9B3F-6B397B8BB086}" type="parTrans" cxnId="{57F2B623-4204-3846-96E7-E02CD9CAC94B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78A8D44B-8EF1-7041-8DA8-AEF9287E5BDE}" type="sibTrans" cxnId="{57F2B623-4204-3846-96E7-E02CD9CAC94B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77798561-E45D-8C42-AA15-84926A004A6E}">
      <dgm:prSet phldrT="[テキスト]" custT="1"/>
      <dgm:spPr/>
      <dgm:t>
        <a:bodyPr/>
        <a:lstStyle/>
        <a:p>
          <a:pPr algn="l"/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Receive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new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review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info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from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funder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and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add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to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researchers’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ORCID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records</a:t>
          </a:r>
          <a:endParaRPr kumimoji="1" lang="ja-JP" altLang="en-US" sz="1600" dirty="0">
            <a:solidFill>
              <a:srgbClr val="58595B"/>
            </a:solidFill>
            <a:latin typeface="Open Sans"/>
          </a:endParaRPr>
        </a:p>
      </dgm:t>
    </dgm:pt>
    <dgm:pt modelId="{3FDA4962-F29E-2B4C-8B76-183E9CA393A5}" type="parTrans" cxnId="{DBD4A1A6-E512-AA40-9BCE-98090CC7B86C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B02AB9DD-6063-F448-8D89-72A8C218FC32}" type="sibTrans" cxnId="{DBD4A1A6-E512-AA40-9BCE-98090CC7B86C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332365C8-A346-E149-9D06-86F78D1E11F7}">
      <dgm:prSet phldrT="[テキスト]" custT="1"/>
      <dgm:spPr/>
      <dgm:t>
        <a:bodyPr/>
        <a:lstStyle/>
        <a:p>
          <a:pPr algn="l"/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Add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ORCID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to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investigators</a:t>
          </a:r>
          <a:r>
            <a:rPr kumimoji="1" lang="ja-JP" altLang="en-US" sz="16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dirty="0">
              <a:solidFill>
                <a:srgbClr val="58595B"/>
              </a:solidFill>
              <a:latin typeface="Open Sans"/>
            </a:rPr>
            <a:t>too</a:t>
          </a:r>
          <a:endParaRPr kumimoji="1" lang="ja-JP" altLang="en-US" sz="1600" dirty="0">
            <a:solidFill>
              <a:srgbClr val="58595B"/>
            </a:solidFill>
            <a:latin typeface="Open Sans"/>
          </a:endParaRPr>
        </a:p>
      </dgm:t>
    </dgm:pt>
    <dgm:pt modelId="{0C2F3043-86F0-D245-B919-B08FB83AF3D0}" type="parTrans" cxnId="{DDFC721E-3A28-1B4A-B806-0FBD445AA1F8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ECC62EAC-BA6A-2847-AADA-8B1615C702F5}" type="sibTrans" cxnId="{DDFC721E-3A28-1B4A-B806-0FBD445AA1F8}">
      <dgm:prSet/>
      <dgm:spPr/>
      <dgm:t>
        <a:bodyPr/>
        <a:lstStyle/>
        <a:p>
          <a:endParaRPr kumimoji="1" lang="ja-JP" altLang="en-US">
            <a:solidFill>
              <a:srgbClr val="58595B"/>
            </a:solidFill>
            <a:latin typeface="Open Sans"/>
          </a:endParaRPr>
        </a:p>
      </dgm:t>
    </dgm:pt>
    <dgm:pt modelId="{B22466AD-E052-694D-8E95-C01C178E2955}" type="pres">
      <dgm:prSet presAssocID="{63C12F34-F15F-D647-8612-DD420916A326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8A70E84-C6E7-0A4B-8CE9-CF9843706226}" type="pres">
      <dgm:prSet presAssocID="{D420AF7D-F02A-A54E-986F-E14D4A1F1DDB}" presName="chaos" presStyleCnt="0"/>
      <dgm:spPr/>
    </dgm:pt>
    <dgm:pt modelId="{E6FA7324-34B2-084B-BB5A-3D345234D157}" type="pres">
      <dgm:prSet presAssocID="{D420AF7D-F02A-A54E-986F-E14D4A1F1DDB}" presName="parTx1" presStyleLbl="revTx" presStyleIdx="0" presStyleCnt="5"/>
      <dgm:spPr/>
      <dgm:t>
        <a:bodyPr/>
        <a:lstStyle/>
        <a:p>
          <a:endParaRPr lang="en-US"/>
        </a:p>
      </dgm:t>
    </dgm:pt>
    <dgm:pt modelId="{CA770C58-4C65-294D-B6D4-FFF0770DA5B4}" type="pres">
      <dgm:prSet presAssocID="{D420AF7D-F02A-A54E-986F-E14D4A1F1DDB}" presName="desTx1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6BA778-BD7C-9B45-ADDA-22F6B73EF6EE}" type="pres">
      <dgm:prSet presAssocID="{D420AF7D-F02A-A54E-986F-E14D4A1F1DDB}" presName="c1" presStyleLbl="node1" presStyleIdx="0" presStyleCnt="19"/>
      <dgm:spPr/>
    </dgm:pt>
    <dgm:pt modelId="{E016A417-8E83-004A-A5B5-581164EB27B0}" type="pres">
      <dgm:prSet presAssocID="{D420AF7D-F02A-A54E-986F-E14D4A1F1DDB}" presName="c2" presStyleLbl="node1" presStyleIdx="1" presStyleCnt="19"/>
      <dgm:spPr/>
    </dgm:pt>
    <dgm:pt modelId="{05053152-EDE8-034C-8767-0565A6276D56}" type="pres">
      <dgm:prSet presAssocID="{D420AF7D-F02A-A54E-986F-E14D4A1F1DDB}" presName="c3" presStyleLbl="node1" presStyleIdx="2" presStyleCnt="19"/>
      <dgm:spPr/>
    </dgm:pt>
    <dgm:pt modelId="{5AC699A8-E897-4E46-BC7A-FD8183AC86A8}" type="pres">
      <dgm:prSet presAssocID="{D420AF7D-F02A-A54E-986F-E14D4A1F1DDB}" presName="c4" presStyleLbl="node1" presStyleIdx="3" presStyleCnt="19"/>
      <dgm:spPr/>
    </dgm:pt>
    <dgm:pt modelId="{580DBCC6-DB5E-A146-AA0C-C0FBC6844D76}" type="pres">
      <dgm:prSet presAssocID="{D420AF7D-F02A-A54E-986F-E14D4A1F1DDB}" presName="c5" presStyleLbl="node1" presStyleIdx="4" presStyleCnt="19"/>
      <dgm:spPr/>
    </dgm:pt>
    <dgm:pt modelId="{72A7017A-653D-3441-9DA7-0E6EEA196257}" type="pres">
      <dgm:prSet presAssocID="{D420AF7D-F02A-A54E-986F-E14D4A1F1DDB}" presName="c6" presStyleLbl="node1" presStyleIdx="5" presStyleCnt="19"/>
      <dgm:spPr/>
    </dgm:pt>
    <dgm:pt modelId="{7AD53869-09BF-5742-ADE6-D09DE43ACC55}" type="pres">
      <dgm:prSet presAssocID="{D420AF7D-F02A-A54E-986F-E14D4A1F1DDB}" presName="c7" presStyleLbl="node1" presStyleIdx="6" presStyleCnt="19"/>
      <dgm:spPr/>
    </dgm:pt>
    <dgm:pt modelId="{F5A0B6BC-5702-7749-971C-46510725183B}" type="pres">
      <dgm:prSet presAssocID="{D420AF7D-F02A-A54E-986F-E14D4A1F1DDB}" presName="c8" presStyleLbl="node1" presStyleIdx="7" presStyleCnt="19"/>
      <dgm:spPr/>
    </dgm:pt>
    <dgm:pt modelId="{F0D308C3-0989-9D49-971C-7F6009272CBC}" type="pres">
      <dgm:prSet presAssocID="{D420AF7D-F02A-A54E-986F-E14D4A1F1DDB}" presName="c9" presStyleLbl="node1" presStyleIdx="8" presStyleCnt="19"/>
      <dgm:spPr/>
    </dgm:pt>
    <dgm:pt modelId="{B2C07C71-CD9C-BA4C-AB37-B82BA4653AFE}" type="pres">
      <dgm:prSet presAssocID="{D420AF7D-F02A-A54E-986F-E14D4A1F1DDB}" presName="c10" presStyleLbl="node1" presStyleIdx="9" presStyleCnt="19"/>
      <dgm:spPr/>
    </dgm:pt>
    <dgm:pt modelId="{A7214EC9-9AD8-1446-B896-B511C8AD0FE0}" type="pres">
      <dgm:prSet presAssocID="{D420AF7D-F02A-A54E-986F-E14D4A1F1DDB}" presName="c11" presStyleLbl="node1" presStyleIdx="10" presStyleCnt="19"/>
      <dgm:spPr/>
    </dgm:pt>
    <dgm:pt modelId="{269E550D-A645-C747-BE4E-82F553B747C2}" type="pres">
      <dgm:prSet presAssocID="{D420AF7D-F02A-A54E-986F-E14D4A1F1DDB}" presName="c12" presStyleLbl="node1" presStyleIdx="11" presStyleCnt="19"/>
      <dgm:spPr/>
    </dgm:pt>
    <dgm:pt modelId="{314B3A1E-B030-0349-BCFF-20AB92F6578C}" type="pres">
      <dgm:prSet presAssocID="{D420AF7D-F02A-A54E-986F-E14D4A1F1DDB}" presName="c13" presStyleLbl="node1" presStyleIdx="12" presStyleCnt="19"/>
      <dgm:spPr/>
    </dgm:pt>
    <dgm:pt modelId="{ACDDE2B8-83EA-DB45-91FE-F250536371C0}" type="pres">
      <dgm:prSet presAssocID="{D420AF7D-F02A-A54E-986F-E14D4A1F1DDB}" presName="c14" presStyleLbl="node1" presStyleIdx="13" presStyleCnt="19"/>
      <dgm:spPr/>
    </dgm:pt>
    <dgm:pt modelId="{64574797-68F5-A24B-A37B-65A146631C26}" type="pres">
      <dgm:prSet presAssocID="{D420AF7D-F02A-A54E-986F-E14D4A1F1DDB}" presName="c15" presStyleLbl="node1" presStyleIdx="14" presStyleCnt="19"/>
      <dgm:spPr/>
    </dgm:pt>
    <dgm:pt modelId="{1E159500-AD70-EA4C-A8A4-5A10A6FAB602}" type="pres">
      <dgm:prSet presAssocID="{D420AF7D-F02A-A54E-986F-E14D4A1F1DDB}" presName="c16" presStyleLbl="node1" presStyleIdx="15" presStyleCnt="19"/>
      <dgm:spPr/>
    </dgm:pt>
    <dgm:pt modelId="{525250D3-1DED-6048-9D8D-6D0AB71D85DC}" type="pres">
      <dgm:prSet presAssocID="{D420AF7D-F02A-A54E-986F-E14D4A1F1DDB}" presName="c17" presStyleLbl="node1" presStyleIdx="16" presStyleCnt="19"/>
      <dgm:spPr/>
    </dgm:pt>
    <dgm:pt modelId="{4F4EF960-D9CF-F14C-9768-D00B0FC3D46D}" type="pres">
      <dgm:prSet presAssocID="{D420AF7D-F02A-A54E-986F-E14D4A1F1DDB}" presName="c18" presStyleLbl="node1" presStyleIdx="17" presStyleCnt="19"/>
      <dgm:spPr/>
    </dgm:pt>
    <dgm:pt modelId="{B65C0CA1-ABAC-554F-B46E-12725656A23F}" type="pres">
      <dgm:prSet presAssocID="{2B0027DD-B7D9-ED4B-B1DA-3868FD526EEE}" presName="chevronComposite1" presStyleCnt="0"/>
      <dgm:spPr/>
    </dgm:pt>
    <dgm:pt modelId="{355D016C-D54A-1C41-99FF-ACCEEBE37792}" type="pres">
      <dgm:prSet presAssocID="{2B0027DD-B7D9-ED4B-B1DA-3868FD526EEE}" presName="chevron1" presStyleLbl="sibTrans2D1" presStyleIdx="0" presStyleCnt="2"/>
      <dgm:spPr/>
    </dgm:pt>
    <dgm:pt modelId="{115EAF19-5BC6-A74F-9D5F-34D191A51113}" type="pres">
      <dgm:prSet presAssocID="{2B0027DD-B7D9-ED4B-B1DA-3868FD526EEE}" presName="spChevron1" presStyleCnt="0"/>
      <dgm:spPr/>
    </dgm:pt>
    <dgm:pt modelId="{D2BA3122-5128-5345-BB20-5FECC1099EE4}" type="pres">
      <dgm:prSet presAssocID="{02D01C42-5F21-0E4A-8955-8C3193406D54}" presName="middle" presStyleCnt="0"/>
      <dgm:spPr/>
    </dgm:pt>
    <dgm:pt modelId="{D945DB2A-C9F4-2346-8148-B0B413B3819D}" type="pres">
      <dgm:prSet presAssocID="{02D01C42-5F21-0E4A-8955-8C3193406D54}" presName="parTxMid" presStyleLbl="revTx" presStyleIdx="2" presStyleCnt="5"/>
      <dgm:spPr/>
      <dgm:t>
        <a:bodyPr/>
        <a:lstStyle/>
        <a:p>
          <a:endParaRPr lang="en-US"/>
        </a:p>
      </dgm:t>
    </dgm:pt>
    <dgm:pt modelId="{05DF1DA2-9D21-9147-9CA7-9C2571603641}" type="pres">
      <dgm:prSet presAssocID="{02D01C42-5F21-0E4A-8955-8C3193406D54}" presName="desTxMi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7AFCE7-B68C-C644-AF8D-52B043E1F92C}" type="pres">
      <dgm:prSet presAssocID="{02D01C42-5F21-0E4A-8955-8C3193406D54}" presName="spMid" presStyleCnt="0"/>
      <dgm:spPr/>
    </dgm:pt>
    <dgm:pt modelId="{6942706F-0973-7540-AED0-E00D05602305}" type="pres">
      <dgm:prSet presAssocID="{81C8B46B-566E-B846-A383-1D7F9AD08359}" presName="chevronComposite1" presStyleCnt="0"/>
      <dgm:spPr/>
    </dgm:pt>
    <dgm:pt modelId="{713A7E42-6569-5A44-B426-1D4DFECB97C7}" type="pres">
      <dgm:prSet presAssocID="{81C8B46B-566E-B846-A383-1D7F9AD08359}" presName="chevron1" presStyleLbl="sibTrans2D1" presStyleIdx="1" presStyleCnt="2"/>
      <dgm:spPr/>
    </dgm:pt>
    <dgm:pt modelId="{C5DD1631-C4F8-F449-ACDA-1E43ABA2E30C}" type="pres">
      <dgm:prSet presAssocID="{81C8B46B-566E-B846-A383-1D7F9AD08359}" presName="spChevron1" presStyleCnt="0"/>
      <dgm:spPr/>
    </dgm:pt>
    <dgm:pt modelId="{CF9846F1-41E8-6B41-A896-C9300D4E0980}" type="pres">
      <dgm:prSet presAssocID="{A8CD4A52-E6ED-BE4B-A8AE-26446183D47A}" presName="last" presStyleCnt="0"/>
      <dgm:spPr/>
    </dgm:pt>
    <dgm:pt modelId="{7D6DA81D-21C2-1644-B7C0-7DFF738E4374}" type="pres">
      <dgm:prSet presAssocID="{A8CD4A52-E6ED-BE4B-A8AE-26446183D47A}" presName="circleTx" presStyleLbl="node1" presStyleIdx="18" presStyleCnt="19"/>
      <dgm:spPr/>
      <dgm:t>
        <a:bodyPr/>
        <a:lstStyle/>
        <a:p>
          <a:endParaRPr lang="en-US"/>
        </a:p>
      </dgm:t>
    </dgm:pt>
    <dgm:pt modelId="{39923156-58AD-CF44-8488-441AC3BCECAC}" type="pres">
      <dgm:prSet presAssocID="{A8CD4A52-E6ED-BE4B-A8AE-26446183D47A}" presName="desTxN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DB95E-3D98-F24E-9143-5F6C44373D60}" type="pres">
      <dgm:prSet presAssocID="{A8CD4A52-E6ED-BE4B-A8AE-26446183D47A}" presName="spN" presStyleCnt="0"/>
      <dgm:spPr/>
    </dgm:pt>
  </dgm:ptLst>
  <dgm:cxnLst>
    <dgm:cxn modelId="{57F2B623-4204-3846-96E7-E02CD9CAC94B}" srcId="{63C12F34-F15F-D647-8612-DD420916A326}" destId="{A8CD4A52-E6ED-BE4B-A8AE-26446183D47A}" srcOrd="2" destOrd="0" parTransId="{2A8E8AC5-BF0D-BA4B-9B3F-6B397B8BB086}" sibTransId="{78A8D44B-8EF1-7041-8DA8-AEF9287E5BDE}"/>
    <dgm:cxn modelId="{0E8E7CBA-5C3C-B24B-B5EC-F9B9E0E9B2B1}" srcId="{63C12F34-F15F-D647-8612-DD420916A326}" destId="{D420AF7D-F02A-A54E-986F-E14D4A1F1DDB}" srcOrd="0" destOrd="0" parTransId="{4DFB9FCD-70D5-A147-8F6E-C3F3993AF135}" sibTransId="{2B0027DD-B7D9-ED4B-B1DA-3868FD526EEE}"/>
    <dgm:cxn modelId="{FD8F9ECA-8D70-754C-A513-769C88B43AD9}" type="presOf" srcId="{95C99180-D06C-1244-82E4-E74259EB9B7E}" destId="{05DF1DA2-9D21-9147-9CA7-9C2571603641}" srcOrd="0" destOrd="0" presId="urn:microsoft.com/office/officeart/2009/3/layout/RandomtoResultProcess"/>
    <dgm:cxn modelId="{869F0F03-D65D-0040-B473-974133BBD4F8}" srcId="{63C12F34-F15F-D647-8612-DD420916A326}" destId="{02D01C42-5F21-0E4A-8955-8C3193406D54}" srcOrd="1" destOrd="0" parTransId="{853474BF-5B36-E54F-9823-BFDE339F6F12}" sibTransId="{81C8B46B-566E-B846-A383-1D7F9AD08359}"/>
    <dgm:cxn modelId="{C73C9C36-AD03-254D-9702-E9CBD55C8D24}" type="presOf" srcId="{1FFC3486-9F3D-1645-8AF8-D263671D1DE4}" destId="{CA770C58-4C65-294D-B6D4-FFF0770DA5B4}" srcOrd="0" destOrd="0" presId="urn:microsoft.com/office/officeart/2009/3/layout/RandomtoResultProcess"/>
    <dgm:cxn modelId="{F8A9A26A-33A0-0142-83DF-1EA8A39DECB0}" type="presOf" srcId="{332365C8-A346-E149-9D06-86F78D1E11F7}" destId="{CA770C58-4C65-294D-B6D4-FFF0770DA5B4}" srcOrd="0" destOrd="1" presId="urn:microsoft.com/office/officeart/2009/3/layout/RandomtoResultProcess"/>
    <dgm:cxn modelId="{A2C17A45-4A20-344D-8F97-1C03FEF14116}" type="presOf" srcId="{D420AF7D-F02A-A54E-986F-E14D4A1F1DDB}" destId="{E6FA7324-34B2-084B-BB5A-3D345234D157}" srcOrd="0" destOrd="0" presId="urn:microsoft.com/office/officeart/2009/3/layout/RandomtoResultProcess"/>
    <dgm:cxn modelId="{02FF8713-561B-EE46-9FC7-B46A9276D215}" srcId="{D420AF7D-F02A-A54E-986F-E14D4A1F1DDB}" destId="{1FFC3486-9F3D-1645-8AF8-D263671D1DE4}" srcOrd="0" destOrd="0" parTransId="{682F3296-316C-4F44-B400-306DA9773246}" sibTransId="{E4B90BE2-29B5-2D44-A019-F060185A58B9}"/>
    <dgm:cxn modelId="{766EEF78-87B0-7F4E-85B1-CB9F84439801}" type="presOf" srcId="{63C12F34-F15F-D647-8612-DD420916A326}" destId="{B22466AD-E052-694D-8E95-C01C178E2955}" srcOrd="0" destOrd="0" presId="urn:microsoft.com/office/officeart/2009/3/layout/RandomtoResultProcess"/>
    <dgm:cxn modelId="{AA29A899-43E9-1F42-A843-E1F900EC07A5}" type="presOf" srcId="{A8CD4A52-E6ED-BE4B-A8AE-26446183D47A}" destId="{7D6DA81D-21C2-1644-B7C0-7DFF738E4374}" srcOrd="0" destOrd="0" presId="urn:microsoft.com/office/officeart/2009/3/layout/RandomtoResultProcess"/>
    <dgm:cxn modelId="{855442F6-ADD1-7343-B3CF-552EAB020B05}" srcId="{02D01C42-5F21-0E4A-8955-8C3193406D54}" destId="{95C99180-D06C-1244-82E4-E74259EB9B7E}" srcOrd="0" destOrd="0" parTransId="{7DEF19AF-0C56-2440-9DFE-20DC9707EF6A}" sibTransId="{F89F984D-86E7-A949-BDAF-145ECF67758B}"/>
    <dgm:cxn modelId="{DDFC721E-3A28-1B4A-B806-0FBD445AA1F8}" srcId="{D420AF7D-F02A-A54E-986F-E14D4A1F1DDB}" destId="{332365C8-A346-E149-9D06-86F78D1E11F7}" srcOrd="1" destOrd="0" parTransId="{0C2F3043-86F0-D245-B919-B08FB83AF3D0}" sibTransId="{ECC62EAC-BA6A-2847-AADA-8B1615C702F5}"/>
    <dgm:cxn modelId="{742417AD-A804-C744-BAC2-6B2F0CDBC965}" type="presOf" srcId="{77798561-E45D-8C42-AA15-84926A004A6E}" destId="{39923156-58AD-CF44-8488-441AC3BCECAC}" srcOrd="0" destOrd="0" presId="urn:microsoft.com/office/officeart/2009/3/layout/RandomtoResultProcess"/>
    <dgm:cxn modelId="{DBD4A1A6-E512-AA40-9BCE-98090CC7B86C}" srcId="{A8CD4A52-E6ED-BE4B-A8AE-26446183D47A}" destId="{77798561-E45D-8C42-AA15-84926A004A6E}" srcOrd="0" destOrd="0" parTransId="{3FDA4962-F29E-2B4C-8B76-183E9CA393A5}" sibTransId="{B02AB9DD-6063-F448-8D89-72A8C218FC32}"/>
    <dgm:cxn modelId="{46A11E80-DF28-9141-9975-E85CFA605D7D}" type="presOf" srcId="{02D01C42-5F21-0E4A-8955-8C3193406D54}" destId="{D945DB2A-C9F4-2346-8148-B0B413B3819D}" srcOrd="0" destOrd="0" presId="urn:microsoft.com/office/officeart/2009/3/layout/RandomtoResultProcess"/>
    <dgm:cxn modelId="{835337C2-7D9C-394F-95BA-469D74E2574D}" type="presParOf" srcId="{B22466AD-E052-694D-8E95-C01C178E2955}" destId="{28A70E84-C6E7-0A4B-8CE9-CF9843706226}" srcOrd="0" destOrd="0" presId="urn:microsoft.com/office/officeart/2009/3/layout/RandomtoResultProcess"/>
    <dgm:cxn modelId="{02489D0E-BEB4-244C-AEE4-54CE502B44A0}" type="presParOf" srcId="{28A70E84-C6E7-0A4B-8CE9-CF9843706226}" destId="{E6FA7324-34B2-084B-BB5A-3D345234D157}" srcOrd="0" destOrd="0" presId="urn:microsoft.com/office/officeart/2009/3/layout/RandomtoResultProcess"/>
    <dgm:cxn modelId="{6B3CF6D4-6DDA-BB42-86DD-12BF3BB57B93}" type="presParOf" srcId="{28A70E84-C6E7-0A4B-8CE9-CF9843706226}" destId="{CA770C58-4C65-294D-B6D4-FFF0770DA5B4}" srcOrd="1" destOrd="0" presId="urn:microsoft.com/office/officeart/2009/3/layout/RandomtoResultProcess"/>
    <dgm:cxn modelId="{C5D3A5E9-FCDD-0443-967F-9F66AB8E5ECE}" type="presParOf" srcId="{28A70E84-C6E7-0A4B-8CE9-CF9843706226}" destId="{906BA778-BD7C-9B45-ADDA-22F6B73EF6EE}" srcOrd="2" destOrd="0" presId="urn:microsoft.com/office/officeart/2009/3/layout/RandomtoResultProcess"/>
    <dgm:cxn modelId="{612E7896-87D7-BF4D-99F4-AE9F38C8FD65}" type="presParOf" srcId="{28A70E84-C6E7-0A4B-8CE9-CF9843706226}" destId="{E016A417-8E83-004A-A5B5-581164EB27B0}" srcOrd="3" destOrd="0" presId="urn:microsoft.com/office/officeart/2009/3/layout/RandomtoResultProcess"/>
    <dgm:cxn modelId="{5C76D1A9-6880-4E40-BB6C-7F0CC21542CF}" type="presParOf" srcId="{28A70E84-C6E7-0A4B-8CE9-CF9843706226}" destId="{05053152-EDE8-034C-8767-0565A6276D56}" srcOrd="4" destOrd="0" presId="urn:microsoft.com/office/officeart/2009/3/layout/RandomtoResultProcess"/>
    <dgm:cxn modelId="{8BB502A6-3D6D-6E47-94E2-AD58FBB50EF6}" type="presParOf" srcId="{28A70E84-C6E7-0A4B-8CE9-CF9843706226}" destId="{5AC699A8-E897-4E46-BC7A-FD8183AC86A8}" srcOrd="5" destOrd="0" presId="urn:microsoft.com/office/officeart/2009/3/layout/RandomtoResultProcess"/>
    <dgm:cxn modelId="{7445E2C9-A420-3B43-95A4-CAC0BAF61925}" type="presParOf" srcId="{28A70E84-C6E7-0A4B-8CE9-CF9843706226}" destId="{580DBCC6-DB5E-A146-AA0C-C0FBC6844D76}" srcOrd="6" destOrd="0" presId="urn:microsoft.com/office/officeart/2009/3/layout/RandomtoResultProcess"/>
    <dgm:cxn modelId="{ED977CF4-B2CF-0E48-8114-23518613DE00}" type="presParOf" srcId="{28A70E84-C6E7-0A4B-8CE9-CF9843706226}" destId="{72A7017A-653D-3441-9DA7-0E6EEA196257}" srcOrd="7" destOrd="0" presId="urn:microsoft.com/office/officeart/2009/3/layout/RandomtoResultProcess"/>
    <dgm:cxn modelId="{146DDADC-CF45-7242-A509-EA2310F8EBE2}" type="presParOf" srcId="{28A70E84-C6E7-0A4B-8CE9-CF9843706226}" destId="{7AD53869-09BF-5742-ADE6-D09DE43ACC55}" srcOrd="8" destOrd="0" presId="urn:microsoft.com/office/officeart/2009/3/layout/RandomtoResultProcess"/>
    <dgm:cxn modelId="{B752E645-ED24-564E-B934-2BE8D2AFEA94}" type="presParOf" srcId="{28A70E84-C6E7-0A4B-8CE9-CF9843706226}" destId="{F5A0B6BC-5702-7749-971C-46510725183B}" srcOrd="9" destOrd="0" presId="urn:microsoft.com/office/officeart/2009/3/layout/RandomtoResultProcess"/>
    <dgm:cxn modelId="{6A5A63DC-9B09-494A-82E5-C8F695023CE2}" type="presParOf" srcId="{28A70E84-C6E7-0A4B-8CE9-CF9843706226}" destId="{F0D308C3-0989-9D49-971C-7F6009272CBC}" srcOrd="10" destOrd="0" presId="urn:microsoft.com/office/officeart/2009/3/layout/RandomtoResultProcess"/>
    <dgm:cxn modelId="{7DC83682-74AE-9E40-B7F6-CA2D9E0CBD1B}" type="presParOf" srcId="{28A70E84-C6E7-0A4B-8CE9-CF9843706226}" destId="{B2C07C71-CD9C-BA4C-AB37-B82BA4653AFE}" srcOrd="11" destOrd="0" presId="urn:microsoft.com/office/officeart/2009/3/layout/RandomtoResultProcess"/>
    <dgm:cxn modelId="{3A594679-996B-504E-BC31-6989907BD9B9}" type="presParOf" srcId="{28A70E84-C6E7-0A4B-8CE9-CF9843706226}" destId="{A7214EC9-9AD8-1446-B896-B511C8AD0FE0}" srcOrd="12" destOrd="0" presId="urn:microsoft.com/office/officeart/2009/3/layout/RandomtoResultProcess"/>
    <dgm:cxn modelId="{3D72B8E7-2493-5643-A431-095C7D2F8406}" type="presParOf" srcId="{28A70E84-C6E7-0A4B-8CE9-CF9843706226}" destId="{269E550D-A645-C747-BE4E-82F553B747C2}" srcOrd="13" destOrd="0" presId="urn:microsoft.com/office/officeart/2009/3/layout/RandomtoResultProcess"/>
    <dgm:cxn modelId="{EFFC18B9-8A41-5542-8AF9-886D73EFABFD}" type="presParOf" srcId="{28A70E84-C6E7-0A4B-8CE9-CF9843706226}" destId="{314B3A1E-B030-0349-BCFF-20AB92F6578C}" srcOrd="14" destOrd="0" presId="urn:microsoft.com/office/officeart/2009/3/layout/RandomtoResultProcess"/>
    <dgm:cxn modelId="{4AC3881A-32FD-C846-8EDD-F723325061C5}" type="presParOf" srcId="{28A70E84-C6E7-0A4B-8CE9-CF9843706226}" destId="{ACDDE2B8-83EA-DB45-91FE-F250536371C0}" srcOrd="15" destOrd="0" presId="urn:microsoft.com/office/officeart/2009/3/layout/RandomtoResultProcess"/>
    <dgm:cxn modelId="{B5E9F60D-9FE6-5C46-BE8F-82A62D1AC819}" type="presParOf" srcId="{28A70E84-C6E7-0A4B-8CE9-CF9843706226}" destId="{64574797-68F5-A24B-A37B-65A146631C26}" srcOrd="16" destOrd="0" presId="urn:microsoft.com/office/officeart/2009/3/layout/RandomtoResultProcess"/>
    <dgm:cxn modelId="{AEA411A3-5A94-1F41-B0FD-4A8DE4291D29}" type="presParOf" srcId="{28A70E84-C6E7-0A4B-8CE9-CF9843706226}" destId="{1E159500-AD70-EA4C-A8A4-5A10A6FAB602}" srcOrd="17" destOrd="0" presId="urn:microsoft.com/office/officeart/2009/3/layout/RandomtoResultProcess"/>
    <dgm:cxn modelId="{634F01EB-41F2-BE47-A840-04817BA4FA3E}" type="presParOf" srcId="{28A70E84-C6E7-0A4B-8CE9-CF9843706226}" destId="{525250D3-1DED-6048-9D8D-6D0AB71D85DC}" srcOrd="18" destOrd="0" presId="urn:microsoft.com/office/officeart/2009/3/layout/RandomtoResultProcess"/>
    <dgm:cxn modelId="{140A6819-1C6B-A848-B94A-3F057ED5A4E3}" type="presParOf" srcId="{28A70E84-C6E7-0A4B-8CE9-CF9843706226}" destId="{4F4EF960-D9CF-F14C-9768-D00B0FC3D46D}" srcOrd="19" destOrd="0" presId="urn:microsoft.com/office/officeart/2009/3/layout/RandomtoResultProcess"/>
    <dgm:cxn modelId="{8434F7E5-27CB-A34D-9D60-A3D67307924B}" type="presParOf" srcId="{B22466AD-E052-694D-8E95-C01C178E2955}" destId="{B65C0CA1-ABAC-554F-B46E-12725656A23F}" srcOrd="1" destOrd="0" presId="urn:microsoft.com/office/officeart/2009/3/layout/RandomtoResultProcess"/>
    <dgm:cxn modelId="{919B7100-731B-EB43-A80C-EF4F5D6DCEC1}" type="presParOf" srcId="{B65C0CA1-ABAC-554F-B46E-12725656A23F}" destId="{355D016C-D54A-1C41-99FF-ACCEEBE37792}" srcOrd="0" destOrd="0" presId="urn:microsoft.com/office/officeart/2009/3/layout/RandomtoResultProcess"/>
    <dgm:cxn modelId="{616AF98D-BFED-1844-8400-251624FCAD88}" type="presParOf" srcId="{B65C0CA1-ABAC-554F-B46E-12725656A23F}" destId="{115EAF19-5BC6-A74F-9D5F-34D191A51113}" srcOrd="1" destOrd="0" presId="urn:microsoft.com/office/officeart/2009/3/layout/RandomtoResultProcess"/>
    <dgm:cxn modelId="{B326833E-B5C1-0145-A92F-9B0B798E626A}" type="presParOf" srcId="{B22466AD-E052-694D-8E95-C01C178E2955}" destId="{D2BA3122-5128-5345-BB20-5FECC1099EE4}" srcOrd="2" destOrd="0" presId="urn:microsoft.com/office/officeart/2009/3/layout/RandomtoResultProcess"/>
    <dgm:cxn modelId="{8193F9FA-E743-8548-AAC2-8E6D1DFE495C}" type="presParOf" srcId="{D2BA3122-5128-5345-BB20-5FECC1099EE4}" destId="{D945DB2A-C9F4-2346-8148-B0B413B3819D}" srcOrd="0" destOrd="0" presId="urn:microsoft.com/office/officeart/2009/3/layout/RandomtoResultProcess"/>
    <dgm:cxn modelId="{4403B82C-2920-8743-9198-4171E8117AD5}" type="presParOf" srcId="{D2BA3122-5128-5345-BB20-5FECC1099EE4}" destId="{05DF1DA2-9D21-9147-9CA7-9C2571603641}" srcOrd="1" destOrd="0" presId="urn:microsoft.com/office/officeart/2009/3/layout/RandomtoResultProcess"/>
    <dgm:cxn modelId="{55E58CA9-BDE0-FD40-9DF7-49A48D7F3D0A}" type="presParOf" srcId="{D2BA3122-5128-5345-BB20-5FECC1099EE4}" destId="{937AFCE7-B68C-C644-AF8D-52B043E1F92C}" srcOrd="2" destOrd="0" presId="urn:microsoft.com/office/officeart/2009/3/layout/RandomtoResultProcess"/>
    <dgm:cxn modelId="{185E0A89-B25F-0A40-851E-A47F40875A03}" type="presParOf" srcId="{B22466AD-E052-694D-8E95-C01C178E2955}" destId="{6942706F-0973-7540-AED0-E00D05602305}" srcOrd="3" destOrd="0" presId="urn:microsoft.com/office/officeart/2009/3/layout/RandomtoResultProcess"/>
    <dgm:cxn modelId="{457B12DF-8FE2-394B-BEBB-3B8775624545}" type="presParOf" srcId="{6942706F-0973-7540-AED0-E00D05602305}" destId="{713A7E42-6569-5A44-B426-1D4DFECB97C7}" srcOrd="0" destOrd="0" presId="urn:microsoft.com/office/officeart/2009/3/layout/RandomtoResultProcess"/>
    <dgm:cxn modelId="{BE0E7F43-4B22-8E40-B7A6-BF7AAF2968D0}" type="presParOf" srcId="{6942706F-0973-7540-AED0-E00D05602305}" destId="{C5DD1631-C4F8-F449-ACDA-1E43ABA2E30C}" srcOrd="1" destOrd="0" presId="urn:microsoft.com/office/officeart/2009/3/layout/RandomtoResultProcess"/>
    <dgm:cxn modelId="{7AA1CBC7-9B69-2C47-B364-76220BB943D5}" type="presParOf" srcId="{B22466AD-E052-694D-8E95-C01C178E2955}" destId="{CF9846F1-41E8-6B41-A896-C9300D4E0980}" srcOrd="4" destOrd="0" presId="urn:microsoft.com/office/officeart/2009/3/layout/RandomtoResultProcess"/>
    <dgm:cxn modelId="{BF3AB531-DDBE-354D-B924-FA8E6351B4F5}" type="presParOf" srcId="{CF9846F1-41E8-6B41-A896-C9300D4E0980}" destId="{7D6DA81D-21C2-1644-B7C0-7DFF738E4374}" srcOrd="0" destOrd="0" presId="urn:microsoft.com/office/officeart/2009/3/layout/RandomtoResultProcess"/>
    <dgm:cxn modelId="{AE92D220-2036-4A43-BC8E-C2C370C97BA4}" type="presParOf" srcId="{CF9846F1-41E8-6B41-A896-C9300D4E0980}" destId="{39923156-58AD-CF44-8488-441AC3BCECAC}" srcOrd="1" destOrd="0" presId="urn:microsoft.com/office/officeart/2009/3/layout/RandomtoResultProcess"/>
    <dgm:cxn modelId="{941B5961-30C3-8B4D-89F9-F3939A75D576}" type="presParOf" srcId="{CF9846F1-41E8-6B41-A896-C9300D4E0980}" destId="{944DB95E-3D98-F24E-9143-5F6C44373D60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A7324-34B2-084B-BB5A-3D345234D157}">
      <dsp:nvSpPr>
        <dsp:cNvPr id="0" name=""/>
        <dsp:cNvSpPr/>
      </dsp:nvSpPr>
      <dsp:spPr>
        <a:xfrm>
          <a:off x="378297" y="680014"/>
          <a:ext cx="1908203" cy="628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>
              <a:solidFill>
                <a:srgbClr val="58595B"/>
              </a:solidFill>
              <a:latin typeface="Open Sans"/>
            </a:rPr>
            <a:t>Researcher</a:t>
          </a:r>
          <a:endParaRPr kumimoji="1" lang="ja-JP" altLang="en-US" sz="3200" kern="1200" dirty="0">
            <a:solidFill>
              <a:srgbClr val="58595B"/>
            </a:solidFill>
            <a:latin typeface="Open Sans"/>
          </a:endParaRPr>
        </a:p>
      </dsp:txBody>
      <dsp:txXfrm>
        <a:off x="378297" y="680014"/>
        <a:ext cx="1908203" cy="628839"/>
      </dsp:txXfrm>
    </dsp:sp>
    <dsp:sp modelId="{CA770C58-4C65-294D-B6D4-FFF0770DA5B4}">
      <dsp:nvSpPr>
        <dsp:cNvPr id="0" name=""/>
        <dsp:cNvSpPr/>
      </dsp:nvSpPr>
      <dsp:spPr>
        <a:xfrm>
          <a:off x="378297" y="2006020"/>
          <a:ext cx="1908203" cy="1178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Link their ORCID to own account</a:t>
          </a:r>
          <a:endParaRPr kumimoji="1" lang="ja-JP" altLang="en-US" sz="1600" kern="1200" dirty="0">
            <a:solidFill>
              <a:srgbClr val="58595B"/>
            </a:solidFill>
            <a:latin typeface="Open San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Add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ORCID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to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investigators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too</a:t>
          </a:r>
          <a:endParaRPr kumimoji="1" lang="ja-JP" altLang="en-US" sz="1600" kern="1200" dirty="0">
            <a:solidFill>
              <a:srgbClr val="58595B"/>
            </a:solidFill>
            <a:latin typeface="Open Sans"/>
          </a:endParaRPr>
        </a:p>
      </dsp:txBody>
      <dsp:txXfrm>
        <a:off x="378297" y="2006020"/>
        <a:ext cx="1908203" cy="1178139"/>
      </dsp:txXfrm>
    </dsp:sp>
    <dsp:sp modelId="{906BA778-BD7C-9B45-ADDA-22F6B73EF6EE}">
      <dsp:nvSpPr>
        <dsp:cNvPr id="0" name=""/>
        <dsp:cNvSpPr/>
      </dsp:nvSpPr>
      <dsp:spPr>
        <a:xfrm>
          <a:off x="376128" y="488760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16A417-8E83-004A-A5B5-581164EB27B0}">
      <dsp:nvSpPr>
        <dsp:cNvPr id="0" name=""/>
        <dsp:cNvSpPr/>
      </dsp:nvSpPr>
      <dsp:spPr>
        <a:xfrm>
          <a:off x="482381" y="276255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053152-EDE8-034C-8767-0565A6276D56}">
      <dsp:nvSpPr>
        <dsp:cNvPr id="0" name=""/>
        <dsp:cNvSpPr/>
      </dsp:nvSpPr>
      <dsp:spPr>
        <a:xfrm>
          <a:off x="737386" y="318756"/>
          <a:ext cx="238525" cy="2385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C699A8-E897-4E46-BC7A-FD8183AC86A8}">
      <dsp:nvSpPr>
        <dsp:cNvPr id="0" name=""/>
        <dsp:cNvSpPr/>
      </dsp:nvSpPr>
      <dsp:spPr>
        <a:xfrm>
          <a:off x="949890" y="85001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0DBCC6-DB5E-A146-AA0C-C0FBC6844D76}">
      <dsp:nvSpPr>
        <dsp:cNvPr id="0" name=""/>
        <dsp:cNvSpPr/>
      </dsp:nvSpPr>
      <dsp:spPr>
        <a:xfrm>
          <a:off x="1226146" y="0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A7017A-653D-3441-9DA7-0E6EEA196257}">
      <dsp:nvSpPr>
        <dsp:cNvPr id="0" name=""/>
        <dsp:cNvSpPr/>
      </dsp:nvSpPr>
      <dsp:spPr>
        <a:xfrm>
          <a:off x="1566153" y="148753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D53869-09BF-5742-ADE6-D09DE43ACC55}">
      <dsp:nvSpPr>
        <dsp:cNvPr id="0" name=""/>
        <dsp:cNvSpPr/>
      </dsp:nvSpPr>
      <dsp:spPr>
        <a:xfrm>
          <a:off x="1778658" y="255005"/>
          <a:ext cx="238525" cy="2385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A0B6BC-5702-7749-971C-46510725183B}">
      <dsp:nvSpPr>
        <dsp:cNvPr id="0" name=""/>
        <dsp:cNvSpPr/>
      </dsp:nvSpPr>
      <dsp:spPr>
        <a:xfrm>
          <a:off x="2076164" y="488760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D308C3-0989-9D49-971C-7F6009272CBC}">
      <dsp:nvSpPr>
        <dsp:cNvPr id="0" name=""/>
        <dsp:cNvSpPr/>
      </dsp:nvSpPr>
      <dsp:spPr>
        <a:xfrm>
          <a:off x="2203667" y="722515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C07C71-CD9C-BA4C-AB37-B82BA4653AFE}">
      <dsp:nvSpPr>
        <dsp:cNvPr id="0" name=""/>
        <dsp:cNvSpPr/>
      </dsp:nvSpPr>
      <dsp:spPr>
        <a:xfrm>
          <a:off x="1098644" y="276255"/>
          <a:ext cx="390314" cy="39031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214EC9-9AD8-1446-B896-B511C8AD0FE0}">
      <dsp:nvSpPr>
        <dsp:cNvPr id="0" name=""/>
        <dsp:cNvSpPr/>
      </dsp:nvSpPr>
      <dsp:spPr>
        <a:xfrm>
          <a:off x="269876" y="1083772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9E550D-A645-C747-BE4E-82F553B747C2}">
      <dsp:nvSpPr>
        <dsp:cNvPr id="0" name=""/>
        <dsp:cNvSpPr/>
      </dsp:nvSpPr>
      <dsp:spPr>
        <a:xfrm>
          <a:off x="397379" y="1275026"/>
          <a:ext cx="238525" cy="2385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4B3A1E-B030-0349-BCFF-20AB92F6578C}">
      <dsp:nvSpPr>
        <dsp:cNvPr id="0" name=""/>
        <dsp:cNvSpPr/>
      </dsp:nvSpPr>
      <dsp:spPr>
        <a:xfrm>
          <a:off x="716136" y="1445030"/>
          <a:ext cx="346946" cy="3469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DDE2B8-83EA-DB45-91FE-F250536371C0}">
      <dsp:nvSpPr>
        <dsp:cNvPr id="0" name=""/>
        <dsp:cNvSpPr/>
      </dsp:nvSpPr>
      <dsp:spPr>
        <a:xfrm>
          <a:off x="1162395" y="1721286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574797-68F5-A24B-A37B-65A146631C26}">
      <dsp:nvSpPr>
        <dsp:cNvPr id="0" name=""/>
        <dsp:cNvSpPr/>
      </dsp:nvSpPr>
      <dsp:spPr>
        <a:xfrm>
          <a:off x="1247397" y="1445030"/>
          <a:ext cx="238525" cy="2385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159500-AD70-EA4C-A8A4-5A10A6FAB602}">
      <dsp:nvSpPr>
        <dsp:cNvPr id="0" name=""/>
        <dsp:cNvSpPr/>
      </dsp:nvSpPr>
      <dsp:spPr>
        <a:xfrm>
          <a:off x="1459901" y="1742536"/>
          <a:ext cx="151788" cy="1517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5250D3-1DED-6048-9D8D-6D0AB71D85DC}">
      <dsp:nvSpPr>
        <dsp:cNvPr id="0" name=""/>
        <dsp:cNvSpPr/>
      </dsp:nvSpPr>
      <dsp:spPr>
        <a:xfrm>
          <a:off x="1651155" y="1402529"/>
          <a:ext cx="346946" cy="3469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4EF960-D9CF-F14C-9768-D00B0FC3D46D}">
      <dsp:nvSpPr>
        <dsp:cNvPr id="0" name=""/>
        <dsp:cNvSpPr/>
      </dsp:nvSpPr>
      <dsp:spPr>
        <a:xfrm>
          <a:off x="2118665" y="1317527"/>
          <a:ext cx="238525" cy="2385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5D016C-D54A-1C41-99FF-ACCEEBE37792}">
      <dsp:nvSpPr>
        <dsp:cNvPr id="0" name=""/>
        <dsp:cNvSpPr/>
      </dsp:nvSpPr>
      <dsp:spPr>
        <a:xfrm>
          <a:off x="2357190" y="318403"/>
          <a:ext cx="700515" cy="1337359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45DB2A-C9F4-2346-8148-B0B413B3819D}">
      <dsp:nvSpPr>
        <dsp:cNvPr id="0" name=""/>
        <dsp:cNvSpPr/>
      </dsp:nvSpPr>
      <dsp:spPr>
        <a:xfrm>
          <a:off x="3057706" y="319052"/>
          <a:ext cx="1910495" cy="1337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>
              <a:solidFill>
                <a:srgbClr val="58595B"/>
              </a:solidFill>
              <a:latin typeface="Open Sans"/>
            </a:rPr>
            <a:t>Funder</a:t>
          </a:r>
          <a:endParaRPr kumimoji="1" lang="ja-JP" altLang="en-US" sz="3200" kern="1200" dirty="0">
            <a:solidFill>
              <a:srgbClr val="58595B"/>
            </a:solidFill>
            <a:latin typeface="Open Sans"/>
          </a:endParaRPr>
        </a:p>
      </dsp:txBody>
      <dsp:txXfrm>
        <a:off x="3057706" y="319052"/>
        <a:ext cx="1910495" cy="1337347"/>
      </dsp:txXfrm>
    </dsp:sp>
    <dsp:sp modelId="{05DF1DA2-9D21-9147-9CA7-9C2571603641}">
      <dsp:nvSpPr>
        <dsp:cNvPr id="0" name=""/>
        <dsp:cNvSpPr/>
      </dsp:nvSpPr>
      <dsp:spPr>
        <a:xfrm>
          <a:off x="3057706" y="2006020"/>
          <a:ext cx="1910495" cy="1178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Embed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GB" altLang="ja-JP" sz="1600" kern="1200" dirty="0">
              <a:solidFill>
                <a:srgbClr val="58595B"/>
              </a:solidFill>
              <a:latin typeface="Open Sans"/>
            </a:rPr>
            <a:t>reviewer’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s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ORCID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in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the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review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GB" altLang="ja-JP" sz="1600" kern="1200" dirty="0">
              <a:solidFill>
                <a:srgbClr val="58595B"/>
              </a:solidFill>
              <a:latin typeface="Open Sans"/>
            </a:rPr>
            <a:t>and push review acknowledgement</a:t>
          </a:r>
          <a:endParaRPr kumimoji="1" lang="ja-JP" altLang="en-US" sz="1600" kern="1200" dirty="0">
            <a:solidFill>
              <a:srgbClr val="58595B"/>
            </a:solidFill>
            <a:latin typeface="Open Sans"/>
          </a:endParaRPr>
        </a:p>
      </dsp:txBody>
      <dsp:txXfrm>
        <a:off x="3057706" y="2006020"/>
        <a:ext cx="1910495" cy="1178139"/>
      </dsp:txXfrm>
    </dsp:sp>
    <dsp:sp modelId="{713A7E42-6569-5A44-B426-1D4DFECB97C7}">
      <dsp:nvSpPr>
        <dsp:cNvPr id="0" name=""/>
        <dsp:cNvSpPr/>
      </dsp:nvSpPr>
      <dsp:spPr>
        <a:xfrm>
          <a:off x="4968202" y="318403"/>
          <a:ext cx="700515" cy="1337359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6DA81D-21C2-1644-B7C0-7DFF738E4374}">
      <dsp:nvSpPr>
        <dsp:cNvPr id="0" name=""/>
        <dsp:cNvSpPr/>
      </dsp:nvSpPr>
      <dsp:spPr>
        <a:xfrm>
          <a:off x="5812004" y="223528"/>
          <a:ext cx="1623921" cy="162392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>
              <a:solidFill>
                <a:srgbClr val="58595B"/>
              </a:solidFill>
              <a:latin typeface="Open Sans"/>
            </a:rPr>
            <a:t>ORCID</a:t>
          </a:r>
          <a:endParaRPr kumimoji="1" lang="ja-JP" altLang="en-US" sz="2000" kern="1200" dirty="0">
            <a:solidFill>
              <a:srgbClr val="58595B"/>
            </a:solidFill>
            <a:latin typeface="Open Sans"/>
          </a:endParaRPr>
        </a:p>
      </dsp:txBody>
      <dsp:txXfrm>
        <a:off x="6049822" y="461346"/>
        <a:ext cx="1148285" cy="1148285"/>
      </dsp:txXfrm>
    </dsp:sp>
    <dsp:sp modelId="{39923156-58AD-CF44-8488-441AC3BCECAC}">
      <dsp:nvSpPr>
        <dsp:cNvPr id="0" name=""/>
        <dsp:cNvSpPr/>
      </dsp:nvSpPr>
      <dsp:spPr>
        <a:xfrm>
          <a:off x="5668717" y="2006020"/>
          <a:ext cx="1910495" cy="1178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Receive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new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review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info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from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funder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and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add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to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researchers’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ORCID</a:t>
          </a:r>
          <a:r>
            <a:rPr kumimoji="1" lang="ja-JP" altLang="en-US" sz="1600" kern="1200" dirty="0">
              <a:solidFill>
                <a:srgbClr val="58595B"/>
              </a:solidFill>
              <a:latin typeface="Open Sans"/>
            </a:rPr>
            <a:t> </a:t>
          </a:r>
          <a:r>
            <a:rPr kumimoji="1" lang="en-US" altLang="ja-JP" sz="1600" kern="1200" dirty="0">
              <a:solidFill>
                <a:srgbClr val="58595B"/>
              </a:solidFill>
              <a:latin typeface="Open Sans"/>
            </a:rPr>
            <a:t>records</a:t>
          </a:r>
          <a:endParaRPr kumimoji="1" lang="ja-JP" altLang="en-US" sz="1600" kern="1200" dirty="0">
            <a:solidFill>
              <a:srgbClr val="58595B"/>
            </a:solidFill>
            <a:latin typeface="Open Sans"/>
          </a:endParaRPr>
        </a:p>
      </dsp:txBody>
      <dsp:txXfrm>
        <a:off x="5668717" y="2006020"/>
        <a:ext cx="1910495" cy="1178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516362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ORCID overview: why your lifelong identifier is important in the digital age.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127DA-194F-8448-8E3F-FD22FD1C5D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29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127DA-194F-8448-8E3F-FD22FD1C5D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2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pag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hape 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009888" cy="6841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1820985" y="4085487"/>
            <a:ext cx="6713415" cy="50995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lt1"/>
              </a:buClr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2"/>
          </p:nvPr>
        </p:nvSpPr>
        <p:spPr>
          <a:xfrm>
            <a:off x="1820986" y="4616939"/>
            <a:ext cx="6724244" cy="50995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3"/>
          </p:nvPr>
        </p:nvSpPr>
        <p:spPr>
          <a:xfrm>
            <a:off x="1820986" y="5624145"/>
            <a:ext cx="6724244" cy="50995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lt1"/>
              </a:buClr>
              <a:buFont typeface="Arial"/>
              <a:buNone/>
              <a:defRPr sz="135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4"/>
          </p:nvPr>
        </p:nvSpPr>
        <p:spPr>
          <a:xfrm>
            <a:off x="3735754" y="6193176"/>
            <a:ext cx="3043198" cy="28330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  <a:defRPr sz="127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5"/>
          </p:nvPr>
        </p:nvSpPr>
        <p:spPr>
          <a:xfrm>
            <a:off x="3735754" y="6401541"/>
            <a:ext cx="3043198" cy="269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1099" b="0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6"/>
          </p:nvPr>
        </p:nvSpPr>
        <p:spPr>
          <a:xfrm>
            <a:off x="3735754" y="6605569"/>
            <a:ext cx="3043198" cy="269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ternate Head, subhead &amp; body cop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609599" y="405302"/>
            <a:ext cx="7935629" cy="984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Open Sans SemiBold"/>
              <a:buNone/>
              <a:defRPr sz="40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609600" y="1562101"/>
            <a:ext cx="7924800" cy="5011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2600" b="1" i="0" u="none" strike="noStrike" cap="non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890954" y="2172678"/>
            <a:ext cx="7643445" cy="34391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210312" marR="0" lvl="1" indent="-7111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457200" marR="0" lvl="2" indent="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731520" marR="0" lvl="3" indent="-76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005839" marR="0" lvl="4" indent="-25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17939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687632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Shape 31" descr="C:\Users\videlizard\Pictures\log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52" y="260351"/>
            <a:ext cx="1990161" cy="694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hape 37" descr="D:\Workspace II\Brian\orcid\new project\letterhead\sources\li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33464"/>
            <a:ext cx="9143314" cy="46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hape 38" descr="C:\Users\videlizard\Pictures\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352" y="260351"/>
            <a:ext cx="1990161" cy="69497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17939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87632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1721420" y="6626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A4CD39"/>
              </a:buClr>
              <a:buFont typeface="Open Sans SemiBold"/>
              <a:buNone/>
              <a:defRPr sz="4000" b="1" i="0" u="none" strike="noStrike" cap="none">
                <a:solidFill>
                  <a:srgbClr val="A4CD3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ision (static)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hape 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009888" cy="684719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Shape 47"/>
          <p:cNvSpPr txBox="1"/>
          <p:nvPr/>
        </p:nvSpPr>
        <p:spPr>
          <a:xfrm>
            <a:off x="468923" y="1359877"/>
            <a:ext cx="8206154" cy="406136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89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Open Sans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ORCID’S VISION</a:t>
            </a:r>
            <a:r>
              <a:rPr lang="en-US"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IS A WORLD WHERE ALL WHO PARTICIPATE IN RESEARCH, SCHOLARSHIP, AND INNOVATION ARE UNIQUELY IDENTIFIED AND CONNECTED TO THEIR CONTRIBUTIONS AND AFFILIATIONS ACROSS TIME, DISCIPLINES, AND BORDERS.</a:t>
            </a:r>
          </a:p>
          <a:p>
            <a:pPr marL="0" marR="0" lvl="0" indent="0" algn="ctr" rtl="0">
              <a:lnSpc>
                <a:spcPct val="294444"/>
              </a:lnSpc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 text pag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609600" y="405302"/>
            <a:ext cx="7924800" cy="984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Open Sans SemiBold"/>
              <a:buNone/>
              <a:defRPr sz="40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09600" y="1562100"/>
            <a:ext cx="7924800" cy="457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3810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imported graphic or char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09599" y="405302"/>
            <a:ext cx="7935629" cy="984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Open Sans SemiBold"/>
              <a:buNone/>
              <a:defRPr sz="4000" b="1" i="0" u="none" strike="noStrike" cap="non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pic" idx="2"/>
          </p:nvPr>
        </p:nvSpPr>
        <p:spPr>
          <a:xfrm>
            <a:off x="609600" y="1562100"/>
            <a:ext cx="7924800" cy="457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28600" marR="0" lvl="0" indent="-38100" algn="ct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phot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6134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28600" marR="0" lvl="0" indent="-38100" algn="ct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/Snippet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566863" y="2184400"/>
            <a:ext cx="6146800" cy="2301195"/>
          </a:xfr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190500" dist="38100" dir="2700000" algn="tl" rotWithShape="0">
              <a:schemeClr val="accent6">
                <a:alpha val="40000"/>
              </a:schemeClr>
            </a:outerShdw>
          </a:effectLst>
        </p:spPr>
        <p:txBody>
          <a:bodyPr wrap="square" lIns="365760" tIns="365760" rIns="365760" bIns="365760" anchor="ctr" anchorCtr="0">
            <a:normAutofit/>
          </a:bodyPr>
          <a:lstStyle>
            <a:lvl1pPr marL="0" indent="0">
              <a:lnSpc>
                <a:spcPct val="125000"/>
              </a:lnSpc>
              <a:buFontTx/>
              <a:buNone/>
              <a:defRPr sz="2400" b="0" i="1" spc="100" baseline="0">
                <a:latin typeface="Noto Sans" charset="0"/>
                <a:ea typeface="Noto Sans" charset="0"/>
                <a:cs typeface="Noto Sans" charset="0"/>
              </a:defRPr>
            </a:lvl1pPr>
          </a:lstStyle>
          <a:p>
            <a:pPr lvl="0"/>
            <a:r>
              <a:rPr lang="en-US" dirty="0" smtClean="0"/>
              <a:t>Insert quote or important content snippet here and adjust size of box to “fit” content.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001657" y="6256338"/>
            <a:ext cx="2743200" cy="304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00" baseline="0"/>
            </a:lvl1pPr>
          </a:lstStyle>
          <a:p>
            <a:pPr lvl="0"/>
            <a:r>
              <a:rPr lang="en-US" dirty="0" smtClean="0"/>
              <a:t>Enter Source or footnote here if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3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green header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66863" y="2024063"/>
            <a:ext cx="6146800" cy="31654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7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2341" y="405302"/>
            <a:ext cx="5422887" cy="984738"/>
          </a:xfrm>
        </p:spPr>
        <p:txBody>
          <a:bodyPr/>
          <a:lstStyle/>
          <a:p>
            <a:r>
              <a:rPr lang="en-US" dirty="0" smtClean="0"/>
              <a:t>Click to edit green header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122613" y="1562100"/>
            <a:ext cx="5411787" cy="457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8000" cy="6134100"/>
          </a:xfrm>
          <a:solidFill>
            <a:schemeClr val="bg1"/>
          </a:solidFill>
          <a:ln>
            <a:noFill/>
          </a:ln>
        </p:spPr>
        <p:txBody>
          <a:bodyPr anchor="ctr" anchorCtr="1"/>
          <a:lstStyle>
            <a:lvl1pPr>
              <a:defRPr baseline="0"/>
            </a:lvl1pPr>
          </a:lstStyle>
          <a:p>
            <a:r>
              <a:rPr lang="en-US" dirty="0" smtClean="0"/>
              <a:t>Click to add imported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88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6126480"/>
            <a:ext cx="9144000" cy="72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09599" y="1578708"/>
            <a:ext cx="7935629" cy="42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38100" algn="l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609599" y="405302"/>
            <a:ext cx="7935629" cy="984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Open Sans SemiBold"/>
              <a:buNone/>
              <a:defRPr sz="40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pic>
        <p:nvPicPr>
          <p:cNvPr id="13" name="Shape 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1950" y="6258626"/>
            <a:ext cx="494990" cy="494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Shape 14"/>
          <p:cNvCxnSpPr/>
          <p:nvPr/>
        </p:nvCxnSpPr>
        <p:spPr>
          <a:xfrm>
            <a:off x="-27709" y="6139182"/>
            <a:ext cx="924296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ncbi.nlm.nih.gov/myncbi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hyperlink" Target="https://docs.google.com/spreadsheets/d/1QIHxOqjKcjVqcqEmt28kKlGjqzCfU5q3cE_DF3yLK_g/edit#gid=0" TargetMode="Externa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support@orci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1820985" y="4085487"/>
            <a:ext cx="6713415" cy="5099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ORCID </a:t>
            </a:r>
            <a:r>
              <a:rPr lang="en-US" dirty="0"/>
              <a:t>AND HRA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1820986" y="4616939"/>
            <a:ext cx="6724244" cy="5099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dirty="0" smtClean="0"/>
              <a:t>What, Why, How?</a:t>
            </a:r>
            <a:endParaRPr lang="en-US" dirty="0"/>
          </a:p>
        </p:txBody>
      </p:sp>
      <p:sp>
        <p:nvSpPr>
          <p:cNvPr id="63" name="Shape 63"/>
          <p:cNvSpPr txBox="1">
            <a:spLocks noGrp="1"/>
          </p:cNvSpPr>
          <p:nvPr>
            <p:ph type="body" idx="3"/>
          </p:nvPr>
        </p:nvSpPr>
        <p:spPr>
          <a:xfrm>
            <a:off x="1820986" y="5624145"/>
            <a:ext cx="6724244" cy="5099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135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n-US" sz="135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/>
              <a:t>05</a:t>
            </a:r>
            <a:r>
              <a:rPr lang="en-US" sz="135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/>
              <a:t>OCT</a:t>
            </a:r>
            <a:r>
              <a:rPr lang="en-US" sz="135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2017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4"/>
          </p:nvPr>
        </p:nvSpPr>
        <p:spPr>
          <a:xfrm>
            <a:off x="4411336" y="6193176"/>
            <a:ext cx="3043198" cy="28330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7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ERIC OLSON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5"/>
          </p:nvPr>
        </p:nvSpPr>
        <p:spPr>
          <a:xfrm>
            <a:off x="4411336" y="6412865"/>
            <a:ext cx="3043198" cy="269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1099" b="0" i="1" u="none" strike="noStrike" cap="none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Membership Support, United States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6"/>
          </p:nvPr>
        </p:nvSpPr>
        <p:spPr>
          <a:xfrm>
            <a:off x="4411336" y="6605569"/>
            <a:ext cx="3043198" cy="269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http://</a:t>
            </a:r>
            <a:r>
              <a:rPr lang="en-US" sz="1000" b="0" i="0" u="none" strike="noStrike" cap="none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orcid.org</a:t>
            </a:r>
            <a:r>
              <a:rPr lang="en-US" sz="1000" b="0" i="0" u="none" strike="noStrike" cap="none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/ 0000-0002-5989-8244</a:t>
            </a:r>
          </a:p>
        </p:txBody>
      </p:sp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470" y="5599210"/>
            <a:ext cx="342557" cy="27743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1098370" y="5527200"/>
            <a:ext cx="2753530" cy="325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600" b="1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@ORCID_ORG</a:t>
            </a:r>
          </a:p>
        </p:txBody>
      </p:sp>
      <p:sp>
        <p:nvSpPr>
          <p:cNvPr id="10" name="Shape 64"/>
          <p:cNvSpPr txBox="1">
            <a:spLocks/>
          </p:cNvSpPr>
          <p:nvPr/>
        </p:nvSpPr>
        <p:spPr>
          <a:xfrm>
            <a:off x="2042276" y="6157246"/>
            <a:ext cx="3043198" cy="28330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None/>
              <a:defRPr sz="127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-US" dirty="0" smtClean="0"/>
              <a:t>ALICE MEADOWS</a:t>
            </a:r>
            <a:endParaRPr lang="en-US" dirty="0"/>
          </a:p>
        </p:txBody>
      </p:sp>
      <p:sp>
        <p:nvSpPr>
          <p:cNvPr id="11" name="Shape 65"/>
          <p:cNvSpPr txBox="1">
            <a:spLocks/>
          </p:cNvSpPr>
          <p:nvPr/>
        </p:nvSpPr>
        <p:spPr>
          <a:xfrm>
            <a:off x="2042276" y="6430581"/>
            <a:ext cx="3043198" cy="269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None/>
              <a:defRPr sz="1099" b="0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-US" dirty="0" smtClean="0"/>
              <a:t>Community Engagement/Support</a:t>
            </a:r>
            <a:endParaRPr lang="en-US" dirty="0"/>
          </a:p>
        </p:txBody>
      </p:sp>
      <p:sp>
        <p:nvSpPr>
          <p:cNvPr id="13" name="Shape 66"/>
          <p:cNvSpPr txBox="1">
            <a:spLocks/>
          </p:cNvSpPr>
          <p:nvPr/>
        </p:nvSpPr>
        <p:spPr>
          <a:xfrm>
            <a:off x="2042276" y="6641865"/>
            <a:ext cx="3043198" cy="269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38912" marR="0" lvl="1" indent="-70612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685800" marR="0" lvl="2" indent="-76200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960120" marR="0" lvl="3" indent="-8381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234440" marR="0" lvl="4" indent="-78739" algn="l" rtl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dk2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s-ES_tradnl" dirty="0"/>
              <a:t>http://</a:t>
            </a:r>
            <a:r>
              <a:rPr lang="es-ES_tradnl" dirty="0" err="1"/>
              <a:t>orcid.org</a:t>
            </a:r>
            <a:r>
              <a:rPr lang="es-ES_tradnl" dirty="0"/>
              <a:t>/0000-0003-2161-3781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11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Open sans"/>
                <a:ea typeface="Gill Sans MT" charset="0"/>
                <a:cs typeface="Open sans"/>
              </a:rPr>
              <a:t>Why </a:t>
            </a:r>
            <a:r>
              <a:rPr lang="en-US" dirty="0">
                <a:latin typeface="Open sans"/>
                <a:ea typeface="Gill Sans MT" charset="0"/>
                <a:cs typeface="Open sans"/>
              </a:rPr>
              <a:t>do </a:t>
            </a:r>
            <a:r>
              <a:rPr lang="en-US" dirty="0" smtClean="0">
                <a:latin typeface="Open sans"/>
                <a:ea typeface="Gill Sans MT" charset="0"/>
                <a:cs typeface="Open sans"/>
              </a:rPr>
              <a:t>funders </a:t>
            </a:r>
            <a:r>
              <a:rPr lang="en-US" dirty="0">
                <a:latin typeface="Open sans"/>
                <a:ea typeface="Gill Sans MT" charset="0"/>
                <a:cs typeface="Open sans"/>
              </a:rPr>
              <a:t>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562100"/>
            <a:ext cx="79248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>
                <a:latin typeface="Open Sans"/>
                <a:ea typeface="Gill Sans MT" charset="0"/>
                <a:cs typeface="Gill Sans MT" charset="0"/>
              </a:rPr>
              <a:t>Streamline application process by pulling information from ORCID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latin typeface="Open Sans"/>
                <a:ea typeface="Gill Sans MT" charset="0"/>
                <a:cs typeface="Gill Sans MT" charset="0"/>
              </a:rPr>
              <a:t>Ensure accurate citation of award (both grant numbers and organization name) by pushing award information into ORCID record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latin typeface="Open Sans"/>
                <a:ea typeface="Gill Sans MT" charset="0"/>
                <a:cs typeface="Gill Sans MT" charset="0"/>
              </a:rPr>
              <a:t>Enable real-time reporting by using ORCID notification API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latin typeface="Open Sans"/>
                <a:ea typeface="Gill Sans MT" charset="0"/>
                <a:cs typeface="Gill Sans MT" charset="0"/>
              </a:rPr>
              <a:t>Recognize your reviewers, too!</a:t>
            </a:r>
          </a:p>
        </p:txBody>
      </p:sp>
    </p:spTree>
    <p:extLst>
      <p:ext uri="{BB962C8B-B14F-4D97-AF65-F5344CB8AC3E}">
        <p14:creationId xmlns:p14="http://schemas.microsoft.com/office/powerpoint/2010/main" val="117243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ORCID funder members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657" y="1170258"/>
            <a:ext cx="5259655" cy="521769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76376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831" y="1339157"/>
            <a:ext cx="5985685" cy="476172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42438" y="66260"/>
            <a:ext cx="7901562" cy="914400"/>
          </a:xfrm>
        </p:spPr>
        <p:txBody>
          <a:bodyPr/>
          <a:lstStyle/>
          <a:p>
            <a:r>
              <a:rPr lang="en-US" sz="3600" dirty="0" smtClean="0"/>
              <a:t>ORCID </a:t>
            </a:r>
            <a:r>
              <a:rPr lang="en-US" sz="3600" dirty="0" err="1" smtClean="0"/>
              <a:t>govt</a:t>
            </a:r>
            <a:r>
              <a:rPr lang="en-US" sz="3600" dirty="0" smtClean="0"/>
              <a:t> organization members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5624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t="247" b="247"/>
          <a:stretch>
            <a:fillRect/>
          </a:stretch>
        </p:blipFill>
        <p:spPr>
          <a:xfrm>
            <a:off x="0" y="255588"/>
            <a:ext cx="9144000" cy="587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18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39" y="405302"/>
            <a:ext cx="8931750" cy="984738"/>
          </a:xfrm>
        </p:spPr>
        <p:txBody>
          <a:bodyPr/>
          <a:lstStyle/>
          <a:p>
            <a:r>
              <a:rPr lang="en-US" dirty="0" smtClean="0"/>
              <a:t>Making our vision a reality: publishing workflows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4977" y="1390040"/>
            <a:ext cx="8552370" cy="4493793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000" i="0" dirty="0"/>
              <a:t>R</a:t>
            </a:r>
            <a:r>
              <a:rPr lang="en-US" sz="2000" i="0" dirty="0" smtClean="0"/>
              <a:t>esearchers can sign into </a:t>
            </a:r>
            <a:r>
              <a:rPr lang="en-US" sz="2000" i="0" dirty="0"/>
              <a:t>a</a:t>
            </a:r>
            <a:r>
              <a:rPr lang="en-US" sz="2000" i="0" dirty="0" smtClean="0"/>
              <a:t> manuscript submission system using their ORCID credentials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i="0" dirty="0"/>
              <a:t>T</a:t>
            </a:r>
            <a:r>
              <a:rPr lang="en-US" sz="2000" i="0" dirty="0" smtClean="0"/>
              <a:t>heir </a:t>
            </a:r>
            <a:r>
              <a:rPr lang="en-US" sz="2000" i="0" dirty="0" err="1" smtClean="0"/>
              <a:t>iD</a:t>
            </a:r>
            <a:r>
              <a:rPr lang="en-US" sz="2000" i="0" dirty="0" smtClean="0"/>
              <a:t> is automatically included in their article’s metadata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i="0" dirty="0" smtClean="0"/>
              <a:t>And that information </a:t>
            </a:r>
            <a:r>
              <a:rPr lang="en-US" sz="2000" i="0" dirty="0"/>
              <a:t>i</a:t>
            </a:r>
            <a:r>
              <a:rPr lang="en-US" sz="2000" i="0" dirty="0" smtClean="0"/>
              <a:t>s used to automatically update their ORCID record with the new work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b="1" i="0" dirty="0" smtClean="0">
                <a:solidFill>
                  <a:srgbClr val="A6CE38"/>
                </a:solidFill>
              </a:rPr>
              <a:t>You can access authoritative information about your researchers’ publications – in real time!</a:t>
            </a:r>
            <a:endParaRPr lang="en-US" sz="2000" b="1" i="0" dirty="0">
              <a:solidFill>
                <a:srgbClr val="A6CE38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9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115" y="94665"/>
            <a:ext cx="8415312" cy="984738"/>
          </a:xfrm>
        </p:spPr>
        <p:txBody>
          <a:bodyPr/>
          <a:lstStyle/>
          <a:p>
            <a:pPr algn="ctr"/>
            <a:r>
              <a:rPr lang="en-US" dirty="0" smtClean="0"/>
              <a:t>ORCID auto-update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60" y="1390040"/>
            <a:ext cx="4466700" cy="301821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2" y="3736781"/>
            <a:ext cx="4763742" cy="238754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6" name="Picture Placeholder 8" descr="aliceorcidworks(arrows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" b="1628"/>
          <a:stretch>
            <a:fillRect/>
          </a:stretch>
        </p:blipFill>
        <p:spPr>
          <a:xfrm>
            <a:off x="3290623" y="1991732"/>
            <a:ext cx="4530989" cy="4248420"/>
          </a:xfrm>
          <a:prstGeom prst="rect">
            <a:avLst/>
          </a:prstGeom>
          <a:ln>
            <a:solidFill>
              <a:srgbClr val="6D6E71"/>
            </a:solidFill>
          </a:ln>
        </p:spPr>
      </p:pic>
    </p:spTree>
    <p:extLst>
      <p:ext uri="{BB962C8B-B14F-4D97-AF65-F5344CB8AC3E}">
        <p14:creationId xmlns:p14="http://schemas.microsoft.com/office/powerpoint/2010/main" val="39934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3635"/>
            <a:ext cx="7924800" cy="984738"/>
          </a:xfrm>
        </p:spPr>
        <p:txBody>
          <a:bodyPr/>
          <a:lstStyle/>
          <a:p>
            <a:r>
              <a:rPr lang="en-US" dirty="0" smtClean="0"/>
              <a:t>Publishers Open Letter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88251"/>
            <a:ext cx="7924800" cy="4572000"/>
          </a:xfrm>
        </p:spPr>
        <p:txBody>
          <a:bodyPr/>
          <a:lstStyle/>
          <a:p>
            <a:r>
              <a:rPr lang="en-US" dirty="0" smtClean="0"/>
              <a:t> Commits signatories to: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Requiring at a minimum corresponding authors to use their ORCID </a:t>
            </a:r>
            <a:r>
              <a:rPr lang="en-US" dirty="0" err="1" smtClean="0"/>
              <a:t>iD</a:t>
            </a:r>
            <a:r>
              <a:rPr lang="en-US" dirty="0" smtClean="0"/>
              <a:t> in publication process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Adhering to ORCID best practices for publishers</a:t>
            </a:r>
          </a:p>
          <a:p>
            <a:r>
              <a:rPr lang="en-US" dirty="0" smtClean="0"/>
              <a:t> Signed by 35 publishers globally</a:t>
            </a:r>
          </a:p>
          <a:p>
            <a:r>
              <a:rPr lang="en-US" dirty="0" smtClean="0"/>
              <a:t> 25 have now gone live with requirement including:</a:t>
            </a:r>
          </a:p>
          <a:p>
            <a:pPr lvl="1"/>
            <a:r>
              <a:rPr lang="en-US" dirty="0" smtClean="0"/>
              <a:t> AAAS/Science, PLOS, Springer Nature*, Wiley*</a:t>
            </a:r>
          </a:p>
          <a:p>
            <a:pPr marL="368300" lvl="1" indent="0">
              <a:buNone/>
            </a:pPr>
            <a:r>
              <a:rPr lang="en-US" sz="1800" dirty="0" smtClean="0"/>
              <a:t>* Selected journals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55160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526" y="405302"/>
            <a:ext cx="8842473" cy="984738"/>
          </a:xfrm>
        </p:spPr>
        <p:txBody>
          <a:bodyPr/>
          <a:lstStyle/>
          <a:p>
            <a:r>
              <a:rPr lang="en-US" dirty="0" smtClean="0"/>
              <a:t>Making our vision a reality: research institution workflows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1526" y="1536717"/>
            <a:ext cx="8443331" cy="3928645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Researchers can sign into ORCID using their institutional credentials</a:t>
            </a:r>
          </a:p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Their ORCID </a:t>
            </a:r>
            <a:r>
              <a:rPr lang="en-US" i="0" dirty="0" err="1" smtClean="0"/>
              <a:t>iD</a:t>
            </a:r>
            <a:r>
              <a:rPr lang="en-US" i="0" dirty="0" smtClean="0"/>
              <a:t> is connected back to their institution</a:t>
            </a:r>
          </a:p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The institution can assert the researcher’s affiliation with them</a:t>
            </a:r>
          </a:p>
          <a:p>
            <a:pPr marL="342900" indent="-342900">
              <a:buFont typeface="Arial" charset="0"/>
              <a:buChar char="•"/>
            </a:pPr>
            <a:r>
              <a:rPr lang="en-US" b="1" i="0" dirty="0" smtClean="0">
                <a:solidFill>
                  <a:schemeClr val="tx1"/>
                </a:solidFill>
              </a:rPr>
              <a:t>You can access authoritative information about their affiliation(s) – and be notified when they change</a:t>
            </a:r>
            <a:endParaRPr lang="en-US" b="1" i="0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Connect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38" y="1336708"/>
            <a:ext cx="2988045" cy="26235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31" y="3485573"/>
            <a:ext cx="5501644" cy="2340359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6" b="-1589"/>
          <a:stretch/>
        </p:blipFill>
        <p:spPr>
          <a:xfrm>
            <a:off x="1080959" y="1336708"/>
            <a:ext cx="3147415" cy="20959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9471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10 affiliation assertions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7" y="1222896"/>
            <a:ext cx="7944555" cy="4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46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526" y="405302"/>
            <a:ext cx="8842473" cy="984738"/>
          </a:xfrm>
        </p:spPr>
        <p:txBody>
          <a:bodyPr/>
          <a:lstStyle/>
          <a:p>
            <a:r>
              <a:rPr lang="en-US" dirty="0" smtClean="0"/>
              <a:t>Making our vision a reality:</a:t>
            </a:r>
            <a:br>
              <a:rPr lang="en-US" dirty="0" smtClean="0"/>
            </a:br>
            <a:r>
              <a:rPr lang="en-US" dirty="0" smtClean="0"/>
              <a:t>funder workflows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5658" y="1390041"/>
            <a:ext cx="8724678" cy="4587844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You can collect information from your researchers’ ORCID records (affiliations, works, </a:t>
            </a:r>
            <a:r>
              <a:rPr lang="en-US" i="0" dirty="0" err="1" smtClean="0"/>
              <a:t>etc</a:t>
            </a:r>
            <a:r>
              <a:rPr lang="en-US" i="0" dirty="0" smtClean="0"/>
              <a:t>) to auto-populate your forms</a:t>
            </a:r>
          </a:p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You can connect authoritative information about their awards to their ORCID records so it can be shared with other organizations</a:t>
            </a:r>
          </a:p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You can recognize their review activities for your organization</a:t>
            </a:r>
          </a:p>
          <a:p>
            <a:pPr marL="342900" indent="-342900">
              <a:buFont typeface="Arial" charset="0"/>
              <a:buChar char="•"/>
            </a:pPr>
            <a:r>
              <a:rPr lang="en-US" i="0" dirty="0" smtClean="0"/>
              <a:t>You can track your researchers throughout their career – automatically using system alerts (web hooks) – making reporting easier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8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555" y="2995829"/>
            <a:ext cx="6020609" cy="3717366"/>
          </a:xfrm>
          <a:prstGeom prst="rect">
            <a:avLst/>
          </a:prstGeom>
        </p:spPr>
      </p:pic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767644" y="145657"/>
            <a:ext cx="7935629" cy="6219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Open Sans SemiBold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ORCID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as facilitator</a:t>
            </a:r>
            <a:endParaRPr lang="en-US" sz="4000" b="1" i="0" u="none" strike="noStrike" cap="none" dirty="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0" y="672353"/>
            <a:ext cx="9144000" cy="488178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Building trust: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• Tools to allow for easy addition of identifiers (for people, places, and things) during publishing, grant application, data deposit, etc.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• Engage the community to embed, authenticate, and ASSERT</a:t>
            </a:r>
          </a:p>
        </p:txBody>
      </p:sp>
      <p:sp>
        <p:nvSpPr>
          <p:cNvPr id="77" name="Shape 77"/>
          <p:cNvSpPr/>
          <p:nvPr/>
        </p:nvSpPr>
        <p:spPr>
          <a:xfrm>
            <a:off x="2895301" y="4764505"/>
            <a:ext cx="1748887" cy="360948"/>
          </a:xfrm>
          <a:prstGeom prst="donut">
            <a:avLst>
              <a:gd name="adj" fmla="val 125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6856"/>
            <a:ext cx="2680654" cy="944198"/>
          </a:xfrm>
          <a:prstGeom prst="rect">
            <a:avLst/>
          </a:prstGeom>
        </p:spPr>
      </p:pic>
      <p:sp>
        <p:nvSpPr>
          <p:cNvPr id="11" name="Shape 77"/>
          <p:cNvSpPr/>
          <p:nvPr/>
        </p:nvSpPr>
        <p:spPr>
          <a:xfrm>
            <a:off x="2859719" y="6448925"/>
            <a:ext cx="1748887" cy="298135"/>
          </a:xfrm>
          <a:prstGeom prst="donut">
            <a:avLst>
              <a:gd name="adj" fmla="val 12500"/>
            </a:avLst>
          </a:prstGeom>
          <a:solidFill>
            <a:schemeClr val="dk1"/>
          </a:solidFill>
          <a:ln w="222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G</a:t>
            </a:r>
            <a:r>
              <a:rPr lang="en-GB" dirty="0" smtClean="0">
                <a:solidFill>
                  <a:schemeClr val="tx1"/>
                </a:solidFill>
              </a:rPr>
              <a:t>rant </a:t>
            </a:r>
            <a:r>
              <a:rPr lang="en-GB" dirty="0">
                <a:solidFill>
                  <a:schemeClr val="tx1"/>
                </a:solidFill>
              </a:rPr>
              <a:t>review workflow</a:t>
            </a:r>
          </a:p>
        </p:txBody>
      </p:sp>
      <p:graphicFrame>
        <p:nvGraphicFramePr>
          <p:cNvPr id="4" name="図表 4"/>
          <p:cNvGraphicFramePr/>
          <p:nvPr>
            <p:extLst/>
          </p:nvPr>
        </p:nvGraphicFramePr>
        <p:xfrm>
          <a:off x="827480" y="1850540"/>
          <a:ext cx="7849090" cy="3184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1" descr="orcid_128x12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63" y="2158571"/>
            <a:ext cx="325120" cy="325120"/>
          </a:xfrm>
          <a:prstGeom prst="rect">
            <a:avLst/>
          </a:prstGeom>
        </p:spPr>
      </p:pic>
      <p:pic>
        <p:nvPicPr>
          <p:cNvPr id="6" name="Picture 11" descr="orcid_128x12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52" y="3306460"/>
            <a:ext cx="325120" cy="325120"/>
          </a:xfrm>
          <a:prstGeom prst="rect">
            <a:avLst/>
          </a:prstGeom>
        </p:spPr>
      </p:pic>
      <p:pic>
        <p:nvPicPr>
          <p:cNvPr id="7" name="Picture 11" descr="orcid_128x12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65" y="3244055"/>
            <a:ext cx="325120" cy="325120"/>
          </a:xfrm>
          <a:prstGeom prst="rect">
            <a:avLst/>
          </a:prstGeom>
        </p:spPr>
      </p:pic>
      <p:pic>
        <p:nvPicPr>
          <p:cNvPr id="10" name="Picture 11" descr="orcid_128x12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5034" y="2069319"/>
            <a:ext cx="1620291" cy="1620291"/>
          </a:xfrm>
          <a:prstGeom prst="rect">
            <a:avLst/>
          </a:prstGeom>
        </p:spPr>
      </p:pic>
      <p:sp>
        <p:nvSpPr>
          <p:cNvPr id="11" name="Arrow: Bent 10"/>
          <p:cNvSpPr/>
          <p:nvPr/>
        </p:nvSpPr>
        <p:spPr>
          <a:xfrm rot="16200000">
            <a:off x="4098396" y="2702220"/>
            <a:ext cx="668708" cy="5631860"/>
          </a:xfrm>
          <a:prstGeom prst="bentArrow">
            <a:avLst>
              <a:gd name="adj1" fmla="val 43541"/>
              <a:gd name="adj2" fmla="val 25000"/>
              <a:gd name="adj3" fmla="val 25000"/>
              <a:gd name="adj4" fmla="val 4375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Bent 11"/>
          <p:cNvSpPr/>
          <p:nvPr/>
        </p:nvSpPr>
        <p:spPr>
          <a:xfrm rot="10800000">
            <a:off x="6998341" y="5232572"/>
            <a:ext cx="1091773" cy="619932"/>
          </a:xfrm>
          <a:prstGeom prst="bentArrow">
            <a:avLst>
              <a:gd name="adj1" fmla="val 47500"/>
              <a:gd name="adj2" fmla="val 25000"/>
              <a:gd name="adj3" fmla="val 25000"/>
              <a:gd name="adj4" fmla="val 4375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1363" y="5542538"/>
            <a:ext cx="206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Notified via email</a:t>
            </a:r>
          </a:p>
        </p:txBody>
      </p:sp>
    </p:spTree>
    <p:extLst>
      <p:ext uri="{BB962C8B-B14F-4D97-AF65-F5344CB8AC3E}">
        <p14:creationId xmlns:p14="http://schemas.microsoft.com/office/powerpoint/2010/main" val="2004231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2544" y="5283204"/>
            <a:ext cx="60789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sz="2800" dirty="0" err="1">
                <a:solidFill>
                  <a:schemeClr val="tx1"/>
                </a:solidFill>
                <a:hlinkClick r:id="rId2"/>
              </a:rPr>
              <a:t>www.ncbi.nlm.nih.gov</a:t>
            </a:r>
            <a:r>
              <a:rPr lang="en-US" sz="2800" dirty="0">
                <a:solidFill>
                  <a:schemeClr val="tx1"/>
                </a:solidFill>
                <a:hlinkClick r:id="rId2"/>
              </a:rPr>
              <a:t>/</a:t>
            </a:r>
            <a:r>
              <a:rPr lang="en-US" sz="2800" dirty="0" err="1">
                <a:solidFill>
                  <a:schemeClr val="tx1"/>
                </a:solidFill>
                <a:hlinkClick r:id="rId2"/>
              </a:rPr>
              <a:t>myncbi</a:t>
            </a:r>
            <a:r>
              <a:rPr lang="en-US" sz="2800" dirty="0">
                <a:solidFill>
                  <a:schemeClr val="tx1"/>
                </a:solidFill>
                <a:hlinkClick r:id="rId2"/>
              </a:rPr>
              <a:t>/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0352" y="754922"/>
            <a:ext cx="5229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Open sans"/>
                <a:cs typeface="Open sans"/>
              </a:rPr>
              <a:t>A quick </a:t>
            </a:r>
            <a:r>
              <a:rPr lang="en-US" sz="4000" b="1" dirty="0">
                <a:solidFill>
                  <a:schemeClr val="tx1"/>
                </a:solidFill>
                <a:latin typeface="Open sans"/>
                <a:cs typeface="Open sans"/>
              </a:rPr>
              <a:t>w</a:t>
            </a:r>
            <a:r>
              <a:rPr lang="en-US" sz="4000" b="1" dirty="0" smtClean="0">
                <a:solidFill>
                  <a:schemeClr val="tx1"/>
                </a:solidFill>
                <a:latin typeface="Open sans"/>
                <a:cs typeface="Open sans"/>
              </a:rPr>
              <a:t>alkthrough</a:t>
            </a:r>
            <a:endParaRPr lang="en-US" sz="4000" b="1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7435" y="2012735"/>
            <a:ext cx="80491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  <a:t>The NIH </a:t>
            </a:r>
            <a:r>
              <a:rPr lang="en-US" sz="2400" dirty="0" err="1" smtClean="0">
                <a:solidFill>
                  <a:schemeClr val="bg2"/>
                </a:solidFill>
                <a:latin typeface="Open sans"/>
                <a:cs typeface="Open sans"/>
              </a:rPr>
              <a:t>Biosketch</a:t>
            </a:r>
            <a: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  <a:t> integration allows researchers to connect their ID to their </a:t>
            </a:r>
            <a:r>
              <a:rPr lang="en-US" sz="2400" dirty="0" err="1" smtClean="0">
                <a:solidFill>
                  <a:schemeClr val="bg2"/>
                </a:solidFill>
                <a:latin typeface="Open sans"/>
                <a:cs typeface="Open sans"/>
              </a:rPr>
              <a:t>SciENcv</a:t>
            </a:r>
            <a: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  <a:t> account, as well as pre-fill some fields, including employment history, education, and works</a:t>
            </a:r>
            <a:b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</a:br>
            <a: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  <a:t> 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  <a:t>The NIH grant submission system, </a:t>
            </a:r>
            <a:r>
              <a:rPr lang="en-US" sz="2400" dirty="0" err="1" smtClean="0">
                <a:solidFill>
                  <a:schemeClr val="bg2"/>
                </a:solidFill>
                <a:latin typeface="Open sans"/>
                <a:cs typeface="Open sans"/>
              </a:rPr>
              <a:t>eRA</a:t>
            </a:r>
            <a:r>
              <a:rPr lang="en-US" sz="2400" dirty="0" smtClean="0">
                <a:solidFill>
                  <a:schemeClr val="bg2"/>
                </a:solidFill>
                <a:latin typeface="Open sans"/>
                <a:cs typeface="Open sans"/>
              </a:rPr>
              <a:t> Commons will soon follow </a:t>
            </a:r>
            <a:endParaRPr lang="en-US" sz="2400" dirty="0">
              <a:solidFill>
                <a:schemeClr val="bg2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9752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1741024" y="1461481"/>
            <a:ext cx="719999" cy="899999"/>
          </a:xfrm>
          <a:prstGeom prst="roundRect">
            <a:avLst>
              <a:gd name="adj" fmla="val 16667"/>
            </a:avLst>
          </a:prstGeom>
          <a:solidFill>
            <a:srgbClr val="BBDA68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1795024" y="950133"/>
            <a:ext cx="647999" cy="647999"/>
          </a:xfrm>
          <a:prstGeom prst="ellipse">
            <a:avLst/>
          </a:prstGeom>
          <a:solidFill>
            <a:srgbClr val="C8E187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Shape 86" descr="orcid_128x1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1771" y="1818260"/>
            <a:ext cx="487420" cy="48742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1676300" y="580801"/>
            <a:ext cx="12362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Researcher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539440" y="5682208"/>
            <a:ext cx="2954655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ORCID member organizations</a:t>
            </a: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024" y="3370991"/>
            <a:ext cx="539955" cy="539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0967" y="5156001"/>
            <a:ext cx="539955" cy="53995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/>
          <p:nvPr/>
        </p:nvSpPr>
        <p:spPr>
          <a:xfrm>
            <a:off x="1737009" y="2492157"/>
            <a:ext cx="719999" cy="139012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271941" y="2847771"/>
            <a:ext cx="1544689" cy="523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Permissions to use</a:t>
            </a:r>
            <a:b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ORCID record</a:t>
            </a: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8276" y="4939963"/>
            <a:ext cx="719995" cy="719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65678" y="3813232"/>
            <a:ext cx="1078264" cy="1078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85563" y="4893527"/>
            <a:ext cx="718841" cy="71884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/>
          <p:nvPr/>
        </p:nvSpPr>
        <p:spPr>
          <a:xfrm flipH="1">
            <a:off x="2922277" y="1515103"/>
            <a:ext cx="2609902" cy="866927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Register &amp; Manage</a:t>
            </a:r>
            <a:b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ORCID record</a:t>
            </a:r>
          </a:p>
        </p:txBody>
      </p:sp>
      <p:sp>
        <p:nvSpPr>
          <p:cNvPr id="97" name="Shape 97"/>
          <p:cNvSpPr/>
          <p:nvPr/>
        </p:nvSpPr>
        <p:spPr>
          <a:xfrm>
            <a:off x="5700890" y="1067595"/>
            <a:ext cx="2695222" cy="4205075"/>
          </a:xfrm>
          <a:prstGeom prst="flowChartDocument">
            <a:avLst/>
          </a:prstGeom>
          <a:solidFill>
            <a:srgbClr val="D8D8D8"/>
          </a:solidFill>
          <a:ln>
            <a:noFill/>
          </a:ln>
        </p:spPr>
        <p:txBody>
          <a:bodyPr wrap="square" lIns="288000" tIns="45700" rIns="216000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Basic information</a:t>
            </a:r>
          </a:p>
          <a:p>
            <a:pPr marL="742950" marR="0" lvl="1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Name</a:t>
            </a:r>
          </a:p>
          <a:p>
            <a:pPr marL="742950" marR="0" lvl="1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Email addresses　　　　　　etc.</a:t>
            </a:r>
          </a:p>
          <a:p>
            <a:pPr marL="285750" marR="0" lvl="0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Account settings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Biography, Education, Affiliation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Research activities</a:t>
            </a:r>
          </a:p>
          <a:p>
            <a:pPr marL="742950" marR="0" lvl="1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Publication</a:t>
            </a:r>
          </a:p>
          <a:p>
            <a:pPr marL="742950" marR="0" lvl="1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Peer review</a:t>
            </a:r>
          </a:p>
          <a:p>
            <a:pPr marL="742950" marR="0" lvl="1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Patents</a:t>
            </a:r>
          </a:p>
          <a:p>
            <a:pPr marL="742950" marR="0" lvl="1" indent="-28575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Grants　　etc.</a:t>
            </a:r>
          </a:p>
        </p:txBody>
      </p:sp>
      <p:pic>
        <p:nvPicPr>
          <p:cNvPr id="98" name="Shape 98" descr="orcid_128x1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79393" y="1175552"/>
            <a:ext cx="487420" cy="48742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 txBox="1"/>
          <p:nvPr/>
        </p:nvSpPr>
        <p:spPr>
          <a:xfrm>
            <a:off x="6472158" y="1231996"/>
            <a:ext cx="1598690" cy="307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xxxx-xxxx-xxxx-xxxx</a:t>
            </a:r>
          </a:p>
        </p:txBody>
      </p:sp>
      <p:sp>
        <p:nvSpPr>
          <p:cNvPr id="100" name="Shape 100"/>
          <p:cNvSpPr/>
          <p:nvPr/>
        </p:nvSpPr>
        <p:spPr>
          <a:xfrm>
            <a:off x="5579423" y="2928230"/>
            <a:ext cx="2929577" cy="2074023"/>
          </a:xfrm>
          <a:prstGeom prst="rect">
            <a:avLst/>
          </a:prstGeom>
          <a:noFill/>
          <a:ln w="28575" cap="flat" cmpd="sng">
            <a:solidFill>
              <a:srgbClr val="BBDA68"/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6188702" y="698263"/>
            <a:ext cx="164686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ORCID record</a:t>
            </a:r>
          </a:p>
        </p:txBody>
      </p:sp>
      <p:sp>
        <p:nvSpPr>
          <p:cNvPr id="102" name="Shape 102"/>
          <p:cNvSpPr/>
          <p:nvPr/>
        </p:nvSpPr>
        <p:spPr>
          <a:xfrm>
            <a:off x="3160889" y="4496869"/>
            <a:ext cx="2371290" cy="860778"/>
          </a:xfrm>
          <a:prstGeom prst="rightArrow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BBDA68"/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Add &amp; update activities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687632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4737" y="281538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037"/>
            <a:ext cx="9144000" cy="50884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098" y="613611"/>
            <a:ext cx="3092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Open sans"/>
                <a:cs typeface="Open sans"/>
              </a:rPr>
              <a:t>The API call</a:t>
            </a:r>
            <a:endParaRPr lang="en-US" sz="4000" b="1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87963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7357" y="1001153"/>
            <a:ext cx="82880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6D6E71"/>
                </a:solidFill>
                <a:latin typeface="Open sans"/>
                <a:cs typeface="Open sans"/>
              </a:rPr>
              <a:t>Information in an ORCID Record has a visibility setting, which only the account owner can set – API cannot override. </a:t>
            </a:r>
            <a:endParaRPr lang="en-US" sz="2800" dirty="0">
              <a:solidFill>
                <a:srgbClr val="6D6E71"/>
              </a:solidFill>
              <a:effectLst/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2163"/>
            <a:ext cx="9144000" cy="12398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0338" y="4274057"/>
            <a:ext cx="68820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6D6E71"/>
                </a:solidFill>
                <a:latin typeface="Open sans"/>
                <a:cs typeface="Open sans"/>
              </a:rPr>
              <a:t>Account information (settings, permissions) accessible by the account owner. </a:t>
            </a:r>
            <a:endParaRPr lang="en-US" sz="2800" dirty="0">
              <a:solidFill>
                <a:srgbClr val="6D6E71"/>
              </a:solidFill>
              <a:effectLst/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40358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-33998" r="12898" b="299"/>
          <a:stretch/>
        </p:blipFill>
        <p:spPr>
          <a:xfrm>
            <a:off x="0" y="-1"/>
            <a:ext cx="3045708" cy="614301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sz="quarter" idx="11"/>
          </p:nvPr>
        </p:nvSpPr>
        <p:spPr>
          <a:xfrm>
            <a:off x="3285500" y="1450624"/>
            <a:ext cx="5336543" cy="4858840"/>
          </a:xfrm>
        </p:spPr>
        <p:txBody>
          <a:bodyPr anchor="ctr" anchorCtr="0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 </a:t>
            </a:r>
            <a:r>
              <a:rPr lang="en-US" sz="2400" b="1" dirty="0" smtClean="0"/>
              <a:t>Create</a:t>
            </a:r>
            <a:r>
              <a:rPr lang="en-US" sz="2400" dirty="0" smtClean="0"/>
              <a:t> up to five ORCID integration points </a:t>
            </a:r>
          </a:p>
          <a:p>
            <a:pPr>
              <a:lnSpc>
                <a:spcPct val="110000"/>
              </a:lnSpc>
            </a:pPr>
            <a:r>
              <a:rPr lang="en-US" sz="2400" b="1" dirty="0" smtClean="0"/>
              <a:t> View</a:t>
            </a:r>
            <a:r>
              <a:rPr lang="en-US" sz="2400" dirty="0" smtClean="0"/>
              <a:t> limited access data on ORCID records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 </a:t>
            </a:r>
            <a:r>
              <a:rPr lang="en-US" sz="2400" b="1" dirty="0" smtClean="0"/>
              <a:t>Connect</a:t>
            </a:r>
            <a:r>
              <a:rPr lang="en-US" sz="2400" dirty="0" smtClean="0"/>
              <a:t> authoritative information about your researcher’s awards to their ORCID records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 </a:t>
            </a:r>
            <a:r>
              <a:rPr lang="en-US" sz="2400" b="1" dirty="0" smtClean="0"/>
              <a:t>Track</a:t>
            </a:r>
            <a:r>
              <a:rPr lang="en-US" sz="2400" dirty="0" smtClean="0"/>
              <a:t> their progress throughout their career using web hooks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 </a:t>
            </a:r>
            <a:r>
              <a:rPr lang="en-US" sz="2400" b="1" dirty="0" smtClean="0"/>
              <a:t>Monitor</a:t>
            </a:r>
            <a:r>
              <a:rPr lang="en-US" sz="2400" dirty="0" smtClean="0"/>
              <a:t> usage of your integration via monthly custom reports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5708" y="116344"/>
            <a:ext cx="6311234" cy="1173837"/>
          </a:xfrm>
        </p:spPr>
        <p:txBody>
          <a:bodyPr/>
          <a:lstStyle/>
          <a:p>
            <a:r>
              <a:rPr lang="en-US" sz="3100" dirty="0" smtClean="0">
                <a:solidFill>
                  <a:srgbClr val="A4CD39"/>
                </a:solidFill>
                <a:latin typeface="Arial"/>
                <a:cs typeface="Arial"/>
              </a:rPr>
              <a:t>Benefits of consortium/premium </a:t>
            </a:r>
            <a:r>
              <a:rPr lang="en-US" sz="3050" dirty="0" smtClean="0">
                <a:solidFill>
                  <a:srgbClr val="A4CD39"/>
                </a:solidFill>
                <a:latin typeface="Arial"/>
                <a:cs typeface="Arial"/>
              </a:rPr>
              <a:t>membership</a:t>
            </a:r>
            <a:endParaRPr lang="en-US" sz="3050" dirty="0">
              <a:solidFill>
                <a:schemeClr val="tx2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33346" r="33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59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premium report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689"/>
            <a:ext cx="6695722" cy="2504659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710" y="1975555"/>
            <a:ext cx="5943289" cy="4841693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4318000"/>
            <a:ext cx="27798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docs.google.com</a:t>
            </a:r>
            <a:r>
              <a:rPr lang="en-US" dirty="0">
                <a:hlinkClick r:id="rId4"/>
              </a:rPr>
              <a:t>/spreadsheets/d/1QIHxOqjKcjVqcqEmt28kKlGjqzCfU5q3cE_DF3yLK_g/</a:t>
            </a:r>
            <a:r>
              <a:rPr lang="en-US" dirty="0" err="1">
                <a:hlinkClick r:id="rId4"/>
              </a:rPr>
              <a:t>edit#gid</a:t>
            </a:r>
            <a:r>
              <a:rPr lang="en-US" dirty="0">
                <a:hlinkClick r:id="rId4"/>
              </a:rPr>
              <a:t>=0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20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-33998" r="12898" b="299"/>
          <a:stretch/>
        </p:blipFill>
        <p:spPr>
          <a:xfrm>
            <a:off x="0" y="-1"/>
            <a:ext cx="3045708" cy="614301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sz="quarter" idx="11"/>
          </p:nvPr>
        </p:nvSpPr>
        <p:spPr>
          <a:xfrm>
            <a:off x="3285560" y="1275260"/>
            <a:ext cx="5636668" cy="4858840"/>
          </a:xfrm>
        </p:spPr>
        <p:txBody>
          <a:bodyPr anchor="ctr" anchorCtr="0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 Provide technical documentation and best practices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Collect &amp; Connect program 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 Review integrations, issue badges, provide credentials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 Sandbox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 Production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 Resolve more complex issues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 Create and share community resources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 </a:t>
            </a:r>
            <a:r>
              <a:rPr lang="en-US" sz="2400" dirty="0" smtClean="0"/>
              <a:t>Establish communities of practice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 </a:t>
            </a:r>
            <a:r>
              <a:rPr lang="en-US" sz="2000" dirty="0"/>
              <a:t>C</a:t>
            </a:r>
            <a:r>
              <a:rPr lang="en-US" sz="2000" dirty="0" smtClean="0"/>
              <a:t>ross-consortia collaboration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2775427" y="6172275"/>
            <a:ext cx="6146800" cy="279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3000" b="0" i="0" kern="1200" cap="none" baseline="0">
                <a:solidFill>
                  <a:schemeClr val="tx2"/>
                </a:solidFill>
                <a:latin typeface="Noto Sans Regular" charset="0"/>
                <a:ea typeface="Noto Sans Regular" charset="0"/>
                <a:cs typeface="Noto Sans Regular" charset="0"/>
              </a:defRPr>
            </a:lvl1pPr>
            <a:lvl2pPr marL="438912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600" b="0" i="0" kern="1200">
                <a:solidFill>
                  <a:schemeClr val="tx2"/>
                </a:solidFill>
                <a:latin typeface="Noto Sans Regular" charset="0"/>
                <a:ea typeface="Noto Sans Regular" charset="0"/>
                <a:cs typeface="Noto Sans Regular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Noto Sans Regular" charset="0"/>
                <a:ea typeface="Noto Sans Regular" charset="0"/>
                <a:cs typeface="Noto Sans Regular" charset="0"/>
              </a:defRPr>
            </a:lvl3pPr>
            <a:lvl4pPr marL="96012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Noto Sans Regular" charset="0"/>
                <a:ea typeface="Noto Sans Regular" charset="0"/>
                <a:cs typeface="Noto Sans Regular" charset="0"/>
              </a:defRPr>
            </a:lvl4pPr>
            <a:lvl5pPr marL="123444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Noto Sans Regular" charset="0"/>
                <a:ea typeface="Noto Sans Regular" charset="0"/>
                <a:cs typeface="Noto Sans Regular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/>
              <a:t>http://</a:t>
            </a:r>
            <a:r>
              <a:rPr lang="en-US" sz="1000" dirty="0" err="1"/>
              <a:t>ands.org.au</a:t>
            </a:r>
            <a:r>
              <a:rPr lang="en-US" sz="1000" dirty="0"/>
              <a:t>/newsletters/share_issue18.pdf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27899" y="296414"/>
            <a:ext cx="6016101" cy="978846"/>
          </a:xfrm>
        </p:spPr>
        <p:txBody>
          <a:bodyPr/>
          <a:lstStyle/>
          <a:p>
            <a:r>
              <a:rPr lang="en-US" dirty="0" smtClean="0">
                <a:solidFill>
                  <a:srgbClr val="A4CD39"/>
                </a:solidFill>
                <a:latin typeface="Arial"/>
                <a:cs typeface="Arial"/>
              </a:rPr>
              <a:t>ORCID’s responsibilities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33346" r="33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3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984738"/>
          </a:xfrm>
        </p:spPr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78" y="769151"/>
            <a:ext cx="8480778" cy="45720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members.orcid.org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sz="2400" dirty="0" smtClean="0"/>
              <a:t>technical documentation, webinar registration, outreach resources</a:t>
            </a:r>
          </a:p>
          <a:p>
            <a:r>
              <a:rPr lang="en-US" dirty="0"/>
              <a:t> </a:t>
            </a:r>
            <a:r>
              <a:rPr lang="en-US" dirty="0" err="1" smtClean="0"/>
              <a:t>orcid.org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sz="2400" dirty="0" smtClean="0"/>
              <a:t>ORCID blog, information about ORCID, ORCID events</a:t>
            </a:r>
          </a:p>
          <a:p>
            <a:r>
              <a:rPr lang="en-US" dirty="0" smtClean="0"/>
              <a:t> API users group </a:t>
            </a:r>
          </a:p>
          <a:p>
            <a:pPr lvl="1"/>
            <a:r>
              <a:rPr lang="en-US" dirty="0"/>
              <a:t> </a:t>
            </a:r>
            <a:r>
              <a:rPr lang="en-US" sz="2400" dirty="0" smtClean="0"/>
              <a:t>informal info and discussion (ORCID tech team)</a:t>
            </a:r>
          </a:p>
          <a:p>
            <a:r>
              <a:rPr lang="en-US" dirty="0" smtClean="0">
                <a:hlinkClick r:id="rId2"/>
              </a:rPr>
              <a:t>support@orcid.org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sz="2400" dirty="0"/>
              <a:t>t</a:t>
            </a:r>
            <a:r>
              <a:rPr lang="en-US" sz="2400" dirty="0" smtClean="0"/>
              <a:t>ier 2 &amp; 3 technical support, sandbox/production credentials, Collect &amp; Connect badges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2733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CID 2">
      <a:dk1>
        <a:srgbClr val="A6CE38"/>
      </a:dk1>
      <a:lt1>
        <a:srgbClr val="FFFFFF"/>
      </a:lt1>
      <a:dk2>
        <a:srgbClr val="6D6E71"/>
      </a:dk2>
      <a:lt2>
        <a:srgbClr val="EEECE1"/>
      </a:lt2>
      <a:accent1>
        <a:srgbClr val="328CAF"/>
      </a:accent1>
      <a:accent2>
        <a:srgbClr val="D97536"/>
      </a:accent2>
      <a:accent3>
        <a:srgbClr val="905489"/>
      </a:accent3>
      <a:accent4>
        <a:srgbClr val="D6B143"/>
      </a:accent4>
      <a:accent5>
        <a:srgbClr val="A7A9AC"/>
      </a:accent5>
      <a:accent6>
        <a:srgbClr val="58595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716</Words>
  <Application>Microsoft Macintosh PowerPoint</Application>
  <PresentationFormat>On-screen Show (4:3)</PresentationFormat>
  <Paragraphs>128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Cabin</vt:lpstr>
      <vt:lpstr>Calibri</vt:lpstr>
      <vt:lpstr>Gill Sans MT</vt:lpstr>
      <vt:lpstr>Noto Sans</vt:lpstr>
      <vt:lpstr>Noto Sans Regular</vt:lpstr>
      <vt:lpstr>Open sans</vt:lpstr>
      <vt:lpstr>Open sans</vt:lpstr>
      <vt:lpstr>Open Sans SemiBold</vt:lpstr>
      <vt:lpstr>Arial</vt:lpstr>
      <vt:lpstr>Office Theme</vt:lpstr>
      <vt:lpstr>PowerPoint Presentation</vt:lpstr>
      <vt:lpstr>PowerPoint Presentation</vt:lpstr>
      <vt:lpstr>Why do funders care?</vt:lpstr>
      <vt:lpstr>ORCID funder members</vt:lpstr>
      <vt:lpstr>ORCID govt organization members</vt:lpstr>
      <vt:lpstr>PowerPoint Presentation</vt:lpstr>
      <vt:lpstr>Making our vision a reality: publishing workflows</vt:lpstr>
      <vt:lpstr>ORCID auto-update</vt:lpstr>
      <vt:lpstr>Publishers Open Letter</vt:lpstr>
      <vt:lpstr>Making our vision a reality: research institution workflows</vt:lpstr>
      <vt:lpstr>Institutional Connect</vt:lpstr>
      <vt:lpstr>Top 10 affiliation assertions </vt:lpstr>
      <vt:lpstr>Making our vision a reality: funder workflows</vt:lpstr>
      <vt:lpstr>ORCID as facilitator</vt:lpstr>
      <vt:lpstr>Grant review workflow</vt:lpstr>
      <vt:lpstr>PowerPoint Presentation</vt:lpstr>
      <vt:lpstr>PowerPoint Presentation</vt:lpstr>
      <vt:lpstr>PowerPoint Presentation</vt:lpstr>
      <vt:lpstr>PowerPoint Presentation</vt:lpstr>
      <vt:lpstr>Benefits of consortium/premium membership</vt:lpstr>
      <vt:lpstr>Sample premium report</vt:lpstr>
      <vt:lpstr>ORCID’s responsibilities</vt:lpstr>
      <vt:lpstr>More information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Eric Olson</cp:lastModifiedBy>
  <cp:revision>23</cp:revision>
  <dcterms:modified xsi:type="dcterms:W3CDTF">2017-10-05T20:02:50Z</dcterms:modified>
</cp:coreProperties>
</file>