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61"/>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6D"/>
    <a:srgbClr val="FFCF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1602" y="45"/>
      </p:cViewPr>
      <p:guideLst>
        <p:guide orient="horz" pos="2160"/>
        <p:guide pos="2880"/>
      </p:guideLst>
    </p:cSldViewPr>
  </p:slideViewPr>
  <p:notesTextViewPr>
    <p:cViewPr>
      <p:scale>
        <a:sx n="1" d="1"/>
        <a:sy n="1" d="1"/>
      </p:scale>
      <p:origin x="0" y="0"/>
    </p:cViewPr>
  </p:notesTextViewPr>
  <p:sorterViewPr>
    <p:cViewPr>
      <p:scale>
        <a:sx n="66" d="100"/>
        <a:sy n="66" d="100"/>
      </p:scale>
      <p:origin x="0" y="32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23</c:v>
                </c:pt>
              </c:numCache>
            </c:numRef>
          </c:val>
          <c:extLst>
            <c:ext xmlns:c16="http://schemas.microsoft.com/office/drawing/2014/chart" uri="{C3380CC4-5D6E-409C-BE32-E72D297353CC}">
              <c16:uniqueId val="{00000000-91A7-458F-A670-69ADF9D01E47}"/>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10</c:v>
                </c:pt>
              </c:numCache>
            </c:numRef>
          </c:val>
          <c:extLst>
            <c:ext xmlns:c16="http://schemas.microsoft.com/office/drawing/2014/chart" uri="{C3380CC4-5D6E-409C-BE32-E72D297353CC}">
              <c16:uniqueId val="{00000001-91A7-458F-A670-69ADF9D01E47}"/>
            </c:ext>
          </c:extLst>
        </c:ser>
        <c:ser>
          <c:idx val="2"/>
          <c:order val="2"/>
          <c:tx>
            <c:strRef>
              <c:f>Sheet1!$D$1</c:f>
              <c:strCache>
                <c:ptCount val="1"/>
                <c:pt idx="0">
                  <c:v>Don’t Know</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c:v>
                </c:pt>
              </c:numCache>
            </c:numRef>
          </c:val>
          <c:extLst>
            <c:ext xmlns:c16="http://schemas.microsoft.com/office/drawing/2014/chart" uri="{C3380CC4-5D6E-409C-BE32-E72D297353CC}">
              <c16:uniqueId val="{00000002-91A7-458F-A670-69ADF9D01E47}"/>
            </c:ext>
          </c:extLst>
        </c:ser>
        <c:dLbls>
          <c:dLblPos val="inBase"/>
          <c:showLegendKey val="0"/>
          <c:showVal val="1"/>
          <c:showCatName val="0"/>
          <c:showSerName val="0"/>
          <c:showPercent val="0"/>
          <c:showBubbleSize val="0"/>
        </c:dLbls>
        <c:gapWidth val="150"/>
        <c:overlap val="100"/>
        <c:axId val="171076224"/>
        <c:axId val="171086208"/>
      </c:barChart>
      <c:catAx>
        <c:axId val="171076224"/>
        <c:scaling>
          <c:orientation val="minMax"/>
        </c:scaling>
        <c:delete val="1"/>
        <c:axPos val="l"/>
        <c:numFmt formatCode="General" sourceLinked="0"/>
        <c:majorTickMark val="out"/>
        <c:minorTickMark val="none"/>
        <c:tickLblPos val="nextTo"/>
        <c:crossAx val="171086208"/>
        <c:crosses val="autoZero"/>
        <c:auto val="1"/>
        <c:lblAlgn val="ctr"/>
        <c:lblOffset val="100"/>
        <c:noMultiLvlLbl val="0"/>
      </c:catAx>
      <c:valAx>
        <c:axId val="171086208"/>
        <c:scaling>
          <c:orientation val="minMax"/>
        </c:scaling>
        <c:delete val="0"/>
        <c:axPos val="b"/>
        <c:majorGridlines/>
        <c:numFmt formatCode="General" sourceLinked="1"/>
        <c:majorTickMark val="out"/>
        <c:minorTickMark val="none"/>
        <c:tickLblPos val="nextTo"/>
        <c:crossAx val="171076224"/>
        <c:crosses val="autoZero"/>
        <c:crossBetween val="between"/>
      </c:valAx>
    </c:plotArea>
    <c:legend>
      <c:legendPos val="r"/>
      <c:layout>
        <c:manualLayout>
          <c:xMode val="edge"/>
          <c:yMode val="edge"/>
          <c:x val="2.9831817139362431E-2"/>
          <c:y val="5.9140748031496049E-2"/>
          <c:w val="0.15405384061505586"/>
          <c:h val="0.25593528543307081"/>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5</c:v>
                </c:pt>
              </c:numCache>
            </c:numRef>
          </c:val>
          <c:extLst>
            <c:ext xmlns:c16="http://schemas.microsoft.com/office/drawing/2014/chart" uri="{C3380CC4-5D6E-409C-BE32-E72D297353CC}">
              <c16:uniqueId val="{00000000-E1E1-43B8-A115-5D38D1AD0A24}"/>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5</c:v>
                </c:pt>
              </c:numCache>
            </c:numRef>
          </c:val>
          <c:extLst>
            <c:ext xmlns:c16="http://schemas.microsoft.com/office/drawing/2014/chart" uri="{C3380CC4-5D6E-409C-BE32-E72D297353CC}">
              <c16:uniqueId val="{00000001-E1E1-43B8-A115-5D38D1AD0A24}"/>
            </c:ext>
          </c:extLst>
        </c:ser>
        <c:ser>
          <c:idx val="2"/>
          <c:order val="2"/>
          <c:tx>
            <c:strRef>
              <c:f>Sheet1!$D$1</c:f>
              <c:strCache>
                <c:ptCount val="1"/>
                <c:pt idx="0">
                  <c:v>No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25</c:v>
                </c:pt>
              </c:numCache>
            </c:numRef>
          </c:val>
          <c:extLst>
            <c:ext xmlns:c16="http://schemas.microsoft.com/office/drawing/2014/chart" uri="{C3380CC4-5D6E-409C-BE32-E72D297353CC}">
              <c16:uniqueId val="{00000002-E1E1-43B8-A115-5D38D1AD0A24}"/>
            </c:ext>
          </c:extLst>
        </c:ser>
        <c:dLbls>
          <c:dLblPos val="inBase"/>
          <c:showLegendKey val="0"/>
          <c:showVal val="1"/>
          <c:showCatName val="0"/>
          <c:showSerName val="0"/>
          <c:showPercent val="0"/>
          <c:showBubbleSize val="0"/>
        </c:dLbls>
        <c:gapWidth val="150"/>
        <c:overlap val="100"/>
        <c:axId val="42345600"/>
        <c:axId val="42347136"/>
      </c:barChart>
      <c:catAx>
        <c:axId val="42345600"/>
        <c:scaling>
          <c:orientation val="minMax"/>
        </c:scaling>
        <c:delete val="1"/>
        <c:axPos val="l"/>
        <c:numFmt formatCode="General" sourceLinked="0"/>
        <c:majorTickMark val="out"/>
        <c:minorTickMark val="none"/>
        <c:tickLblPos val="nextTo"/>
        <c:crossAx val="42347136"/>
        <c:crosses val="autoZero"/>
        <c:auto val="1"/>
        <c:lblAlgn val="ctr"/>
        <c:lblOffset val="100"/>
        <c:noMultiLvlLbl val="0"/>
      </c:catAx>
      <c:valAx>
        <c:axId val="42347136"/>
        <c:scaling>
          <c:orientation val="minMax"/>
        </c:scaling>
        <c:delete val="0"/>
        <c:axPos val="b"/>
        <c:majorGridlines/>
        <c:numFmt formatCode="General" sourceLinked="1"/>
        <c:majorTickMark val="out"/>
        <c:minorTickMark val="none"/>
        <c:tickLblPos val="nextTo"/>
        <c:crossAx val="42345600"/>
        <c:crosses val="autoZero"/>
        <c:crossBetween val="between"/>
      </c:valAx>
    </c:plotArea>
    <c:legend>
      <c:legendPos val="r"/>
      <c:layout>
        <c:manualLayout>
          <c:xMode val="edge"/>
          <c:yMode val="edge"/>
          <c:x val="2.9831817139362431E-2"/>
          <c:y val="5.9140748031496049E-2"/>
          <c:w val="0.15405384061505586"/>
          <c:h val="0.25593528543307081"/>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5</c:v>
                </c:pt>
              </c:numCache>
            </c:numRef>
          </c:val>
          <c:extLst>
            <c:ext xmlns:c16="http://schemas.microsoft.com/office/drawing/2014/chart" uri="{C3380CC4-5D6E-409C-BE32-E72D297353CC}">
              <c16:uniqueId val="{00000000-9BDE-4621-8CA1-37546C71781D}"/>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2</c:v>
                </c:pt>
              </c:numCache>
            </c:numRef>
          </c:val>
          <c:extLst>
            <c:ext xmlns:c16="http://schemas.microsoft.com/office/drawing/2014/chart" uri="{C3380CC4-5D6E-409C-BE32-E72D297353CC}">
              <c16:uniqueId val="{00000001-9BDE-4621-8CA1-37546C71781D}"/>
            </c:ext>
          </c:extLst>
        </c:ser>
        <c:ser>
          <c:idx val="2"/>
          <c:order val="2"/>
          <c:tx>
            <c:strRef>
              <c:f>Sheet1!$D$1</c:f>
              <c:strCache>
                <c:ptCount val="1"/>
                <c:pt idx="0">
                  <c:v>Not Sure</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3</c:v>
                </c:pt>
              </c:numCache>
            </c:numRef>
          </c:val>
          <c:extLst>
            <c:ext xmlns:c16="http://schemas.microsoft.com/office/drawing/2014/chart" uri="{C3380CC4-5D6E-409C-BE32-E72D297353CC}">
              <c16:uniqueId val="{00000002-9BDE-4621-8CA1-37546C71781D}"/>
            </c:ext>
          </c:extLst>
        </c:ser>
        <c:ser>
          <c:idx val="3"/>
          <c:order val="3"/>
          <c:tx>
            <c:strRef>
              <c:f>Sheet1!$E$1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General</c:formatCode>
                <c:ptCount val="1"/>
                <c:pt idx="0">
                  <c:v>25</c:v>
                </c:pt>
              </c:numCache>
            </c:numRef>
          </c:val>
          <c:extLst>
            <c:ext xmlns:c16="http://schemas.microsoft.com/office/drawing/2014/chart" uri="{C3380CC4-5D6E-409C-BE32-E72D297353CC}">
              <c16:uniqueId val="{00000003-9BDE-4621-8CA1-37546C71781D}"/>
            </c:ext>
          </c:extLst>
        </c:ser>
        <c:dLbls>
          <c:dLblPos val="inBase"/>
          <c:showLegendKey val="0"/>
          <c:showVal val="1"/>
          <c:showCatName val="0"/>
          <c:showSerName val="0"/>
          <c:showPercent val="0"/>
          <c:showBubbleSize val="0"/>
        </c:dLbls>
        <c:gapWidth val="150"/>
        <c:overlap val="100"/>
        <c:axId val="171151360"/>
        <c:axId val="171152896"/>
      </c:barChart>
      <c:catAx>
        <c:axId val="171151360"/>
        <c:scaling>
          <c:orientation val="minMax"/>
        </c:scaling>
        <c:delete val="1"/>
        <c:axPos val="l"/>
        <c:numFmt formatCode="General" sourceLinked="0"/>
        <c:majorTickMark val="out"/>
        <c:minorTickMark val="none"/>
        <c:tickLblPos val="nextTo"/>
        <c:crossAx val="171152896"/>
        <c:crosses val="autoZero"/>
        <c:auto val="1"/>
        <c:lblAlgn val="ctr"/>
        <c:lblOffset val="100"/>
        <c:noMultiLvlLbl val="0"/>
      </c:catAx>
      <c:valAx>
        <c:axId val="171152896"/>
        <c:scaling>
          <c:orientation val="minMax"/>
        </c:scaling>
        <c:delete val="0"/>
        <c:axPos val="b"/>
        <c:majorGridlines/>
        <c:numFmt formatCode="General" sourceLinked="1"/>
        <c:majorTickMark val="out"/>
        <c:minorTickMark val="none"/>
        <c:tickLblPos val="nextTo"/>
        <c:crossAx val="171151360"/>
        <c:crosses val="autoZero"/>
        <c:crossBetween val="between"/>
      </c:valAx>
    </c:plotArea>
    <c:legend>
      <c:legendPos val="r"/>
      <c:layout>
        <c:manualLayout>
          <c:xMode val="edge"/>
          <c:yMode val="edge"/>
          <c:x val="2.9831817139362431E-2"/>
          <c:y val="5.9140748031496049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E278-4E88-ADC3-B2ED3D2C3374}"/>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8</c:v>
                </c:pt>
              </c:numCache>
            </c:numRef>
          </c:val>
          <c:extLst>
            <c:ext xmlns:c16="http://schemas.microsoft.com/office/drawing/2014/chart" uri="{C3380CC4-5D6E-409C-BE32-E72D297353CC}">
              <c16:uniqueId val="{00000001-E278-4E88-ADC3-B2ED3D2C3374}"/>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26</c:v>
                </c:pt>
              </c:numCache>
            </c:numRef>
          </c:val>
          <c:extLst>
            <c:ext xmlns:c16="http://schemas.microsoft.com/office/drawing/2014/chart" uri="{C3380CC4-5D6E-409C-BE32-E72D297353CC}">
              <c16:uniqueId val="{00000002-E278-4E88-ADC3-B2ED3D2C3374}"/>
            </c:ext>
          </c:extLst>
        </c:ser>
        <c:dLbls>
          <c:dLblPos val="inBase"/>
          <c:showLegendKey val="0"/>
          <c:showVal val="1"/>
          <c:showCatName val="0"/>
          <c:showSerName val="0"/>
          <c:showPercent val="0"/>
          <c:showBubbleSize val="0"/>
        </c:dLbls>
        <c:gapWidth val="150"/>
        <c:overlap val="100"/>
        <c:axId val="171181952"/>
        <c:axId val="171183488"/>
      </c:barChart>
      <c:catAx>
        <c:axId val="171181952"/>
        <c:scaling>
          <c:orientation val="minMax"/>
        </c:scaling>
        <c:delete val="1"/>
        <c:axPos val="l"/>
        <c:numFmt formatCode="General" sourceLinked="0"/>
        <c:majorTickMark val="out"/>
        <c:minorTickMark val="none"/>
        <c:tickLblPos val="nextTo"/>
        <c:crossAx val="171183488"/>
        <c:crosses val="autoZero"/>
        <c:auto val="1"/>
        <c:lblAlgn val="ctr"/>
        <c:lblOffset val="100"/>
        <c:noMultiLvlLbl val="0"/>
      </c:catAx>
      <c:valAx>
        <c:axId val="171183488"/>
        <c:scaling>
          <c:orientation val="minMax"/>
        </c:scaling>
        <c:delete val="0"/>
        <c:axPos val="b"/>
        <c:majorGridlines/>
        <c:numFmt formatCode="General" sourceLinked="1"/>
        <c:majorTickMark val="out"/>
        <c:minorTickMark val="none"/>
        <c:tickLblPos val="nextTo"/>
        <c:crossAx val="171181952"/>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7</c:v>
                </c:pt>
              </c:numCache>
            </c:numRef>
          </c:val>
          <c:extLst>
            <c:ext xmlns:c16="http://schemas.microsoft.com/office/drawing/2014/chart" uri="{C3380CC4-5D6E-409C-BE32-E72D297353CC}">
              <c16:uniqueId val="{00000000-EA5B-4B06-B05C-1842123D1B89}"/>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3</c:v>
                </c:pt>
              </c:numCache>
            </c:numRef>
          </c:val>
          <c:extLst>
            <c:ext xmlns:c16="http://schemas.microsoft.com/office/drawing/2014/chart" uri="{C3380CC4-5D6E-409C-BE32-E72D297353CC}">
              <c16:uniqueId val="{00000001-EA5B-4B06-B05C-1842123D1B89}"/>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25</c:v>
                </c:pt>
              </c:numCache>
            </c:numRef>
          </c:val>
          <c:extLst>
            <c:ext xmlns:c16="http://schemas.microsoft.com/office/drawing/2014/chart" uri="{C3380CC4-5D6E-409C-BE32-E72D297353CC}">
              <c16:uniqueId val="{00000002-EA5B-4B06-B05C-1842123D1B89}"/>
            </c:ext>
          </c:extLst>
        </c:ser>
        <c:dLbls>
          <c:dLblPos val="inBase"/>
          <c:showLegendKey val="0"/>
          <c:showVal val="1"/>
          <c:showCatName val="0"/>
          <c:showSerName val="0"/>
          <c:showPercent val="0"/>
          <c:showBubbleSize val="0"/>
        </c:dLbls>
        <c:gapWidth val="150"/>
        <c:overlap val="100"/>
        <c:axId val="171531648"/>
        <c:axId val="171537536"/>
      </c:barChart>
      <c:catAx>
        <c:axId val="171531648"/>
        <c:scaling>
          <c:orientation val="minMax"/>
        </c:scaling>
        <c:delete val="1"/>
        <c:axPos val="l"/>
        <c:numFmt formatCode="General" sourceLinked="0"/>
        <c:majorTickMark val="out"/>
        <c:minorTickMark val="none"/>
        <c:tickLblPos val="nextTo"/>
        <c:crossAx val="171537536"/>
        <c:crosses val="autoZero"/>
        <c:auto val="1"/>
        <c:lblAlgn val="ctr"/>
        <c:lblOffset val="100"/>
        <c:noMultiLvlLbl val="0"/>
      </c:catAx>
      <c:valAx>
        <c:axId val="171537536"/>
        <c:scaling>
          <c:orientation val="minMax"/>
        </c:scaling>
        <c:delete val="0"/>
        <c:axPos val="b"/>
        <c:majorGridlines/>
        <c:numFmt formatCode="General" sourceLinked="1"/>
        <c:majorTickMark val="out"/>
        <c:minorTickMark val="none"/>
        <c:tickLblPos val="nextTo"/>
        <c:crossAx val="171531648"/>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4</c:v>
                </c:pt>
              </c:numCache>
            </c:numRef>
          </c:val>
          <c:extLst>
            <c:ext xmlns:c16="http://schemas.microsoft.com/office/drawing/2014/chart" uri="{C3380CC4-5D6E-409C-BE32-E72D297353CC}">
              <c16:uniqueId val="{00000000-74E1-4885-A426-A995D30AC57A}"/>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7</c:v>
                </c:pt>
              </c:numCache>
            </c:numRef>
          </c:val>
          <c:extLst>
            <c:ext xmlns:c16="http://schemas.microsoft.com/office/drawing/2014/chart" uri="{C3380CC4-5D6E-409C-BE32-E72D297353CC}">
              <c16:uniqueId val="{00000001-74E1-4885-A426-A995D30AC57A}"/>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24</c:v>
                </c:pt>
              </c:numCache>
            </c:numRef>
          </c:val>
          <c:extLst>
            <c:ext xmlns:c16="http://schemas.microsoft.com/office/drawing/2014/chart" uri="{C3380CC4-5D6E-409C-BE32-E72D297353CC}">
              <c16:uniqueId val="{00000002-74E1-4885-A426-A995D30AC57A}"/>
            </c:ext>
          </c:extLst>
        </c:ser>
        <c:dLbls>
          <c:dLblPos val="inBase"/>
          <c:showLegendKey val="0"/>
          <c:showVal val="1"/>
          <c:showCatName val="0"/>
          <c:showSerName val="0"/>
          <c:showPercent val="0"/>
          <c:showBubbleSize val="0"/>
        </c:dLbls>
        <c:gapWidth val="150"/>
        <c:overlap val="100"/>
        <c:axId val="171591552"/>
        <c:axId val="171593088"/>
      </c:barChart>
      <c:catAx>
        <c:axId val="171591552"/>
        <c:scaling>
          <c:orientation val="minMax"/>
        </c:scaling>
        <c:delete val="1"/>
        <c:axPos val="l"/>
        <c:numFmt formatCode="General" sourceLinked="0"/>
        <c:majorTickMark val="out"/>
        <c:minorTickMark val="none"/>
        <c:tickLblPos val="nextTo"/>
        <c:crossAx val="171593088"/>
        <c:crosses val="autoZero"/>
        <c:auto val="1"/>
        <c:lblAlgn val="ctr"/>
        <c:lblOffset val="100"/>
        <c:noMultiLvlLbl val="0"/>
      </c:catAx>
      <c:valAx>
        <c:axId val="171593088"/>
        <c:scaling>
          <c:orientation val="minMax"/>
        </c:scaling>
        <c:delete val="0"/>
        <c:axPos val="b"/>
        <c:majorGridlines/>
        <c:numFmt formatCode="General" sourceLinked="1"/>
        <c:majorTickMark val="out"/>
        <c:minorTickMark val="none"/>
        <c:tickLblPos val="nextTo"/>
        <c:crossAx val="171591552"/>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D955-4A9C-8996-84CF9C96C66F}"/>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9</c:v>
                </c:pt>
              </c:numCache>
            </c:numRef>
          </c:val>
          <c:extLst>
            <c:ext xmlns:c16="http://schemas.microsoft.com/office/drawing/2014/chart" uri="{C3380CC4-5D6E-409C-BE32-E72D297353CC}">
              <c16:uniqueId val="{00000001-D955-4A9C-8996-84CF9C96C66F}"/>
            </c:ext>
          </c:extLst>
        </c:ser>
        <c:ser>
          <c:idx val="2"/>
          <c:order val="2"/>
          <c:tx>
            <c:strRef>
              <c:f>Sheet1!$D$1</c:f>
              <c:strCache>
                <c:ptCount val="1"/>
                <c:pt idx="0">
                  <c:v>Don't Know</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c:v>
                </c:pt>
              </c:numCache>
            </c:numRef>
          </c:val>
          <c:extLst>
            <c:ext xmlns:c16="http://schemas.microsoft.com/office/drawing/2014/chart" uri="{C3380CC4-5D6E-409C-BE32-E72D297353CC}">
              <c16:uniqueId val="{00000002-D955-4A9C-8996-84CF9C96C66F}"/>
            </c:ext>
          </c:extLst>
        </c:ser>
        <c:dLbls>
          <c:dLblPos val="inBase"/>
          <c:showLegendKey val="0"/>
          <c:showVal val="1"/>
          <c:showCatName val="0"/>
          <c:showSerName val="0"/>
          <c:showPercent val="0"/>
          <c:showBubbleSize val="0"/>
        </c:dLbls>
        <c:gapWidth val="150"/>
        <c:overlap val="100"/>
        <c:axId val="171250048"/>
        <c:axId val="171251584"/>
      </c:barChart>
      <c:catAx>
        <c:axId val="171250048"/>
        <c:scaling>
          <c:orientation val="minMax"/>
        </c:scaling>
        <c:delete val="1"/>
        <c:axPos val="l"/>
        <c:numFmt formatCode="General" sourceLinked="0"/>
        <c:majorTickMark val="out"/>
        <c:minorTickMark val="none"/>
        <c:tickLblPos val="nextTo"/>
        <c:crossAx val="171251584"/>
        <c:crosses val="autoZero"/>
        <c:auto val="1"/>
        <c:lblAlgn val="ctr"/>
        <c:lblOffset val="100"/>
        <c:noMultiLvlLbl val="0"/>
      </c:catAx>
      <c:valAx>
        <c:axId val="171251584"/>
        <c:scaling>
          <c:orientation val="minMax"/>
        </c:scaling>
        <c:delete val="0"/>
        <c:axPos val="b"/>
        <c:majorGridlines/>
        <c:numFmt formatCode="General" sourceLinked="1"/>
        <c:majorTickMark val="out"/>
        <c:minorTickMark val="none"/>
        <c:tickLblPos val="nextTo"/>
        <c:crossAx val="171250048"/>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212962962962957E-2"/>
          <c:y val="0.3194107683626155"/>
          <c:w val="0.905787037037037"/>
          <c:h val="0.62775162495840675"/>
        </c:manualLayout>
      </c:layout>
      <c:barChart>
        <c:barDir val="col"/>
        <c:grouping val="clustered"/>
        <c:varyColors val="0"/>
        <c:ser>
          <c:idx val="0"/>
          <c:order val="0"/>
          <c:tx>
            <c:strRef>
              <c:f>Sheet1!$B$1</c:f>
              <c:strCache>
                <c:ptCount val="1"/>
                <c:pt idx="0">
                  <c:v>Series 1</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AC8A-4BBD-8260-ED9BB7429FBA}"/>
                </c:ext>
              </c:extLst>
            </c:dLbl>
            <c:dLbl>
              <c:idx val="1"/>
              <c:delete val="1"/>
              <c:extLst>
                <c:ext xmlns:c15="http://schemas.microsoft.com/office/drawing/2012/chart" uri="{CE6537A1-D6FC-4f65-9D91-7224C49458BB}"/>
                <c:ext xmlns:c16="http://schemas.microsoft.com/office/drawing/2014/chart" uri="{C3380CC4-5D6E-409C-BE32-E72D297353CC}">
                  <c16:uniqueId val="{00000001-AC8A-4BBD-8260-ED9BB7429FBA}"/>
                </c:ext>
              </c:extLst>
            </c:dLbl>
            <c:dLbl>
              <c:idx val="2"/>
              <c:delete val="1"/>
              <c:extLst>
                <c:ext xmlns:c15="http://schemas.microsoft.com/office/drawing/2012/chart" uri="{CE6537A1-D6FC-4f65-9D91-7224C49458BB}"/>
                <c:ext xmlns:c16="http://schemas.microsoft.com/office/drawing/2014/chart" uri="{C3380CC4-5D6E-409C-BE32-E72D297353CC}">
                  <c16:uniqueId val="{00000002-AC8A-4BBD-8260-ED9BB7429FBA}"/>
                </c:ext>
              </c:extLst>
            </c:dLbl>
            <c:dLbl>
              <c:idx val="3"/>
              <c:delete val="1"/>
              <c:extLst>
                <c:ext xmlns:c15="http://schemas.microsoft.com/office/drawing/2012/chart" uri="{CE6537A1-D6FC-4f65-9D91-7224C49458BB}"/>
                <c:ext xmlns:c16="http://schemas.microsoft.com/office/drawing/2014/chart" uri="{C3380CC4-5D6E-409C-BE32-E72D297353CC}">
                  <c16:uniqueId val="{00000003-AC8A-4BBD-8260-ED9BB7429FBA}"/>
                </c:ext>
              </c:extLst>
            </c:dLbl>
            <c:dLbl>
              <c:idx val="4"/>
              <c:delete val="1"/>
              <c:extLst>
                <c:ext xmlns:c15="http://schemas.microsoft.com/office/drawing/2012/chart" uri="{CE6537A1-D6FC-4f65-9D91-7224C49458BB}"/>
                <c:ext xmlns:c16="http://schemas.microsoft.com/office/drawing/2014/chart" uri="{C3380CC4-5D6E-409C-BE32-E72D297353CC}">
                  <c16:uniqueId val="{00000004-AC8A-4BBD-8260-ED9BB7429FBA}"/>
                </c:ext>
              </c:extLst>
            </c:dLbl>
            <c:dLbl>
              <c:idx val="5"/>
              <c:delete val="1"/>
              <c:extLst>
                <c:ext xmlns:c15="http://schemas.microsoft.com/office/drawing/2012/chart" uri="{CE6537A1-D6FC-4f65-9D91-7224C49458BB}"/>
                <c:ext xmlns:c16="http://schemas.microsoft.com/office/drawing/2014/chart" uri="{C3380CC4-5D6E-409C-BE32-E72D297353CC}">
                  <c16:uniqueId val="{00000005-AC8A-4BBD-8260-ED9BB7429FBA}"/>
                </c:ext>
              </c:extLst>
            </c:dLbl>
            <c:dLbl>
              <c:idx val="6"/>
              <c:delete val="1"/>
              <c:extLst>
                <c:ext xmlns:c15="http://schemas.microsoft.com/office/drawing/2012/chart" uri="{CE6537A1-D6FC-4f65-9D91-7224C49458BB}"/>
                <c:ext xmlns:c16="http://schemas.microsoft.com/office/drawing/2014/chart" uri="{C3380CC4-5D6E-409C-BE32-E72D297353CC}">
                  <c16:uniqueId val="{00000006-AC8A-4BBD-8260-ED9BB7429FBA}"/>
                </c:ext>
              </c:extLst>
            </c:dLbl>
            <c:dLbl>
              <c:idx val="7"/>
              <c:delete val="1"/>
              <c:extLst>
                <c:ext xmlns:c15="http://schemas.microsoft.com/office/drawing/2012/chart" uri="{CE6537A1-D6FC-4f65-9D91-7224C49458BB}"/>
                <c:ext xmlns:c16="http://schemas.microsoft.com/office/drawing/2014/chart" uri="{C3380CC4-5D6E-409C-BE32-E72D297353CC}">
                  <c16:uniqueId val="{00000007-AC8A-4BBD-8260-ED9BB7429FBA}"/>
                </c:ext>
              </c:extLst>
            </c:dLbl>
            <c:dLbl>
              <c:idx val="8"/>
              <c:delete val="1"/>
              <c:extLst>
                <c:ext xmlns:c15="http://schemas.microsoft.com/office/drawing/2012/chart" uri="{CE6537A1-D6FC-4f65-9D91-7224C49458BB}"/>
                <c:ext xmlns:c16="http://schemas.microsoft.com/office/drawing/2014/chart" uri="{C3380CC4-5D6E-409C-BE32-E72D297353CC}">
                  <c16:uniqueId val="{00000008-AC8A-4BBD-8260-ED9BB7429FBA}"/>
                </c:ext>
              </c:extLst>
            </c:dLbl>
            <c:dLbl>
              <c:idx val="9"/>
              <c:delete val="1"/>
              <c:extLst>
                <c:ext xmlns:c15="http://schemas.microsoft.com/office/drawing/2012/chart" uri="{CE6537A1-D6FC-4f65-9D91-7224C49458BB}"/>
                <c:ext xmlns:c16="http://schemas.microsoft.com/office/drawing/2014/chart" uri="{C3380CC4-5D6E-409C-BE32-E72D297353CC}">
                  <c16:uniqueId val="{00000009-AC8A-4BBD-8260-ED9BB7429FBA}"/>
                </c:ext>
              </c:extLst>
            </c:dLbl>
            <c:dLbl>
              <c:idx val="10"/>
              <c:delete val="1"/>
              <c:extLst>
                <c:ext xmlns:c15="http://schemas.microsoft.com/office/drawing/2012/chart" uri="{CE6537A1-D6FC-4f65-9D91-7224C49458BB}"/>
                <c:ext xmlns:c16="http://schemas.microsoft.com/office/drawing/2014/chart" uri="{C3380CC4-5D6E-409C-BE32-E72D297353CC}">
                  <c16:uniqueId val="{0000000A-AC8A-4BBD-8260-ED9BB7429FBA}"/>
                </c:ext>
              </c:extLst>
            </c:dLbl>
            <c:dLbl>
              <c:idx val="11"/>
              <c:delete val="1"/>
              <c:extLst>
                <c:ext xmlns:c15="http://schemas.microsoft.com/office/drawing/2012/chart" uri="{CE6537A1-D6FC-4f65-9D91-7224C49458BB}"/>
                <c:ext xmlns:c16="http://schemas.microsoft.com/office/drawing/2014/chart" uri="{C3380CC4-5D6E-409C-BE32-E72D297353CC}">
                  <c16:uniqueId val="{0000000B-AC8A-4BBD-8260-ED9BB7429FBA}"/>
                </c:ext>
              </c:extLst>
            </c:dLbl>
            <c:dLbl>
              <c:idx val="12"/>
              <c:delete val="1"/>
              <c:extLst>
                <c:ext xmlns:c15="http://schemas.microsoft.com/office/drawing/2012/chart" uri="{CE6537A1-D6FC-4f65-9D91-7224C49458BB}"/>
                <c:ext xmlns:c16="http://schemas.microsoft.com/office/drawing/2014/chart" uri="{C3380CC4-5D6E-409C-BE32-E72D297353CC}">
                  <c16:uniqueId val="{0000000C-AC8A-4BBD-8260-ED9BB7429FBA}"/>
                </c:ext>
              </c:extLst>
            </c:dLbl>
            <c:dLbl>
              <c:idx val="13"/>
              <c:delete val="1"/>
              <c:extLst>
                <c:ext xmlns:c15="http://schemas.microsoft.com/office/drawing/2012/chart" uri="{CE6537A1-D6FC-4f65-9D91-7224C49458BB}"/>
                <c:ext xmlns:c16="http://schemas.microsoft.com/office/drawing/2014/chart" uri="{C3380CC4-5D6E-409C-BE32-E72D297353CC}">
                  <c16:uniqueId val="{0000000D-AC8A-4BBD-8260-ED9BB7429FBA}"/>
                </c:ext>
              </c:extLst>
            </c:dLbl>
            <c:dLbl>
              <c:idx val="14"/>
              <c:delete val="1"/>
              <c:extLst>
                <c:ext xmlns:c15="http://schemas.microsoft.com/office/drawing/2012/chart" uri="{CE6537A1-D6FC-4f65-9D91-7224C49458BB}"/>
                <c:ext xmlns:c16="http://schemas.microsoft.com/office/drawing/2014/chart" uri="{C3380CC4-5D6E-409C-BE32-E72D297353CC}">
                  <c16:uniqueId val="{0000000E-AC8A-4BBD-8260-ED9BB7429FBA}"/>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4"/>
                <c:pt idx="0">
                  <c:v>Category 1</c:v>
                </c:pt>
                <c:pt idx="1">
                  <c:v>Category 2</c:v>
                </c:pt>
                <c:pt idx="2">
                  <c:v>Category 3</c:v>
                </c:pt>
                <c:pt idx="3">
                  <c:v>Category 4</c:v>
                </c:pt>
              </c:strCache>
            </c:strRef>
          </c:cat>
          <c:val>
            <c:numRef>
              <c:f>Sheet1!$B$2:$B$22</c:f>
              <c:numCache>
                <c:formatCode>General</c:formatCode>
                <c:ptCount val="21"/>
                <c:pt idx="0">
                  <c:v>100</c:v>
                </c:pt>
                <c:pt idx="1">
                  <c:v>100</c:v>
                </c:pt>
                <c:pt idx="2">
                  <c:v>100</c:v>
                </c:pt>
                <c:pt idx="3">
                  <c:v>100</c:v>
                </c:pt>
                <c:pt idx="4">
                  <c:v>100</c:v>
                </c:pt>
                <c:pt idx="5">
                  <c:v>100</c:v>
                </c:pt>
                <c:pt idx="6">
                  <c:v>100</c:v>
                </c:pt>
                <c:pt idx="7">
                  <c:v>100</c:v>
                </c:pt>
                <c:pt idx="8">
                  <c:v>100</c:v>
                </c:pt>
                <c:pt idx="9">
                  <c:v>100</c:v>
                </c:pt>
                <c:pt idx="10">
                  <c:v>100</c:v>
                </c:pt>
                <c:pt idx="11">
                  <c:v>100</c:v>
                </c:pt>
                <c:pt idx="12">
                  <c:v>100</c:v>
                </c:pt>
                <c:pt idx="13">
                  <c:v>100</c:v>
                </c:pt>
                <c:pt idx="14">
                  <c:v>100</c:v>
                </c:pt>
                <c:pt idx="15">
                  <c:v>99</c:v>
                </c:pt>
                <c:pt idx="16">
                  <c:v>90</c:v>
                </c:pt>
                <c:pt idx="17">
                  <c:v>90</c:v>
                </c:pt>
                <c:pt idx="18">
                  <c:v>42.5</c:v>
                </c:pt>
                <c:pt idx="19">
                  <c:v>30</c:v>
                </c:pt>
                <c:pt idx="20">
                  <c:v>10</c:v>
                </c:pt>
              </c:numCache>
            </c:numRef>
          </c:val>
          <c:extLst>
            <c:ext xmlns:c16="http://schemas.microsoft.com/office/drawing/2014/chart" uri="{C3380CC4-5D6E-409C-BE32-E72D297353CC}">
              <c16:uniqueId val="{0000000F-AC8A-4BBD-8260-ED9BB7429FBA}"/>
            </c:ext>
          </c:extLst>
        </c:ser>
        <c:ser>
          <c:idx val="1"/>
          <c:order val="1"/>
          <c:tx>
            <c:strRef>
              <c:f>Sheet1!$C$1</c:f>
              <c:strCache>
                <c:ptCount val="1"/>
                <c:pt idx="0">
                  <c:v>Column1</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4"/>
                <c:pt idx="0">
                  <c:v>Category 1</c:v>
                </c:pt>
                <c:pt idx="1">
                  <c:v>Category 2</c:v>
                </c:pt>
                <c:pt idx="2">
                  <c:v>Category 3</c:v>
                </c:pt>
                <c:pt idx="3">
                  <c:v>Category 4</c:v>
                </c:pt>
              </c:strCache>
            </c:strRef>
          </c:cat>
          <c:val>
            <c:numRef>
              <c:f>Sheet1!$C$2:$C$22</c:f>
              <c:numCache>
                <c:formatCode>General</c:formatCode>
                <c:ptCount val="21"/>
              </c:numCache>
            </c:numRef>
          </c:val>
          <c:extLst>
            <c:ext xmlns:c16="http://schemas.microsoft.com/office/drawing/2014/chart" uri="{C3380CC4-5D6E-409C-BE32-E72D297353CC}">
              <c16:uniqueId val="{00000010-AC8A-4BBD-8260-ED9BB7429FBA}"/>
            </c:ext>
          </c:extLst>
        </c:ser>
        <c:ser>
          <c:idx val="2"/>
          <c:order val="2"/>
          <c:tx>
            <c:strRef>
              <c:f>Sheet1!$D$1</c:f>
              <c:strCache>
                <c:ptCount val="1"/>
                <c:pt idx="0">
                  <c:v>Column2</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4"/>
                <c:pt idx="0">
                  <c:v>Category 1</c:v>
                </c:pt>
                <c:pt idx="1">
                  <c:v>Category 2</c:v>
                </c:pt>
                <c:pt idx="2">
                  <c:v>Category 3</c:v>
                </c:pt>
                <c:pt idx="3">
                  <c:v>Category 4</c:v>
                </c:pt>
              </c:strCache>
            </c:strRef>
          </c:cat>
          <c:val>
            <c:numRef>
              <c:f>Sheet1!$D$2:$D$22</c:f>
              <c:numCache>
                <c:formatCode>General</c:formatCode>
                <c:ptCount val="21"/>
              </c:numCache>
            </c:numRef>
          </c:val>
          <c:extLst>
            <c:ext xmlns:c16="http://schemas.microsoft.com/office/drawing/2014/chart" uri="{C3380CC4-5D6E-409C-BE32-E72D297353CC}">
              <c16:uniqueId val="{00000011-AC8A-4BBD-8260-ED9BB7429FBA}"/>
            </c:ext>
          </c:extLst>
        </c:ser>
        <c:dLbls>
          <c:dLblPos val="outEnd"/>
          <c:showLegendKey val="0"/>
          <c:showVal val="1"/>
          <c:showCatName val="0"/>
          <c:showSerName val="0"/>
          <c:showPercent val="0"/>
          <c:showBubbleSize val="0"/>
        </c:dLbls>
        <c:gapWidth val="150"/>
        <c:axId val="171400192"/>
        <c:axId val="171418368"/>
      </c:barChart>
      <c:catAx>
        <c:axId val="171400192"/>
        <c:scaling>
          <c:orientation val="minMax"/>
        </c:scaling>
        <c:delete val="1"/>
        <c:axPos val="b"/>
        <c:numFmt formatCode="General" sourceLinked="0"/>
        <c:majorTickMark val="out"/>
        <c:minorTickMark val="none"/>
        <c:tickLblPos val="nextTo"/>
        <c:crossAx val="171418368"/>
        <c:crosses val="autoZero"/>
        <c:auto val="1"/>
        <c:lblAlgn val="ctr"/>
        <c:lblOffset val="100"/>
        <c:noMultiLvlLbl val="0"/>
      </c:catAx>
      <c:valAx>
        <c:axId val="171418368"/>
        <c:scaling>
          <c:orientation val="minMax"/>
          <c:max val="100"/>
        </c:scaling>
        <c:delete val="0"/>
        <c:axPos val="l"/>
        <c:majorGridlines/>
        <c:numFmt formatCode="General" sourceLinked="1"/>
        <c:majorTickMark val="out"/>
        <c:minorTickMark val="none"/>
        <c:tickLblPos val="nextTo"/>
        <c:crossAx val="1714001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2</c:v>
                </c:pt>
              </c:numCache>
            </c:numRef>
          </c:val>
          <c:extLst>
            <c:ext xmlns:c16="http://schemas.microsoft.com/office/drawing/2014/chart" uri="{C3380CC4-5D6E-409C-BE32-E72D297353CC}">
              <c16:uniqueId val="{00000000-33B4-405E-A942-34A527807018}"/>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21</c:v>
                </c:pt>
              </c:numCache>
            </c:numRef>
          </c:val>
          <c:extLst>
            <c:ext xmlns:c16="http://schemas.microsoft.com/office/drawing/2014/chart" uri="{C3380CC4-5D6E-409C-BE32-E72D297353CC}">
              <c16:uniqueId val="{00000001-33B4-405E-A942-34A527807018}"/>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12</c:v>
                </c:pt>
              </c:numCache>
            </c:numRef>
          </c:val>
          <c:extLst>
            <c:ext xmlns:c16="http://schemas.microsoft.com/office/drawing/2014/chart" uri="{C3380CC4-5D6E-409C-BE32-E72D297353CC}">
              <c16:uniqueId val="{00000002-33B4-405E-A942-34A527807018}"/>
            </c:ext>
          </c:extLst>
        </c:ser>
        <c:dLbls>
          <c:dLblPos val="inBase"/>
          <c:showLegendKey val="0"/>
          <c:showVal val="1"/>
          <c:showCatName val="0"/>
          <c:showSerName val="0"/>
          <c:showPercent val="0"/>
          <c:showBubbleSize val="0"/>
        </c:dLbls>
        <c:gapWidth val="150"/>
        <c:overlap val="100"/>
        <c:axId val="171462016"/>
        <c:axId val="171476096"/>
      </c:barChart>
      <c:catAx>
        <c:axId val="171462016"/>
        <c:scaling>
          <c:orientation val="minMax"/>
        </c:scaling>
        <c:delete val="1"/>
        <c:axPos val="l"/>
        <c:numFmt formatCode="General" sourceLinked="0"/>
        <c:majorTickMark val="out"/>
        <c:minorTickMark val="none"/>
        <c:tickLblPos val="nextTo"/>
        <c:crossAx val="171476096"/>
        <c:crosses val="autoZero"/>
        <c:auto val="1"/>
        <c:lblAlgn val="ctr"/>
        <c:lblOffset val="100"/>
        <c:noMultiLvlLbl val="0"/>
      </c:catAx>
      <c:valAx>
        <c:axId val="171476096"/>
        <c:scaling>
          <c:orientation val="minMax"/>
        </c:scaling>
        <c:delete val="0"/>
        <c:axPos val="b"/>
        <c:majorGridlines/>
        <c:numFmt formatCode="General" sourceLinked="1"/>
        <c:majorTickMark val="out"/>
        <c:minorTickMark val="none"/>
        <c:tickLblPos val="nextTo"/>
        <c:crossAx val="171462016"/>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18</c:v>
                </c:pt>
              </c:numCache>
            </c:numRef>
          </c:val>
          <c:extLst>
            <c:ext xmlns:c16="http://schemas.microsoft.com/office/drawing/2014/chart" uri="{C3380CC4-5D6E-409C-BE32-E72D297353CC}">
              <c16:uniqueId val="{00000000-6804-4063-A0C8-172CECDAA578}"/>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5</c:v>
                </c:pt>
              </c:numCache>
            </c:numRef>
          </c:val>
          <c:extLst>
            <c:ext xmlns:c16="http://schemas.microsoft.com/office/drawing/2014/chart" uri="{C3380CC4-5D6E-409C-BE32-E72D297353CC}">
              <c16:uniqueId val="{00000001-6804-4063-A0C8-172CECDAA578}"/>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12</c:v>
                </c:pt>
              </c:numCache>
            </c:numRef>
          </c:val>
          <c:extLst>
            <c:ext xmlns:c16="http://schemas.microsoft.com/office/drawing/2014/chart" uri="{C3380CC4-5D6E-409C-BE32-E72D297353CC}">
              <c16:uniqueId val="{00000002-6804-4063-A0C8-172CECDAA578}"/>
            </c:ext>
          </c:extLst>
        </c:ser>
        <c:dLbls>
          <c:dLblPos val="inBase"/>
          <c:showLegendKey val="0"/>
          <c:showVal val="1"/>
          <c:showCatName val="0"/>
          <c:showSerName val="0"/>
          <c:showPercent val="0"/>
          <c:showBubbleSize val="0"/>
        </c:dLbls>
        <c:gapWidth val="150"/>
        <c:overlap val="100"/>
        <c:axId val="171313792"/>
        <c:axId val="171327872"/>
      </c:barChart>
      <c:catAx>
        <c:axId val="171313792"/>
        <c:scaling>
          <c:orientation val="minMax"/>
        </c:scaling>
        <c:delete val="1"/>
        <c:axPos val="l"/>
        <c:numFmt formatCode="General" sourceLinked="0"/>
        <c:majorTickMark val="out"/>
        <c:minorTickMark val="none"/>
        <c:tickLblPos val="nextTo"/>
        <c:crossAx val="171327872"/>
        <c:crosses val="autoZero"/>
        <c:auto val="1"/>
        <c:lblAlgn val="ctr"/>
        <c:lblOffset val="100"/>
        <c:noMultiLvlLbl val="0"/>
      </c:catAx>
      <c:valAx>
        <c:axId val="171327872"/>
        <c:scaling>
          <c:orientation val="minMax"/>
        </c:scaling>
        <c:delete val="0"/>
        <c:axPos val="b"/>
        <c:majorGridlines/>
        <c:numFmt formatCode="General" sourceLinked="1"/>
        <c:majorTickMark val="out"/>
        <c:minorTickMark val="none"/>
        <c:tickLblPos val="nextTo"/>
        <c:crossAx val="171313792"/>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16</c:v>
                </c:pt>
              </c:numCache>
            </c:numRef>
          </c:val>
          <c:extLst>
            <c:ext xmlns:c16="http://schemas.microsoft.com/office/drawing/2014/chart" uri="{C3380CC4-5D6E-409C-BE32-E72D297353CC}">
              <c16:uniqueId val="{00000000-1FD8-4102-80CA-47C4BCD0244A}"/>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6</c:v>
                </c:pt>
              </c:numCache>
            </c:numRef>
          </c:val>
          <c:extLst>
            <c:ext xmlns:c16="http://schemas.microsoft.com/office/drawing/2014/chart" uri="{C3380CC4-5D6E-409C-BE32-E72D297353CC}">
              <c16:uniqueId val="{00000001-1FD8-4102-80CA-47C4BCD0244A}"/>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13</c:v>
                </c:pt>
              </c:numCache>
            </c:numRef>
          </c:val>
          <c:extLst>
            <c:ext xmlns:c16="http://schemas.microsoft.com/office/drawing/2014/chart" uri="{C3380CC4-5D6E-409C-BE32-E72D297353CC}">
              <c16:uniqueId val="{00000002-1FD8-4102-80CA-47C4BCD0244A}"/>
            </c:ext>
          </c:extLst>
        </c:ser>
        <c:dLbls>
          <c:dLblPos val="inBase"/>
          <c:showLegendKey val="0"/>
          <c:showVal val="1"/>
          <c:showCatName val="0"/>
          <c:showSerName val="0"/>
          <c:showPercent val="0"/>
          <c:showBubbleSize val="0"/>
        </c:dLbls>
        <c:gapWidth val="150"/>
        <c:overlap val="100"/>
        <c:axId val="171942656"/>
        <c:axId val="171944192"/>
      </c:barChart>
      <c:catAx>
        <c:axId val="171942656"/>
        <c:scaling>
          <c:orientation val="minMax"/>
        </c:scaling>
        <c:delete val="1"/>
        <c:axPos val="l"/>
        <c:numFmt formatCode="General" sourceLinked="0"/>
        <c:majorTickMark val="out"/>
        <c:minorTickMark val="none"/>
        <c:tickLblPos val="nextTo"/>
        <c:crossAx val="171944192"/>
        <c:crosses val="autoZero"/>
        <c:auto val="1"/>
        <c:lblAlgn val="ctr"/>
        <c:lblOffset val="100"/>
        <c:noMultiLvlLbl val="0"/>
      </c:catAx>
      <c:valAx>
        <c:axId val="171944192"/>
        <c:scaling>
          <c:orientation val="minMax"/>
        </c:scaling>
        <c:delete val="0"/>
        <c:axPos val="b"/>
        <c:majorGridlines/>
        <c:numFmt formatCode="General" sourceLinked="1"/>
        <c:majorTickMark val="out"/>
        <c:minorTickMark val="none"/>
        <c:tickLblPos val="nextTo"/>
        <c:crossAx val="171942656"/>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17</c:v>
                </c:pt>
              </c:numCache>
            </c:numRef>
          </c:val>
          <c:extLst>
            <c:ext xmlns:c16="http://schemas.microsoft.com/office/drawing/2014/chart" uri="{C3380CC4-5D6E-409C-BE32-E72D297353CC}">
              <c16:uniqueId val="{00000000-82F4-412E-B0D3-90FC823F5157}"/>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5</c:v>
                </c:pt>
              </c:numCache>
            </c:numRef>
          </c:val>
          <c:extLst>
            <c:ext xmlns:c16="http://schemas.microsoft.com/office/drawing/2014/chart" uri="{C3380CC4-5D6E-409C-BE32-E72D297353CC}">
              <c16:uniqueId val="{00000001-82F4-412E-B0D3-90FC823F5157}"/>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13</c:v>
                </c:pt>
              </c:numCache>
            </c:numRef>
          </c:val>
          <c:extLst>
            <c:ext xmlns:c16="http://schemas.microsoft.com/office/drawing/2014/chart" uri="{C3380CC4-5D6E-409C-BE32-E72D297353CC}">
              <c16:uniqueId val="{00000002-82F4-412E-B0D3-90FC823F5157}"/>
            </c:ext>
          </c:extLst>
        </c:ser>
        <c:dLbls>
          <c:dLblPos val="inBase"/>
          <c:showLegendKey val="0"/>
          <c:showVal val="1"/>
          <c:showCatName val="0"/>
          <c:showSerName val="0"/>
          <c:showPercent val="0"/>
          <c:showBubbleSize val="0"/>
        </c:dLbls>
        <c:gapWidth val="150"/>
        <c:overlap val="100"/>
        <c:axId val="171653760"/>
        <c:axId val="171680128"/>
      </c:barChart>
      <c:catAx>
        <c:axId val="171653760"/>
        <c:scaling>
          <c:orientation val="minMax"/>
        </c:scaling>
        <c:delete val="1"/>
        <c:axPos val="l"/>
        <c:numFmt formatCode="General" sourceLinked="0"/>
        <c:majorTickMark val="out"/>
        <c:minorTickMark val="none"/>
        <c:tickLblPos val="nextTo"/>
        <c:crossAx val="171680128"/>
        <c:crosses val="autoZero"/>
        <c:auto val="1"/>
        <c:lblAlgn val="ctr"/>
        <c:lblOffset val="100"/>
        <c:noMultiLvlLbl val="0"/>
      </c:catAx>
      <c:valAx>
        <c:axId val="171680128"/>
        <c:scaling>
          <c:orientation val="minMax"/>
        </c:scaling>
        <c:delete val="0"/>
        <c:axPos val="b"/>
        <c:majorGridlines/>
        <c:numFmt formatCode="General" sourceLinked="1"/>
        <c:majorTickMark val="out"/>
        <c:minorTickMark val="none"/>
        <c:tickLblPos val="nextTo"/>
        <c:crossAx val="171653760"/>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18</c:v>
                </c:pt>
              </c:numCache>
            </c:numRef>
          </c:val>
          <c:extLst>
            <c:ext xmlns:c16="http://schemas.microsoft.com/office/drawing/2014/chart" uri="{C3380CC4-5D6E-409C-BE32-E72D297353CC}">
              <c16:uniqueId val="{00000000-0D87-4893-B63D-005D8EDDD1F5}"/>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4</c:v>
                </c:pt>
              </c:numCache>
            </c:numRef>
          </c:val>
          <c:extLst>
            <c:ext xmlns:c16="http://schemas.microsoft.com/office/drawing/2014/chart" uri="{C3380CC4-5D6E-409C-BE32-E72D297353CC}">
              <c16:uniqueId val="{00000001-0D87-4893-B63D-005D8EDDD1F5}"/>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13</c:v>
                </c:pt>
              </c:numCache>
            </c:numRef>
          </c:val>
          <c:extLst>
            <c:ext xmlns:c16="http://schemas.microsoft.com/office/drawing/2014/chart" uri="{C3380CC4-5D6E-409C-BE32-E72D297353CC}">
              <c16:uniqueId val="{00000002-0D87-4893-B63D-005D8EDDD1F5}"/>
            </c:ext>
          </c:extLst>
        </c:ser>
        <c:dLbls>
          <c:dLblPos val="inBase"/>
          <c:showLegendKey val="0"/>
          <c:showVal val="1"/>
          <c:showCatName val="0"/>
          <c:showSerName val="0"/>
          <c:showPercent val="0"/>
          <c:showBubbleSize val="0"/>
        </c:dLbls>
        <c:gapWidth val="150"/>
        <c:overlap val="100"/>
        <c:axId val="171721472"/>
        <c:axId val="171723008"/>
      </c:barChart>
      <c:catAx>
        <c:axId val="171721472"/>
        <c:scaling>
          <c:orientation val="minMax"/>
        </c:scaling>
        <c:delete val="1"/>
        <c:axPos val="l"/>
        <c:numFmt formatCode="General" sourceLinked="0"/>
        <c:majorTickMark val="out"/>
        <c:minorTickMark val="none"/>
        <c:tickLblPos val="nextTo"/>
        <c:crossAx val="171723008"/>
        <c:crosses val="autoZero"/>
        <c:auto val="1"/>
        <c:lblAlgn val="ctr"/>
        <c:lblOffset val="100"/>
        <c:noMultiLvlLbl val="0"/>
      </c:catAx>
      <c:valAx>
        <c:axId val="171723008"/>
        <c:scaling>
          <c:orientation val="minMax"/>
        </c:scaling>
        <c:delete val="0"/>
        <c:axPos val="b"/>
        <c:majorGridlines/>
        <c:numFmt formatCode="General" sourceLinked="1"/>
        <c:majorTickMark val="out"/>
        <c:minorTickMark val="none"/>
        <c:tickLblPos val="nextTo"/>
        <c:crossAx val="171721472"/>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12</c:v>
                </c:pt>
              </c:numCache>
            </c:numRef>
          </c:val>
          <c:extLst>
            <c:ext xmlns:c16="http://schemas.microsoft.com/office/drawing/2014/chart" uri="{C3380CC4-5D6E-409C-BE32-E72D297353CC}">
              <c16:uniqueId val="{00000000-081E-4DFC-AAF4-2FEF6313C630}"/>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10</c:v>
                </c:pt>
              </c:numCache>
            </c:numRef>
          </c:val>
          <c:extLst>
            <c:ext xmlns:c16="http://schemas.microsoft.com/office/drawing/2014/chart" uri="{C3380CC4-5D6E-409C-BE32-E72D297353CC}">
              <c16:uniqueId val="{00000001-081E-4DFC-AAF4-2FEF6313C630}"/>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13</c:v>
                </c:pt>
              </c:numCache>
            </c:numRef>
          </c:val>
          <c:extLst>
            <c:ext xmlns:c16="http://schemas.microsoft.com/office/drawing/2014/chart" uri="{C3380CC4-5D6E-409C-BE32-E72D297353CC}">
              <c16:uniqueId val="{00000002-081E-4DFC-AAF4-2FEF6313C630}"/>
            </c:ext>
          </c:extLst>
        </c:ser>
        <c:dLbls>
          <c:dLblPos val="inBase"/>
          <c:showLegendKey val="0"/>
          <c:showVal val="1"/>
          <c:showCatName val="0"/>
          <c:showSerName val="0"/>
          <c:showPercent val="0"/>
          <c:showBubbleSize val="0"/>
        </c:dLbls>
        <c:gapWidth val="150"/>
        <c:overlap val="100"/>
        <c:axId val="170701184"/>
        <c:axId val="170702720"/>
      </c:barChart>
      <c:catAx>
        <c:axId val="170701184"/>
        <c:scaling>
          <c:orientation val="minMax"/>
        </c:scaling>
        <c:delete val="1"/>
        <c:axPos val="l"/>
        <c:numFmt formatCode="General" sourceLinked="0"/>
        <c:majorTickMark val="out"/>
        <c:minorTickMark val="none"/>
        <c:tickLblPos val="nextTo"/>
        <c:crossAx val="170702720"/>
        <c:crosses val="autoZero"/>
        <c:auto val="1"/>
        <c:lblAlgn val="ctr"/>
        <c:lblOffset val="100"/>
        <c:noMultiLvlLbl val="0"/>
      </c:catAx>
      <c:valAx>
        <c:axId val="170702720"/>
        <c:scaling>
          <c:orientation val="minMax"/>
        </c:scaling>
        <c:delete val="0"/>
        <c:axPos val="b"/>
        <c:majorGridlines/>
        <c:numFmt formatCode="General" sourceLinked="1"/>
        <c:majorTickMark val="out"/>
        <c:minorTickMark val="none"/>
        <c:tickLblPos val="nextTo"/>
        <c:crossAx val="170701184"/>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9</c:v>
                </c:pt>
              </c:numCache>
            </c:numRef>
          </c:val>
          <c:extLst>
            <c:ext xmlns:c16="http://schemas.microsoft.com/office/drawing/2014/chart" uri="{C3380CC4-5D6E-409C-BE32-E72D297353CC}">
              <c16:uniqueId val="{00000000-1050-4901-840E-46F8F90618EE}"/>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2</c:v>
                </c:pt>
              </c:numCache>
            </c:numRef>
          </c:val>
          <c:extLst>
            <c:ext xmlns:c16="http://schemas.microsoft.com/office/drawing/2014/chart" uri="{C3380CC4-5D6E-409C-BE32-E72D297353CC}">
              <c16:uniqueId val="{00000001-1050-4901-840E-46F8F90618EE}"/>
            </c:ext>
          </c:extLst>
        </c:ser>
        <c:ser>
          <c:idx val="2"/>
          <c:order val="2"/>
          <c:tx>
            <c:strRef>
              <c:f>Sheet1!$D$1</c:f>
              <c:strCache>
                <c:ptCount val="1"/>
                <c:pt idx="0">
                  <c:v>Don't Know</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c:v>
                </c:pt>
              </c:numCache>
            </c:numRef>
          </c:val>
          <c:extLst>
            <c:ext xmlns:c16="http://schemas.microsoft.com/office/drawing/2014/chart" uri="{C3380CC4-5D6E-409C-BE32-E72D297353CC}">
              <c16:uniqueId val="{00000002-1050-4901-840E-46F8F90618EE}"/>
            </c:ext>
          </c:extLst>
        </c:ser>
        <c:ser>
          <c:idx val="3"/>
          <c:order val="3"/>
          <c:tx>
            <c:strRef>
              <c:f>Sheet1!$E$1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General</c:formatCode>
                <c:ptCount val="1"/>
                <c:pt idx="0">
                  <c:v>23</c:v>
                </c:pt>
              </c:numCache>
            </c:numRef>
          </c:val>
          <c:extLst>
            <c:ext xmlns:c16="http://schemas.microsoft.com/office/drawing/2014/chart" uri="{C3380CC4-5D6E-409C-BE32-E72D297353CC}">
              <c16:uniqueId val="{00000003-1050-4901-840E-46F8F90618EE}"/>
            </c:ext>
          </c:extLst>
        </c:ser>
        <c:dLbls>
          <c:dLblPos val="inBase"/>
          <c:showLegendKey val="0"/>
          <c:showVal val="1"/>
          <c:showCatName val="0"/>
          <c:showSerName val="0"/>
          <c:showPercent val="0"/>
          <c:showBubbleSize val="0"/>
        </c:dLbls>
        <c:gapWidth val="150"/>
        <c:overlap val="100"/>
        <c:axId val="170779392"/>
        <c:axId val="170780928"/>
      </c:barChart>
      <c:catAx>
        <c:axId val="170779392"/>
        <c:scaling>
          <c:orientation val="minMax"/>
        </c:scaling>
        <c:delete val="1"/>
        <c:axPos val="l"/>
        <c:numFmt formatCode="General" sourceLinked="0"/>
        <c:majorTickMark val="out"/>
        <c:minorTickMark val="none"/>
        <c:tickLblPos val="nextTo"/>
        <c:crossAx val="170780928"/>
        <c:crosses val="autoZero"/>
        <c:auto val="1"/>
        <c:lblAlgn val="ctr"/>
        <c:lblOffset val="100"/>
        <c:noMultiLvlLbl val="0"/>
      </c:catAx>
      <c:valAx>
        <c:axId val="170780928"/>
        <c:scaling>
          <c:orientation val="minMax"/>
        </c:scaling>
        <c:delete val="0"/>
        <c:axPos val="b"/>
        <c:majorGridlines/>
        <c:numFmt formatCode="General" sourceLinked="1"/>
        <c:majorTickMark val="out"/>
        <c:minorTickMark val="none"/>
        <c:tickLblPos val="nextTo"/>
        <c:crossAx val="170779392"/>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2</c:v>
                </c:pt>
              </c:numCache>
            </c:numRef>
          </c:val>
          <c:extLst>
            <c:ext xmlns:c16="http://schemas.microsoft.com/office/drawing/2014/chart" uri="{C3380CC4-5D6E-409C-BE32-E72D297353CC}">
              <c16:uniqueId val="{00000000-A28F-469F-AB43-6A157F5B6A07}"/>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10</c:v>
                </c:pt>
              </c:numCache>
            </c:numRef>
          </c:val>
          <c:extLst>
            <c:ext xmlns:c16="http://schemas.microsoft.com/office/drawing/2014/chart" uri="{C3380CC4-5D6E-409C-BE32-E72D297353CC}">
              <c16:uniqueId val="{00000001-A28F-469F-AB43-6A157F5B6A07}"/>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23</c:v>
                </c:pt>
              </c:numCache>
            </c:numRef>
          </c:val>
          <c:extLst>
            <c:ext xmlns:c16="http://schemas.microsoft.com/office/drawing/2014/chart" uri="{C3380CC4-5D6E-409C-BE32-E72D297353CC}">
              <c16:uniqueId val="{00000002-A28F-469F-AB43-6A157F5B6A07}"/>
            </c:ext>
          </c:extLst>
        </c:ser>
        <c:dLbls>
          <c:dLblPos val="inBase"/>
          <c:showLegendKey val="0"/>
          <c:showVal val="1"/>
          <c:showCatName val="0"/>
          <c:showSerName val="0"/>
          <c:showPercent val="0"/>
          <c:showBubbleSize val="0"/>
        </c:dLbls>
        <c:gapWidth val="150"/>
        <c:overlap val="100"/>
        <c:axId val="170855040"/>
        <c:axId val="170865024"/>
      </c:barChart>
      <c:catAx>
        <c:axId val="170855040"/>
        <c:scaling>
          <c:orientation val="minMax"/>
        </c:scaling>
        <c:delete val="1"/>
        <c:axPos val="l"/>
        <c:numFmt formatCode="General" sourceLinked="0"/>
        <c:majorTickMark val="out"/>
        <c:minorTickMark val="none"/>
        <c:tickLblPos val="nextTo"/>
        <c:crossAx val="170865024"/>
        <c:crosses val="autoZero"/>
        <c:auto val="1"/>
        <c:lblAlgn val="ctr"/>
        <c:lblOffset val="100"/>
        <c:noMultiLvlLbl val="0"/>
      </c:catAx>
      <c:valAx>
        <c:axId val="170865024"/>
        <c:scaling>
          <c:orientation val="minMax"/>
        </c:scaling>
        <c:delete val="0"/>
        <c:axPos val="b"/>
        <c:majorGridlines/>
        <c:numFmt formatCode="General" sourceLinked="1"/>
        <c:majorTickMark val="out"/>
        <c:minorTickMark val="none"/>
        <c:tickLblPos val="nextTo"/>
        <c:crossAx val="170855040"/>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12</c:v>
                </c:pt>
              </c:numCache>
            </c:numRef>
          </c:val>
          <c:extLst>
            <c:ext xmlns:c16="http://schemas.microsoft.com/office/drawing/2014/chart" uri="{C3380CC4-5D6E-409C-BE32-E72D297353CC}">
              <c16:uniqueId val="{00000000-96C3-488E-8706-EC4B08AE7635}"/>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0</c:v>
                </c:pt>
              </c:numCache>
            </c:numRef>
          </c:val>
          <c:extLst>
            <c:ext xmlns:c16="http://schemas.microsoft.com/office/drawing/2014/chart" uri="{C3380CC4-5D6E-409C-BE32-E72D297353CC}">
              <c16:uniqueId val="{00000001-96C3-488E-8706-EC4B08AE7635}"/>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0</c:v>
                </c:pt>
              </c:numCache>
            </c:numRef>
          </c:val>
          <c:extLst>
            <c:ext xmlns:c16="http://schemas.microsoft.com/office/drawing/2014/chart" uri="{C3380CC4-5D6E-409C-BE32-E72D297353CC}">
              <c16:uniqueId val="{00000002-96C3-488E-8706-EC4B08AE7635}"/>
            </c:ext>
          </c:extLst>
        </c:ser>
        <c:dLbls>
          <c:dLblPos val="inBase"/>
          <c:showLegendKey val="0"/>
          <c:showVal val="1"/>
          <c:showCatName val="0"/>
          <c:showSerName val="0"/>
          <c:showPercent val="0"/>
          <c:showBubbleSize val="0"/>
        </c:dLbls>
        <c:gapWidth val="150"/>
        <c:overlap val="100"/>
        <c:axId val="171840256"/>
        <c:axId val="171841792"/>
      </c:barChart>
      <c:catAx>
        <c:axId val="171840256"/>
        <c:scaling>
          <c:orientation val="minMax"/>
        </c:scaling>
        <c:delete val="1"/>
        <c:axPos val="l"/>
        <c:numFmt formatCode="General" sourceLinked="0"/>
        <c:majorTickMark val="out"/>
        <c:minorTickMark val="none"/>
        <c:tickLblPos val="nextTo"/>
        <c:crossAx val="171841792"/>
        <c:crosses val="autoZero"/>
        <c:auto val="1"/>
        <c:lblAlgn val="ctr"/>
        <c:lblOffset val="100"/>
        <c:noMultiLvlLbl val="0"/>
      </c:catAx>
      <c:valAx>
        <c:axId val="171841792"/>
        <c:scaling>
          <c:orientation val="minMax"/>
        </c:scaling>
        <c:delete val="0"/>
        <c:axPos val="b"/>
        <c:majorGridlines/>
        <c:numFmt formatCode="General" sourceLinked="1"/>
        <c:majorTickMark val="out"/>
        <c:minorTickMark val="none"/>
        <c:tickLblPos val="nextTo"/>
        <c:crossAx val="171840256"/>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7</c:v>
                </c:pt>
              </c:numCache>
            </c:numRef>
          </c:val>
          <c:extLst>
            <c:ext xmlns:c16="http://schemas.microsoft.com/office/drawing/2014/chart" uri="{C3380CC4-5D6E-409C-BE32-E72D297353CC}">
              <c16:uniqueId val="{00000000-D530-43EC-8E51-536AA094FE20}"/>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5</c:v>
                </c:pt>
              </c:numCache>
            </c:numRef>
          </c:val>
          <c:extLst>
            <c:ext xmlns:c16="http://schemas.microsoft.com/office/drawing/2014/chart" uri="{C3380CC4-5D6E-409C-BE32-E72D297353CC}">
              <c16:uniqueId val="{00000001-D530-43EC-8E51-536AA094FE20}"/>
            </c:ext>
          </c:extLst>
        </c:ser>
        <c:dLbls>
          <c:dLblPos val="inBase"/>
          <c:showLegendKey val="0"/>
          <c:showVal val="1"/>
          <c:showCatName val="0"/>
          <c:showSerName val="0"/>
          <c:showPercent val="0"/>
          <c:showBubbleSize val="0"/>
        </c:dLbls>
        <c:gapWidth val="150"/>
        <c:overlap val="100"/>
        <c:axId val="171877888"/>
        <c:axId val="171879424"/>
      </c:barChart>
      <c:catAx>
        <c:axId val="171877888"/>
        <c:scaling>
          <c:orientation val="minMax"/>
        </c:scaling>
        <c:delete val="1"/>
        <c:axPos val="l"/>
        <c:numFmt formatCode="General" sourceLinked="0"/>
        <c:majorTickMark val="out"/>
        <c:minorTickMark val="none"/>
        <c:tickLblPos val="nextTo"/>
        <c:crossAx val="171879424"/>
        <c:crosses val="autoZero"/>
        <c:auto val="1"/>
        <c:lblAlgn val="ctr"/>
        <c:lblOffset val="100"/>
        <c:noMultiLvlLbl val="0"/>
      </c:catAx>
      <c:valAx>
        <c:axId val="171879424"/>
        <c:scaling>
          <c:orientation val="minMax"/>
        </c:scaling>
        <c:delete val="0"/>
        <c:axPos val="b"/>
        <c:majorGridlines/>
        <c:numFmt formatCode="General" sourceLinked="1"/>
        <c:majorTickMark val="out"/>
        <c:minorTickMark val="none"/>
        <c:tickLblPos val="nextTo"/>
        <c:crossAx val="171877888"/>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4</c:v>
                </c:pt>
              </c:numCache>
            </c:numRef>
          </c:val>
          <c:extLst>
            <c:ext xmlns:c16="http://schemas.microsoft.com/office/drawing/2014/chart" uri="{C3380CC4-5D6E-409C-BE32-E72D297353CC}">
              <c16:uniqueId val="{00000000-A723-4618-9356-165B7C4F5422}"/>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17</c:v>
                </c:pt>
              </c:numCache>
            </c:numRef>
          </c:val>
          <c:extLst>
            <c:ext xmlns:c16="http://schemas.microsoft.com/office/drawing/2014/chart" uri="{C3380CC4-5D6E-409C-BE32-E72D297353CC}">
              <c16:uniqueId val="{00000001-A723-4618-9356-165B7C4F5422}"/>
            </c:ext>
          </c:extLst>
        </c:ser>
        <c:ser>
          <c:idx val="2"/>
          <c:order val="2"/>
          <c:tx>
            <c:strRef>
              <c:f>Sheet1!$D$1</c:f>
              <c:strCache>
                <c:ptCount val="1"/>
                <c:pt idx="0">
                  <c:v>Don't Know</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c:v>
                </c:pt>
              </c:numCache>
            </c:numRef>
          </c:val>
          <c:extLst>
            <c:ext xmlns:c16="http://schemas.microsoft.com/office/drawing/2014/chart" uri="{C3380CC4-5D6E-409C-BE32-E72D297353CC}">
              <c16:uniqueId val="{00000002-A723-4618-9356-165B7C4F5422}"/>
            </c:ext>
          </c:extLst>
        </c:ser>
        <c:dLbls>
          <c:dLblPos val="inBase"/>
          <c:showLegendKey val="0"/>
          <c:showVal val="1"/>
          <c:showCatName val="0"/>
          <c:showSerName val="0"/>
          <c:showPercent val="0"/>
          <c:showBubbleSize val="0"/>
        </c:dLbls>
        <c:gapWidth val="150"/>
        <c:overlap val="100"/>
        <c:axId val="172256640"/>
        <c:axId val="172283008"/>
      </c:barChart>
      <c:catAx>
        <c:axId val="172256640"/>
        <c:scaling>
          <c:orientation val="minMax"/>
        </c:scaling>
        <c:delete val="1"/>
        <c:axPos val="l"/>
        <c:numFmt formatCode="General" sourceLinked="0"/>
        <c:majorTickMark val="out"/>
        <c:minorTickMark val="none"/>
        <c:tickLblPos val="nextTo"/>
        <c:crossAx val="172283008"/>
        <c:crosses val="autoZero"/>
        <c:auto val="1"/>
        <c:lblAlgn val="ctr"/>
        <c:lblOffset val="100"/>
        <c:noMultiLvlLbl val="0"/>
      </c:catAx>
      <c:valAx>
        <c:axId val="172283008"/>
        <c:scaling>
          <c:orientation val="minMax"/>
        </c:scaling>
        <c:delete val="0"/>
        <c:axPos val="b"/>
        <c:majorGridlines/>
        <c:numFmt formatCode="General" sourceLinked="1"/>
        <c:majorTickMark val="out"/>
        <c:minorTickMark val="none"/>
        <c:tickLblPos val="nextTo"/>
        <c:crossAx val="172256640"/>
        <c:crosses val="autoZero"/>
        <c:crossBetween val="between"/>
      </c:valAx>
    </c:plotArea>
    <c:legend>
      <c:legendPos val="r"/>
      <c:layout>
        <c:manualLayout>
          <c:xMode val="edge"/>
          <c:yMode val="edge"/>
          <c:x val="3.2680866814725082E-2"/>
          <c:y val="6.7712260967379076E-2"/>
          <c:w val="0.14704219664849585"/>
          <c:h val="0.23399797525309335"/>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dLbls>
            <c:spPr>
              <a:noFill/>
              <a:ln>
                <a:noFill/>
              </a:ln>
              <a:effectLst/>
            </c:spPr>
            <c:txPr>
              <a:bodyPr/>
              <a:lstStyle/>
              <a:p>
                <a:pPr>
                  <a:defRPr b="1"/>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Average</c:v>
                </c:pt>
                <c:pt idx="1">
                  <c:v>Difficult</c:v>
                </c:pt>
                <c:pt idx="2">
                  <c:v>Easy</c:v>
                </c:pt>
              </c:strCache>
            </c:strRef>
          </c:cat>
          <c:val>
            <c:numRef>
              <c:f>Sheet1!$B$2:$B$4</c:f>
              <c:numCache>
                <c:formatCode>0.00%</c:formatCode>
                <c:ptCount val="3"/>
                <c:pt idx="0">
                  <c:v>0.33500000000000002</c:v>
                </c:pt>
                <c:pt idx="1">
                  <c:v>0.17499999999999999</c:v>
                </c:pt>
                <c:pt idx="2">
                  <c:v>0.51800000000000002</c:v>
                </c:pt>
              </c:numCache>
            </c:numRef>
          </c:val>
          <c:extLst>
            <c:ext xmlns:c16="http://schemas.microsoft.com/office/drawing/2014/chart" uri="{C3380CC4-5D6E-409C-BE32-E72D297353CC}">
              <c16:uniqueId val="{00000000-8026-4133-93EE-C831050A35D0}"/>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Hours (Mean)</c:v>
                </c:pt>
              </c:strCache>
            </c:strRef>
          </c:tx>
          <c:dLbls>
            <c:spPr>
              <a:noFill/>
              <a:ln>
                <a:noFill/>
              </a:ln>
              <a:effectLst/>
            </c:spPr>
            <c:dLblPos val="inEnd"/>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Average</c:v>
                </c:pt>
                <c:pt idx="1">
                  <c:v>Difficult</c:v>
                </c:pt>
                <c:pt idx="2">
                  <c:v>Easy</c:v>
                </c:pt>
              </c:strCache>
            </c:strRef>
          </c:cat>
          <c:val>
            <c:numRef>
              <c:f>Sheet1!$B$2:$B$4</c:f>
              <c:numCache>
                <c:formatCode>General</c:formatCode>
                <c:ptCount val="3"/>
                <c:pt idx="0">
                  <c:v>2</c:v>
                </c:pt>
                <c:pt idx="1">
                  <c:v>10</c:v>
                </c:pt>
                <c:pt idx="2">
                  <c:v>1</c:v>
                </c:pt>
              </c:numCache>
            </c:numRef>
          </c:val>
          <c:extLst>
            <c:ext xmlns:c16="http://schemas.microsoft.com/office/drawing/2014/chart" uri="{C3380CC4-5D6E-409C-BE32-E72D297353CC}">
              <c16:uniqueId val="{00000000-336A-40E5-B5D1-C527877D98DE}"/>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Days (Mean)</c:v>
                </c:pt>
              </c:strCache>
            </c:strRef>
          </c:tx>
          <c:dLbls>
            <c:spPr>
              <a:noFill/>
              <a:ln>
                <a:noFill/>
              </a:ln>
              <a:effectLst/>
            </c:spPr>
            <c:txPr>
              <a:bodyPr/>
              <a:lstStyle/>
              <a:p>
                <a:pPr>
                  <a:defRPr sz="1600" b="1"/>
                </a:pPr>
                <a:endParaRPr lang="en-US"/>
              </a:p>
            </c:txPr>
            <c:dLblPos val="inEnd"/>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Average</c:v>
                </c:pt>
                <c:pt idx="1">
                  <c:v>Difficult</c:v>
                </c:pt>
                <c:pt idx="2">
                  <c:v>Easy</c:v>
                </c:pt>
              </c:strCache>
            </c:strRef>
          </c:cat>
          <c:val>
            <c:numRef>
              <c:f>Sheet1!$B$2:$B$4</c:f>
              <c:numCache>
                <c:formatCode>General</c:formatCode>
                <c:ptCount val="3"/>
                <c:pt idx="0">
                  <c:v>31.1</c:v>
                </c:pt>
                <c:pt idx="1">
                  <c:v>93.1</c:v>
                </c:pt>
                <c:pt idx="2">
                  <c:v>12</c:v>
                </c:pt>
              </c:numCache>
            </c:numRef>
          </c:val>
          <c:extLst>
            <c:ext xmlns:c16="http://schemas.microsoft.com/office/drawing/2014/chart" uri="{C3380CC4-5D6E-409C-BE32-E72D297353CC}">
              <c16:uniqueId val="{00000000-BDFB-48D8-AE61-D67D4C802B4D}"/>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Sheet1!$B$1</c:f>
              <c:strCache>
                <c:ptCount val="1"/>
                <c:pt idx="0">
                  <c:v>% Requested Changes</c:v>
                </c:pt>
              </c:strCache>
            </c:strRef>
          </c:tx>
          <c:invertIfNegative val="0"/>
          <c:cat>
            <c:strRef>
              <c:f>Sheet1!$A$2:$A$7</c:f>
              <c:strCache>
                <c:ptCount val="6"/>
                <c:pt idx="0">
                  <c:v>None</c:v>
                </c:pt>
                <c:pt idx="1">
                  <c:v>Less than 1%</c:v>
                </c:pt>
                <c:pt idx="2">
                  <c:v>1%-5%</c:v>
                </c:pt>
                <c:pt idx="3">
                  <c:v>5%-25%</c:v>
                </c:pt>
                <c:pt idx="4">
                  <c:v>25%-50%</c:v>
                </c:pt>
                <c:pt idx="5">
                  <c:v>50%-100%</c:v>
                </c:pt>
              </c:strCache>
            </c:strRef>
          </c:cat>
          <c:val>
            <c:numRef>
              <c:f>Sheet1!$B$2:$B$7</c:f>
              <c:numCache>
                <c:formatCode>General</c:formatCode>
                <c:ptCount val="6"/>
                <c:pt idx="0">
                  <c:v>0</c:v>
                </c:pt>
                <c:pt idx="1">
                  <c:v>2</c:v>
                </c:pt>
                <c:pt idx="2">
                  <c:v>2</c:v>
                </c:pt>
                <c:pt idx="3">
                  <c:v>9</c:v>
                </c:pt>
                <c:pt idx="4">
                  <c:v>1</c:v>
                </c:pt>
                <c:pt idx="5">
                  <c:v>8</c:v>
                </c:pt>
              </c:numCache>
            </c:numRef>
          </c:val>
          <c:extLst>
            <c:ext xmlns:c16="http://schemas.microsoft.com/office/drawing/2014/chart" uri="{C3380CC4-5D6E-409C-BE32-E72D297353CC}">
              <c16:uniqueId val="{00000000-29AE-446F-9476-1E353BE0CBD7}"/>
            </c:ext>
          </c:extLst>
        </c:ser>
        <c:dLbls>
          <c:showLegendKey val="0"/>
          <c:showVal val="0"/>
          <c:showCatName val="0"/>
          <c:showSerName val="0"/>
          <c:showPercent val="0"/>
          <c:showBubbleSize val="0"/>
        </c:dLbls>
        <c:gapWidth val="150"/>
        <c:axId val="172205184"/>
        <c:axId val="172206720"/>
      </c:barChart>
      <c:catAx>
        <c:axId val="172205184"/>
        <c:scaling>
          <c:orientation val="minMax"/>
        </c:scaling>
        <c:delete val="0"/>
        <c:axPos val="b"/>
        <c:numFmt formatCode="General" sourceLinked="0"/>
        <c:majorTickMark val="out"/>
        <c:minorTickMark val="none"/>
        <c:tickLblPos val="nextTo"/>
        <c:crossAx val="172206720"/>
        <c:crosses val="autoZero"/>
        <c:auto val="1"/>
        <c:lblAlgn val="ctr"/>
        <c:lblOffset val="100"/>
        <c:noMultiLvlLbl val="0"/>
      </c:catAx>
      <c:valAx>
        <c:axId val="172206720"/>
        <c:scaling>
          <c:orientation val="minMax"/>
        </c:scaling>
        <c:delete val="0"/>
        <c:axPos val="l"/>
        <c:majorGridlines/>
        <c:numFmt formatCode="General" sourceLinked="1"/>
        <c:majorTickMark val="out"/>
        <c:minorTickMark val="none"/>
        <c:tickLblPos val="nextTo"/>
        <c:crossAx val="1722051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Column1</c:v>
                </c:pt>
              </c:strCache>
            </c:strRef>
          </c:tx>
          <c:dLbls>
            <c:spPr>
              <a:noFill/>
              <a:ln>
                <a:noFill/>
              </a:ln>
              <a:effectLst/>
            </c:spPr>
            <c:dLblPos val="inEnd"/>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Increased</c:v>
                </c:pt>
                <c:pt idx="1">
                  <c:v>Decreased</c:v>
                </c:pt>
                <c:pt idx="2">
                  <c:v>Stayed the same</c:v>
                </c:pt>
                <c:pt idx="3">
                  <c:v>Don't know</c:v>
                </c:pt>
              </c:strCache>
            </c:strRef>
          </c:cat>
          <c:val>
            <c:numRef>
              <c:f>Sheet1!$B$2:$B$5</c:f>
              <c:numCache>
                <c:formatCode>General</c:formatCode>
                <c:ptCount val="4"/>
                <c:pt idx="0">
                  <c:v>10</c:v>
                </c:pt>
                <c:pt idx="1">
                  <c:v>3</c:v>
                </c:pt>
                <c:pt idx="2">
                  <c:v>6</c:v>
                </c:pt>
                <c:pt idx="3">
                  <c:v>3</c:v>
                </c:pt>
              </c:numCache>
            </c:numRef>
          </c:val>
          <c:extLst>
            <c:ext xmlns:c16="http://schemas.microsoft.com/office/drawing/2014/chart" uri="{C3380CC4-5D6E-409C-BE32-E72D297353CC}">
              <c16:uniqueId val="{00000000-9E78-4A35-AE54-E1F1D310FCA8}"/>
            </c:ext>
          </c:extLst>
        </c:ser>
        <c:dLbls>
          <c:dLblPos val="inEnd"/>
          <c:showLegendKey val="0"/>
          <c:showVal val="1"/>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5</c:v>
                </c:pt>
              </c:numCache>
            </c:numRef>
          </c:val>
          <c:extLst>
            <c:ext xmlns:c16="http://schemas.microsoft.com/office/drawing/2014/chart" uri="{C3380CC4-5D6E-409C-BE32-E72D297353CC}">
              <c16:uniqueId val="{00000000-CFBE-4508-B5F2-BD0A64F43903}"/>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15</c:v>
                </c:pt>
              </c:numCache>
            </c:numRef>
          </c:val>
          <c:extLst>
            <c:ext xmlns:c16="http://schemas.microsoft.com/office/drawing/2014/chart" uri="{C3380CC4-5D6E-409C-BE32-E72D297353CC}">
              <c16:uniqueId val="{00000001-CFBE-4508-B5F2-BD0A64F43903}"/>
            </c:ext>
          </c:extLst>
        </c:ser>
        <c:ser>
          <c:idx val="2"/>
          <c:order val="2"/>
          <c:tx>
            <c:strRef>
              <c:f>Sheet1!$D$1</c:f>
              <c:strCache>
                <c:ptCount val="1"/>
                <c:pt idx="0">
                  <c:v>Don't Know</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c:v>
                </c:pt>
              </c:numCache>
            </c:numRef>
          </c:val>
          <c:extLst>
            <c:ext xmlns:c16="http://schemas.microsoft.com/office/drawing/2014/chart" uri="{C3380CC4-5D6E-409C-BE32-E72D297353CC}">
              <c16:uniqueId val="{00000002-CFBE-4508-B5F2-BD0A64F43903}"/>
            </c:ext>
          </c:extLst>
        </c:ser>
        <c:ser>
          <c:idx val="3"/>
          <c:order val="3"/>
          <c:tx>
            <c:strRef>
              <c:f>Sheet1!$E$1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General</c:formatCode>
                <c:ptCount val="1"/>
                <c:pt idx="0">
                  <c:v>13</c:v>
                </c:pt>
              </c:numCache>
            </c:numRef>
          </c:val>
          <c:extLst>
            <c:ext xmlns:c16="http://schemas.microsoft.com/office/drawing/2014/chart" uri="{C3380CC4-5D6E-409C-BE32-E72D297353CC}">
              <c16:uniqueId val="{00000003-CFBE-4508-B5F2-BD0A64F43903}"/>
            </c:ext>
          </c:extLst>
        </c:ser>
        <c:dLbls>
          <c:dLblPos val="inBase"/>
          <c:showLegendKey val="0"/>
          <c:showVal val="1"/>
          <c:showCatName val="0"/>
          <c:showSerName val="0"/>
          <c:showPercent val="0"/>
          <c:showBubbleSize val="0"/>
        </c:dLbls>
        <c:gapWidth val="150"/>
        <c:overlap val="100"/>
        <c:axId val="173164032"/>
        <c:axId val="173165568"/>
      </c:barChart>
      <c:catAx>
        <c:axId val="173164032"/>
        <c:scaling>
          <c:orientation val="minMax"/>
        </c:scaling>
        <c:delete val="1"/>
        <c:axPos val="l"/>
        <c:numFmt formatCode="General" sourceLinked="0"/>
        <c:majorTickMark val="out"/>
        <c:minorTickMark val="none"/>
        <c:tickLblPos val="nextTo"/>
        <c:crossAx val="173165568"/>
        <c:crosses val="autoZero"/>
        <c:auto val="1"/>
        <c:lblAlgn val="ctr"/>
        <c:lblOffset val="100"/>
        <c:noMultiLvlLbl val="0"/>
      </c:catAx>
      <c:valAx>
        <c:axId val="173165568"/>
        <c:scaling>
          <c:orientation val="minMax"/>
        </c:scaling>
        <c:delete val="0"/>
        <c:axPos val="b"/>
        <c:majorGridlines/>
        <c:numFmt formatCode="General" sourceLinked="1"/>
        <c:majorTickMark val="out"/>
        <c:minorTickMark val="none"/>
        <c:tickLblPos val="nextTo"/>
        <c:crossAx val="173164032"/>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10</c:v>
                </c:pt>
              </c:numCache>
            </c:numRef>
          </c:val>
          <c:extLst>
            <c:ext xmlns:c16="http://schemas.microsoft.com/office/drawing/2014/chart" uri="{C3380CC4-5D6E-409C-BE32-E72D297353CC}">
              <c16:uniqueId val="{00000000-7B81-4FC5-9C1F-ED8C345E1DC3}"/>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12</c:v>
                </c:pt>
              </c:numCache>
            </c:numRef>
          </c:val>
          <c:extLst>
            <c:ext xmlns:c16="http://schemas.microsoft.com/office/drawing/2014/chart" uri="{C3380CC4-5D6E-409C-BE32-E72D297353CC}">
              <c16:uniqueId val="{00000001-7B81-4FC5-9C1F-ED8C345E1DC3}"/>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10</c:v>
                </c:pt>
              </c:numCache>
            </c:numRef>
          </c:val>
          <c:extLst>
            <c:ext xmlns:c16="http://schemas.microsoft.com/office/drawing/2014/chart" uri="{C3380CC4-5D6E-409C-BE32-E72D297353CC}">
              <c16:uniqueId val="{00000002-7B81-4FC5-9C1F-ED8C345E1DC3}"/>
            </c:ext>
          </c:extLst>
        </c:ser>
        <c:dLbls>
          <c:dLblPos val="inBase"/>
          <c:showLegendKey val="0"/>
          <c:showVal val="1"/>
          <c:showCatName val="0"/>
          <c:showSerName val="0"/>
          <c:showPercent val="0"/>
          <c:showBubbleSize val="0"/>
        </c:dLbls>
        <c:gapWidth val="150"/>
        <c:overlap val="100"/>
        <c:axId val="172953984"/>
        <c:axId val="172955520"/>
      </c:barChart>
      <c:catAx>
        <c:axId val="172953984"/>
        <c:scaling>
          <c:orientation val="minMax"/>
        </c:scaling>
        <c:delete val="1"/>
        <c:axPos val="l"/>
        <c:numFmt formatCode="General" sourceLinked="0"/>
        <c:majorTickMark val="out"/>
        <c:minorTickMark val="none"/>
        <c:tickLblPos val="nextTo"/>
        <c:crossAx val="172955520"/>
        <c:crosses val="autoZero"/>
        <c:auto val="1"/>
        <c:lblAlgn val="ctr"/>
        <c:lblOffset val="100"/>
        <c:noMultiLvlLbl val="0"/>
      </c:catAx>
      <c:valAx>
        <c:axId val="172955520"/>
        <c:scaling>
          <c:orientation val="minMax"/>
        </c:scaling>
        <c:delete val="0"/>
        <c:axPos val="b"/>
        <c:majorGridlines/>
        <c:numFmt formatCode="General" sourceLinked="1"/>
        <c:majorTickMark val="out"/>
        <c:minorTickMark val="none"/>
        <c:tickLblPos val="nextTo"/>
        <c:crossAx val="172953984"/>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9</c:v>
                </c:pt>
              </c:numCache>
            </c:numRef>
          </c:val>
          <c:extLst>
            <c:ext xmlns:c16="http://schemas.microsoft.com/office/drawing/2014/chart" uri="{C3380CC4-5D6E-409C-BE32-E72D297353CC}">
              <c16:uniqueId val="{00000000-592B-4859-951F-68E1CFF04184}"/>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13</c:v>
                </c:pt>
              </c:numCache>
            </c:numRef>
          </c:val>
          <c:extLst>
            <c:ext xmlns:c16="http://schemas.microsoft.com/office/drawing/2014/chart" uri="{C3380CC4-5D6E-409C-BE32-E72D297353CC}">
              <c16:uniqueId val="{00000001-592B-4859-951F-68E1CFF04184}"/>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10</c:v>
                </c:pt>
              </c:numCache>
            </c:numRef>
          </c:val>
          <c:extLst>
            <c:ext xmlns:c16="http://schemas.microsoft.com/office/drawing/2014/chart" uri="{C3380CC4-5D6E-409C-BE32-E72D297353CC}">
              <c16:uniqueId val="{00000002-592B-4859-951F-68E1CFF04184}"/>
            </c:ext>
          </c:extLst>
        </c:ser>
        <c:dLbls>
          <c:dLblPos val="inBase"/>
          <c:showLegendKey val="0"/>
          <c:showVal val="1"/>
          <c:showCatName val="0"/>
          <c:showSerName val="0"/>
          <c:showPercent val="0"/>
          <c:showBubbleSize val="0"/>
        </c:dLbls>
        <c:gapWidth val="150"/>
        <c:overlap val="100"/>
        <c:axId val="173069440"/>
        <c:axId val="173070976"/>
      </c:barChart>
      <c:catAx>
        <c:axId val="173069440"/>
        <c:scaling>
          <c:orientation val="minMax"/>
        </c:scaling>
        <c:delete val="1"/>
        <c:axPos val="l"/>
        <c:numFmt formatCode="General" sourceLinked="0"/>
        <c:majorTickMark val="out"/>
        <c:minorTickMark val="none"/>
        <c:tickLblPos val="nextTo"/>
        <c:crossAx val="173070976"/>
        <c:crosses val="autoZero"/>
        <c:auto val="1"/>
        <c:lblAlgn val="ctr"/>
        <c:lblOffset val="100"/>
        <c:noMultiLvlLbl val="0"/>
      </c:catAx>
      <c:valAx>
        <c:axId val="173070976"/>
        <c:scaling>
          <c:orientation val="minMax"/>
        </c:scaling>
        <c:delete val="0"/>
        <c:axPos val="b"/>
        <c:majorGridlines/>
        <c:numFmt formatCode="General" sourceLinked="1"/>
        <c:majorTickMark val="out"/>
        <c:minorTickMark val="none"/>
        <c:tickLblPos val="nextTo"/>
        <c:crossAx val="173069440"/>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8</c:v>
                </c:pt>
              </c:numCache>
            </c:numRef>
          </c:val>
          <c:extLst>
            <c:ext xmlns:c16="http://schemas.microsoft.com/office/drawing/2014/chart" uri="{C3380CC4-5D6E-409C-BE32-E72D297353CC}">
              <c16:uniqueId val="{00000000-E29A-4771-9EC7-B7CC6576F38D}"/>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14</c:v>
                </c:pt>
              </c:numCache>
            </c:numRef>
          </c:val>
          <c:extLst>
            <c:ext xmlns:c16="http://schemas.microsoft.com/office/drawing/2014/chart" uri="{C3380CC4-5D6E-409C-BE32-E72D297353CC}">
              <c16:uniqueId val="{00000001-E29A-4771-9EC7-B7CC6576F38D}"/>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13</c:v>
                </c:pt>
              </c:numCache>
            </c:numRef>
          </c:val>
          <c:extLst>
            <c:ext xmlns:c16="http://schemas.microsoft.com/office/drawing/2014/chart" uri="{C3380CC4-5D6E-409C-BE32-E72D297353CC}">
              <c16:uniqueId val="{00000002-E29A-4771-9EC7-B7CC6576F38D}"/>
            </c:ext>
          </c:extLst>
        </c:ser>
        <c:dLbls>
          <c:dLblPos val="inBase"/>
          <c:showLegendKey val="0"/>
          <c:showVal val="1"/>
          <c:showCatName val="0"/>
          <c:showSerName val="0"/>
          <c:showPercent val="0"/>
          <c:showBubbleSize val="0"/>
        </c:dLbls>
        <c:gapWidth val="150"/>
        <c:overlap val="100"/>
        <c:axId val="173139456"/>
        <c:axId val="173140992"/>
      </c:barChart>
      <c:catAx>
        <c:axId val="173139456"/>
        <c:scaling>
          <c:orientation val="minMax"/>
        </c:scaling>
        <c:delete val="1"/>
        <c:axPos val="l"/>
        <c:numFmt formatCode="General" sourceLinked="0"/>
        <c:majorTickMark val="out"/>
        <c:minorTickMark val="none"/>
        <c:tickLblPos val="nextTo"/>
        <c:crossAx val="173140992"/>
        <c:crosses val="autoZero"/>
        <c:auto val="1"/>
        <c:lblAlgn val="ctr"/>
        <c:lblOffset val="100"/>
        <c:noMultiLvlLbl val="0"/>
      </c:catAx>
      <c:valAx>
        <c:axId val="173140992"/>
        <c:scaling>
          <c:orientation val="minMax"/>
        </c:scaling>
        <c:delete val="0"/>
        <c:axPos val="b"/>
        <c:majorGridlines/>
        <c:numFmt formatCode="General" sourceLinked="1"/>
        <c:majorTickMark val="out"/>
        <c:minorTickMark val="none"/>
        <c:tickLblPos val="nextTo"/>
        <c:crossAx val="173139456"/>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Column1</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numCache>
            </c:numRef>
          </c:val>
          <c:extLst>
            <c:ext xmlns:c16="http://schemas.microsoft.com/office/drawing/2014/chart" uri="{C3380CC4-5D6E-409C-BE32-E72D297353CC}">
              <c16:uniqueId val="{00000000-0D48-4C6E-A0EE-0791495BA732}"/>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30</c:v>
                </c:pt>
              </c:numCache>
            </c:numRef>
          </c:val>
          <c:extLst>
            <c:ext xmlns:c16="http://schemas.microsoft.com/office/drawing/2014/chart" uri="{C3380CC4-5D6E-409C-BE32-E72D297353CC}">
              <c16:uniqueId val="{00000001-0D48-4C6E-A0EE-0791495BA732}"/>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c:v>
                </c:pt>
              </c:numCache>
            </c:numRef>
          </c:val>
          <c:extLst>
            <c:ext xmlns:c16="http://schemas.microsoft.com/office/drawing/2014/chart" uri="{C3380CC4-5D6E-409C-BE32-E72D297353CC}">
              <c16:uniqueId val="{00000002-0D48-4C6E-A0EE-0791495BA732}"/>
            </c:ext>
          </c:extLst>
        </c:ser>
        <c:dLbls>
          <c:dLblPos val="inBase"/>
          <c:showLegendKey val="0"/>
          <c:showVal val="1"/>
          <c:showCatName val="0"/>
          <c:showSerName val="0"/>
          <c:showPercent val="0"/>
          <c:showBubbleSize val="0"/>
        </c:dLbls>
        <c:gapWidth val="150"/>
        <c:overlap val="100"/>
        <c:axId val="172422272"/>
        <c:axId val="172423808"/>
      </c:barChart>
      <c:catAx>
        <c:axId val="172422272"/>
        <c:scaling>
          <c:orientation val="minMax"/>
        </c:scaling>
        <c:delete val="1"/>
        <c:axPos val="l"/>
        <c:numFmt formatCode="General" sourceLinked="0"/>
        <c:majorTickMark val="out"/>
        <c:minorTickMark val="none"/>
        <c:tickLblPos val="nextTo"/>
        <c:crossAx val="172423808"/>
        <c:crosses val="autoZero"/>
        <c:auto val="1"/>
        <c:lblAlgn val="ctr"/>
        <c:lblOffset val="100"/>
        <c:noMultiLvlLbl val="0"/>
      </c:catAx>
      <c:valAx>
        <c:axId val="172423808"/>
        <c:scaling>
          <c:orientation val="minMax"/>
        </c:scaling>
        <c:delete val="0"/>
        <c:axPos val="b"/>
        <c:majorGridlines/>
        <c:numFmt formatCode="General" sourceLinked="1"/>
        <c:majorTickMark val="out"/>
        <c:minorTickMark val="none"/>
        <c:tickLblPos val="nextTo"/>
        <c:crossAx val="172422272"/>
        <c:crosses val="autoZero"/>
        <c:crossBetween val="between"/>
      </c:valAx>
    </c:plotArea>
    <c:legend>
      <c:legendPos val="r"/>
      <c:legendEntry>
        <c:idx val="0"/>
        <c:delete val="1"/>
      </c:legendEntry>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32E6-4B05-939C-78C92A277929}"/>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29</c:v>
                </c:pt>
              </c:numCache>
            </c:numRef>
          </c:val>
          <c:extLst>
            <c:ext xmlns:c16="http://schemas.microsoft.com/office/drawing/2014/chart" uri="{C3380CC4-5D6E-409C-BE32-E72D297353CC}">
              <c16:uniqueId val="{00000001-32E6-4B05-939C-78C92A277929}"/>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c:v>
                </c:pt>
              </c:numCache>
            </c:numRef>
          </c:val>
          <c:extLst>
            <c:ext xmlns:c16="http://schemas.microsoft.com/office/drawing/2014/chart" uri="{C3380CC4-5D6E-409C-BE32-E72D297353CC}">
              <c16:uniqueId val="{00000002-32E6-4B05-939C-78C92A277929}"/>
            </c:ext>
          </c:extLst>
        </c:ser>
        <c:dLbls>
          <c:dLblPos val="inBase"/>
          <c:showLegendKey val="0"/>
          <c:showVal val="1"/>
          <c:showCatName val="0"/>
          <c:showSerName val="0"/>
          <c:showPercent val="0"/>
          <c:showBubbleSize val="0"/>
        </c:dLbls>
        <c:gapWidth val="150"/>
        <c:overlap val="100"/>
        <c:axId val="172481920"/>
        <c:axId val="172487808"/>
      </c:barChart>
      <c:catAx>
        <c:axId val="172481920"/>
        <c:scaling>
          <c:orientation val="minMax"/>
        </c:scaling>
        <c:delete val="1"/>
        <c:axPos val="l"/>
        <c:numFmt formatCode="General" sourceLinked="0"/>
        <c:majorTickMark val="out"/>
        <c:minorTickMark val="none"/>
        <c:tickLblPos val="nextTo"/>
        <c:crossAx val="172487808"/>
        <c:crosses val="autoZero"/>
        <c:auto val="1"/>
        <c:lblAlgn val="ctr"/>
        <c:lblOffset val="100"/>
        <c:noMultiLvlLbl val="0"/>
      </c:catAx>
      <c:valAx>
        <c:axId val="172487808"/>
        <c:scaling>
          <c:orientation val="minMax"/>
        </c:scaling>
        <c:delete val="0"/>
        <c:axPos val="b"/>
        <c:majorGridlines/>
        <c:numFmt formatCode="General" sourceLinked="1"/>
        <c:majorTickMark val="out"/>
        <c:minorTickMark val="none"/>
        <c:tickLblPos val="nextTo"/>
        <c:crossAx val="172481920"/>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12</c:v>
                </c:pt>
              </c:numCache>
            </c:numRef>
          </c:val>
          <c:extLst>
            <c:ext xmlns:c16="http://schemas.microsoft.com/office/drawing/2014/chart" uri="{C3380CC4-5D6E-409C-BE32-E72D297353CC}">
              <c16:uniqueId val="{00000000-89B4-42FE-87CD-86F2C70CFFFB}"/>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18</c:v>
                </c:pt>
              </c:numCache>
            </c:numRef>
          </c:val>
          <c:extLst>
            <c:ext xmlns:c16="http://schemas.microsoft.com/office/drawing/2014/chart" uri="{C3380CC4-5D6E-409C-BE32-E72D297353CC}">
              <c16:uniqueId val="{00000001-89B4-42FE-87CD-86F2C70CFFFB}"/>
            </c:ext>
          </c:extLst>
        </c:ser>
        <c:ser>
          <c:idx val="2"/>
          <c:order val="2"/>
          <c:tx>
            <c:strRef>
              <c:f>Sheet1!$D$1</c:f>
              <c:strCache>
                <c:ptCount val="1"/>
                <c:pt idx="0">
                  <c:v>Don't Know</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c:v>
                </c:pt>
              </c:numCache>
            </c:numRef>
          </c:val>
          <c:extLst>
            <c:ext xmlns:c16="http://schemas.microsoft.com/office/drawing/2014/chart" uri="{C3380CC4-5D6E-409C-BE32-E72D297353CC}">
              <c16:uniqueId val="{00000002-89B4-42FE-87CD-86F2C70CFFFB}"/>
            </c:ext>
          </c:extLst>
        </c:ser>
        <c:ser>
          <c:idx val="3"/>
          <c:order val="3"/>
          <c:tx>
            <c:strRef>
              <c:f>Sheet1!$E$1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General</c:formatCode>
                <c:ptCount val="1"/>
                <c:pt idx="0">
                  <c:v>2</c:v>
                </c:pt>
              </c:numCache>
            </c:numRef>
          </c:val>
          <c:extLst>
            <c:ext xmlns:c16="http://schemas.microsoft.com/office/drawing/2014/chart" uri="{C3380CC4-5D6E-409C-BE32-E72D297353CC}">
              <c16:uniqueId val="{00000003-89B4-42FE-87CD-86F2C70CFFFB}"/>
            </c:ext>
          </c:extLst>
        </c:ser>
        <c:dLbls>
          <c:dLblPos val="inBase"/>
          <c:showLegendKey val="0"/>
          <c:showVal val="1"/>
          <c:showCatName val="0"/>
          <c:showSerName val="0"/>
          <c:showPercent val="0"/>
          <c:showBubbleSize val="0"/>
        </c:dLbls>
        <c:gapWidth val="150"/>
        <c:overlap val="100"/>
        <c:axId val="173623936"/>
        <c:axId val="173642112"/>
      </c:barChart>
      <c:catAx>
        <c:axId val="173623936"/>
        <c:scaling>
          <c:orientation val="minMax"/>
        </c:scaling>
        <c:delete val="1"/>
        <c:axPos val="l"/>
        <c:numFmt formatCode="General" sourceLinked="0"/>
        <c:majorTickMark val="out"/>
        <c:minorTickMark val="none"/>
        <c:tickLblPos val="nextTo"/>
        <c:crossAx val="173642112"/>
        <c:crosses val="autoZero"/>
        <c:auto val="1"/>
        <c:lblAlgn val="ctr"/>
        <c:lblOffset val="100"/>
        <c:noMultiLvlLbl val="0"/>
      </c:catAx>
      <c:valAx>
        <c:axId val="173642112"/>
        <c:scaling>
          <c:orientation val="minMax"/>
        </c:scaling>
        <c:delete val="0"/>
        <c:axPos val="b"/>
        <c:majorGridlines/>
        <c:numFmt formatCode="General" sourceLinked="1"/>
        <c:majorTickMark val="out"/>
        <c:minorTickMark val="none"/>
        <c:tickLblPos val="nextTo"/>
        <c:crossAx val="173623936"/>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0E57-4C5D-B992-DA4437ED2FE1}"/>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28</c:v>
                </c:pt>
              </c:numCache>
            </c:numRef>
          </c:val>
          <c:extLst>
            <c:ext xmlns:c16="http://schemas.microsoft.com/office/drawing/2014/chart" uri="{C3380CC4-5D6E-409C-BE32-E72D297353CC}">
              <c16:uniqueId val="{00000001-0E57-4C5D-B992-DA4437ED2FE1}"/>
            </c:ext>
          </c:extLst>
        </c:ser>
        <c:ser>
          <c:idx val="2"/>
          <c:order val="2"/>
          <c:tx>
            <c:strRef>
              <c:f>Sheet1!$D$1</c:f>
              <c:strCache>
                <c:ptCount val="1"/>
                <c:pt idx="0">
                  <c:v>Didn't Answer</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2</c:v>
                </c:pt>
              </c:numCache>
            </c:numRef>
          </c:val>
          <c:extLst>
            <c:ext xmlns:c16="http://schemas.microsoft.com/office/drawing/2014/chart" uri="{C3380CC4-5D6E-409C-BE32-E72D297353CC}">
              <c16:uniqueId val="{00000002-0E57-4C5D-B992-DA4437ED2FE1}"/>
            </c:ext>
          </c:extLst>
        </c:ser>
        <c:dLbls>
          <c:dLblPos val="inBase"/>
          <c:showLegendKey val="0"/>
          <c:showVal val="1"/>
          <c:showCatName val="0"/>
          <c:showSerName val="0"/>
          <c:showPercent val="0"/>
          <c:showBubbleSize val="0"/>
        </c:dLbls>
        <c:gapWidth val="150"/>
        <c:overlap val="100"/>
        <c:axId val="199257472"/>
        <c:axId val="199267456"/>
      </c:barChart>
      <c:catAx>
        <c:axId val="199257472"/>
        <c:scaling>
          <c:orientation val="minMax"/>
        </c:scaling>
        <c:delete val="1"/>
        <c:axPos val="l"/>
        <c:numFmt formatCode="General" sourceLinked="0"/>
        <c:majorTickMark val="out"/>
        <c:minorTickMark val="none"/>
        <c:tickLblPos val="nextTo"/>
        <c:crossAx val="199267456"/>
        <c:crosses val="autoZero"/>
        <c:auto val="1"/>
        <c:lblAlgn val="ctr"/>
        <c:lblOffset val="100"/>
        <c:noMultiLvlLbl val="0"/>
      </c:catAx>
      <c:valAx>
        <c:axId val="199267456"/>
        <c:scaling>
          <c:orientation val="minMax"/>
        </c:scaling>
        <c:delete val="0"/>
        <c:axPos val="b"/>
        <c:majorGridlines/>
        <c:numFmt formatCode="General" sourceLinked="1"/>
        <c:majorTickMark val="out"/>
        <c:minorTickMark val="none"/>
        <c:tickLblPos val="nextTo"/>
        <c:crossAx val="199257472"/>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14632545931758"/>
          <c:y val="3.4375000000000003E-2"/>
          <c:w val="0.71964534120734913"/>
          <c:h val="0.17087500000000003"/>
        </c:manualLayout>
      </c:layout>
      <c:barChart>
        <c:barDir val="bar"/>
        <c:grouping val="stacked"/>
        <c:varyColors val="0"/>
        <c:ser>
          <c:idx val="0"/>
          <c:order val="0"/>
          <c:tx>
            <c:strRef>
              <c:f>Sheet1!$B$1</c:f>
              <c:strCache>
                <c:ptCount val="1"/>
                <c:pt idx="0">
                  <c:v>YES</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16</c:v>
                </c:pt>
              </c:numCache>
            </c:numRef>
          </c:val>
          <c:extLst>
            <c:ext xmlns:c16="http://schemas.microsoft.com/office/drawing/2014/chart" uri="{C3380CC4-5D6E-409C-BE32-E72D297353CC}">
              <c16:uniqueId val="{00000000-1B4F-489B-A0CC-0B716E0C2EC1}"/>
            </c:ext>
          </c:extLst>
        </c:ser>
        <c:ser>
          <c:idx val="1"/>
          <c:order val="1"/>
          <c:tx>
            <c:strRef>
              <c:f>Sheet1!$C$1</c:f>
              <c:strCache>
                <c:ptCount val="1"/>
                <c:pt idx="0">
                  <c:v>No</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5</c:v>
                </c:pt>
              </c:numCache>
            </c:numRef>
          </c:val>
          <c:extLst>
            <c:ext xmlns:c16="http://schemas.microsoft.com/office/drawing/2014/chart" uri="{C3380CC4-5D6E-409C-BE32-E72D297353CC}">
              <c16:uniqueId val="{00000001-1B4F-489B-A0CC-0B716E0C2EC1}"/>
            </c:ext>
          </c:extLst>
        </c:ser>
        <c:ser>
          <c:idx val="2"/>
          <c:order val="2"/>
          <c:tx>
            <c:strRef>
              <c:f>Sheet1!$D$1</c:f>
              <c:strCache>
                <c:ptCount val="1"/>
                <c:pt idx="0">
                  <c:v>Don't Know</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12</c:v>
                </c:pt>
              </c:numCache>
            </c:numRef>
          </c:val>
          <c:extLst>
            <c:ext xmlns:c16="http://schemas.microsoft.com/office/drawing/2014/chart" uri="{C3380CC4-5D6E-409C-BE32-E72D297353CC}">
              <c16:uniqueId val="{00000002-1B4F-489B-A0CC-0B716E0C2EC1}"/>
            </c:ext>
          </c:extLst>
        </c:ser>
        <c:dLbls>
          <c:dLblPos val="inBase"/>
          <c:showLegendKey val="0"/>
          <c:showVal val="1"/>
          <c:showCatName val="0"/>
          <c:showSerName val="0"/>
          <c:showPercent val="0"/>
          <c:showBubbleSize val="0"/>
        </c:dLbls>
        <c:gapWidth val="150"/>
        <c:overlap val="100"/>
        <c:axId val="199318528"/>
        <c:axId val="199328512"/>
      </c:barChart>
      <c:catAx>
        <c:axId val="199318528"/>
        <c:scaling>
          <c:orientation val="minMax"/>
        </c:scaling>
        <c:delete val="1"/>
        <c:axPos val="l"/>
        <c:numFmt formatCode="General" sourceLinked="0"/>
        <c:majorTickMark val="out"/>
        <c:minorTickMark val="none"/>
        <c:tickLblPos val="nextTo"/>
        <c:crossAx val="199328512"/>
        <c:crosses val="autoZero"/>
        <c:auto val="1"/>
        <c:lblAlgn val="ctr"/>
        <c:lblOffset val="100"/>
        <c:noMultiLvlLbl val="0"/>
      </c:catAx>
      <c:valAx>
        <c:axId val="199328512"/>
        <c:scaling>
          <c:orientation val="minMax"/>
        </c:scaling>
        <c:delete val="0"/>
        <c:axPos val="b"/>
        <c:majorGridlines/>
        <c:numFmt formatCode="General" sourceLinked="1"/>
        <c:majorTickMark val="out"/>
        <c:minorTickMark val="none"/>
        <c:tickLblPos val="nextTo"/>
        <c:crossAx val="199318528"/>
        <c:crosses val="autoZero"/>
        <c:crossBetween val="between"/>
      </c:valAx>
    </c:plotArea>
    <c:legend>
      <c:legendPos val="r"/>
      <c:layout>
        <c:manualLayout>
          <c:xMode val="edge"/>
          <c:yMode val="edge"/>
          <c:x val="3.2680866814725082E-2"/>
          <c:y val="6.7712260967379076E-2"/>
          <c:w val="0.17103091280256635"/>
          <c:h val="0.3119973003374578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100050-BA82-48CB-BF66-FDD8A0AC4C37}" type="datetimeFigureOut">
              <a:rPr lang="en-US" smtClean="0"/>
              <a:t>9/4/2018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1DD4B9-E746-457A-80C8-C39563FE5929}" type="slidenum">
              <a:rPr lang="en-US" smtClean="0"/>
              <a:t>‹#›</a:t>
            </a:fld>
            <a:endParaRPr lang="en-US"/>
          </a:p>
        </p:txBody>
      </p:sp>
    </p:spTree>
    <p:extLst>
      <p:ext uri="{BB962C8B-B14F-4D97-AF65-F5344CB8AC3E}">
        <p14:creationId xmlns:p14="http://schemas.microsoft.com/office/powerpoint/2010/main" val="2036399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D768AF9-EC5F-49AD-8B9A-C8436FCF1692}" type="datetime1">
              <a:rPr lang="en-US" smtClean="0"/>
              <a:t>9/4/2018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42497F7-48BC-4042-BA40-5A0AF6A51FD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3DF27E-11AC-4573-8F69-983B6938A31F}" type="datetime1">
              <a:rPr lang="en-US" smtClean="0"/>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97F7-48BC-4042-BA40-5A0AF6A51FD8}"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0386EE2-85A6-4C5D-B65E-84A167D9149F}" type="datetime1">
              <a:rPr lang="en-US" smtClean="0"/>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97F7-48BC-4042-BA40-5A0AF6A51FD8}"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E5E83C0-790E-4513-B63E-011DE589ECD9}" type="datetime1">
              <a:rPr lang="en-US" smtClean="0"/>
              <a:t>9/4/2018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2497F7-48BC-4042-BA40-5A0AF6A51FD8}"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65FEE38-7211-4C8C-95BF-ACB4D1CB8E49}" type="datetime1">
              <a:rPr lang="en-US" smtClean="0"/>
              <a:t>9/4/2018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2497F7-48BC-4042-BA40-5A0AF6A51FD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95E5091-3D5B-4487-AA2C-DA3E281EDCFF}" type="datetime1">
              <a:rPr lang="en-US" smtClean="0"/>
              <a:t>9/4/2018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2497F7-48BC-4042-BA40-5A0AF6A51FD8}"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33AC8A-2C2C-4234-A336-CD96B929D672}" type="datetime1">
              <a:rPr lang="en-US" smtClean="0"/>
              <a:t>9/4/2018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2497F7-48BC-4042-BA40-5A0AF6A51FD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684E3E6-B31C-46C3-9076-77396F93F454}" type="datetime1">
              <a:rPr lang="en-US" smtClean="0"/>
              <a:t>9/4/2018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2497F7-48BC-4042-BA40-5A0AF6A51FD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4B41C31-1470-47C4-B52D-1B18AD4AC359}" type="datetime1">
              <a:rPr lang="en-US" smtClean="0"/>
              <a:t>9/4/2018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42497F7-48BC-4042-BA40-5A0AF6A51FD8}"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B3E7EB-568F-4E44-BC6F-6CD0F8730DFF}" type="datetime1">
              <a:rPr lang="en-US" smtClean="0"/>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97F7-48BC-4042-BA40-5A0AF6A51FD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534750D-E30B-4D5B-A0DE-6DCA3E2921C5}" type="datetime1">
              <a:rPr lang="en-US" smtClean="0"/>
              <a:t>9/4/2018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97F7-48BC-4042-BA40-5A0AF6A51FD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01AF4B5-678D-4051-B774-CD2F447E693A}" type="datetime1">
              <a:rPr lang="en-US" smtClean="0"/>
              <a:t>9/4/2018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42497F7-48BC-4042-BA40-5A0AF6A51FD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4000" dirty="0"/>
              <a:t>Results of FIRST Survey</a:t>
            </a:r>
          </a:p>
        </p:txBody>
      </p:sp>
      <p:pic>
        <p:nvPicPr>
          <p:cNvPr id="102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685800"/>
            <a:ext cx="3415808"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621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Characteristics of Respondents</a:t>
            </a:r>
          </a:p>
        </p:txBody>
      </p:sp>
      <p:sp>
        <p:nvSpPr>
          <p:cNvPr id="4" name="TextBox 3"/>
          <p:cNvSpPr txBox="1"/>
          <p:nvPr/>
        </p:nvSpPr>
        <p:spPr>
          <a:xfrm>
            <a:off x="685800" y="2514600"/>
            <a:ext cx="80772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32 </a:t>
            </a:r>
            <a:r>
              <a:rPr lang="en-US" dirty="0" err="1"/>
              <a:t>Respondants</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Number grants in last year: Between 1 and 965 (average = 114)</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Dollars awarded in last year: Between $130,000 to $371,000,000 (average = $35M)</a:t>
            </a:r>
          </a:p>
          <a:p>
            <a:pPr marL="285750" indent="-285750">
              <a:buFont typeface="Arial" panose="020B0604020202020204" pitchFamily="34" charset="0"/>
              <a:buChar char="•"/>
            </a:pPr>
            <a:endParaRPr lang="en-US" dirty="0"/>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8674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F42497F7-48BC-4042-BA40-5A0AF6A51FD8}" type="slidenum">
              <a:rPr lang="en-US" smtClean="0"/>
              <a:t>2</a:t>
            </a:fld>
            <a:endParaRPr lang="en-US"/>
          </a:p>
        </p:txBody>
      </p:sp>
    </p:spTree>
    <p:extLst>
      <p:ext uri="{BB962C8B-B14F-4D97-AF65-F5344CB8AC3E}">
        <p14:creationId xmlns:p14="http://schemas.microsoft.com/office/powerpoint/2010/main" val="583441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43200"/>
            <a:ext cx="8229600" cy="3596323"/>
          </a:xfrm>
        </p:spPr>
        <p:txBody>
          <a:bodyPr>
            <a:normAutofit/>
          </a:bodyPr>
          <a:lstStyle/>
          <a:p>
            <a:endParaRPr lang="en-US" sz="1400" dirty="0"/>
          </a:p>
          <a:p>
            <a:r>
              <a:rPr lang="en-US" sz="1400" dirty="0"/>
              <a:t>Of those who don’t, reasons include:</a:t>
            </a:r>
          </a:p>
          <a:p>
            <a:pPr lvl="1"/>
            <a:r>
              <a:rPr lang="en-US" sz="1400" dirty="0"/>
              <a:t>“the foundations we represent do not ask for it”</a:t>
            </a:r>
          </a:p>
          <a:p>
            <a:pPr lvl="1"/>
            <a:r>
              <a:rPr lang="en-US" sz="1400" dirty="0"/>
              <a:t>“Our grants to date have been focused on basic disease mechanisms and have not involved IP development”</a:t>
            </a:r>
          </a:p>
          <a:p>
            <a:pPr lvl="1"/>
            <a:r>
              <a:rPr lang="en-US" sz="1400" dirty="0"/>
              <a:t>“Concerns over researchers inability to apply if </a:t>
            </a:r>
            <a:r>
              <a:rPr lang="en-US" sz="1400" dirty="0" err="1"/>
              <a:t>instiution</a:t>
            </a:r>
            <a:r>
              <a:rPr lang="en-US" sz="1400" dirty="0"/>
              <a:t> will not accept an agreement”</a:t>
            </a:r>
          </a:p>
          <a:p>
            <a:pPr lvl="1"/>
            <a:r>
              <a:rPr lang="en-US" sz="1400" dirty="0"/>
              <a:t>“We are a private foundation, not a fund raising organization”</a:t>
            </a:r>
          </a:p>
          <a:p>
            <a:pPr lvl="1"/>
            <a:r>
              <a:rPr lang="en-US" sz="1400" dirty="0"/>
              <a:t>“Private Foundation well endowed”</a:t>
            </a:r>
          </a:p>
          <a:p>
            <a:pPr lvl="1"/>
            <a:r>
              <a:rPr lang="en-US" sz="1400" dirty="0"/>
              <a:t>“We don't have the staffing to carry this out. We ask our grantees to let us know any discoveries resulting from our funding and to acknowledge our funding but we do not ask for IP ownership or licensing.”</a:t>
            </a:r>
          </a:p>
          <a:p>
            <a:pPr lvl="1"/>
            <a:r>
              <a:rPr lang="en-US" sz="1400" dirty="0"/>
              <a:t>Several others said they are considering, but trying to figure out how to manage</a:t>
            </a:r>
          </a:p>
        </p:txBody>
      </p:sp>
      <p:sp>
        <p:nvSpPr>
          <p:cNvPr id="2" name="Title 1"/>
          <p:cNvSpPr>
            <a:spLocks noGrp="1"/>
          </p:cNvSpPr>
          <p:nvPr>
            <p:ph type="title"/>
          </p:nvPr>
        </p:nvSpPr>
        <p:spPr>
          <a:xfrm>
            <a:off x="304800" y="381000"/>
            <a:ext cx="8534400" cy="758952"/>
          </a:xfrm>
        </p:spPr>
        <p:txBody>
          <a:bodyPr>
            <a:noAutofit/>
          </a:bodyPr>
          <a:lstStyle/>
          <a:p>
            <a:r>
              <a:rPr lang="en-US" sz="3200" dirty="0"/>
              <a:t>Does your organization include IP in its award provisions?</a:t>
            </a:r>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4929" y="6096000"/>
            <a:ext cx="1516671" cy="60901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hart 5"/>
          <p:cNvGraphicFramePr/>
          <p:nvPr>
            <p:extLst>
              <p:ext uri="{D42A27DB-BD31-4B8C-83A1-F6EECF244321}">
                <p14:modId xmlns:p14="http://schemas.microsoft.com/office/powerpoint/2010/main" val="2824944448"/>
              </p:ext>
            </p:extLst>
          </p:nvPr>
        </p:nvGraphicFramePr>
        <p:xfrm>
          <a:off x="228600" y="1371600"/>
          <a:ext cx="86106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F42497F7-48BC-4042-BA40-5A0AF6A51FD8}" type="slidenum">
              <a:rPr lang="en-US" smtClean="0"/>
              <a:t>3</a:t>
            </a:fld>
            <a:endParaRPr lang="en-US"/>
          </a:p>
        </p:txBody>
      </p:sp>
    </p:spTree>
    <p:extLst>
      <p:ext uri="{BB962C8B-B14F-4D97-AF65-F5344CB8AC3E}">
        <p14:creationId xmlns:p14="http://schemas.microsoft.com/office/powerpoint/2010/main" val="2469444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124200"/>
            <a:ext cx="8458200" cy="2286000"/>
          </a:xfrm>
        </p:spPr>
        <p:txBody>
          <a:bodyPr>
            <a:noAutofit/>
          </a:bodyPr>
          <a:lstStyle/>
          <a:p>
            <a:pPr marL="393192" lvl="1" indent="0">
              <a:buNone/>
            </a:pPr>
            <a:r>
              <a:rPr lang="en-US" sz="1400" dirty="0"/>
              <a:t>Comments:</a:t>
            </a:r>
          </a:p>
          <a:p>
            <a:pPr lvl="1"/>
            <a:r>
              <a:rPr lang="en-US" sz="1400" dirty="0"/>
              <a:t>“We will make corrections to institution name if name used in the contract is different from name commonly used, additional time for financial reporting etc.”</a:t>
            </a:r>
          </a:p>
          <a:p>
            <a:pPr lvl="1"/>
            <a:r>
              <a:rPr lang="en-US" sz="1400" dirty="0"/>
              <a:t>“It is the exception, not the rule. Changes are very minor and usually relate to timing of award start date.”</a:t>
            </a:r>
          </a:p>
          <a:p>
            <a:pPr lvl="1"/>
            <a:r>
              <a:rPr lang="en-US" sz="1400" dirty="0"/>
              <a:t>“Case-by-case - institutions can request changes to any clause, subject to review and approval by our legal team”</a:t>
            </a:r>
          </a:p>
          <a:p>
            <a:pPr lvl="1"/>
            <a:r>
              <a:rPr lang="en-US" sz="1400" dirty="0"/>
              <a:t>“It depends and requests for negotiation are considered on a case by case basis”</a:t>
            </a:r>
          </a:p>
          <a:p>
            <a:pPr lvl="1"/>
            <a:r>
              <a:rPr lang="en-US" sz="1400" dirty="0"/>
              <a:t>“The grantee institutions are free to comment on any of the terms and then we go through their comments and determine which ones can be negotiated/not negotiated. It all depends on the change that's being requested.”</a:t>
            </a:r>
          </a:p>
        </p:txBody>
      </p:sp>
      <p:sp>
        <p:nvSpPr>
          <p:cNvPr id="2" name="Title 1"/>
          <p:cNvSpPr>
            <a:spLocks noGrp="1"/>
          </p:cNvSpPr>
          <p:nvPr>
            <p:ph type="title"/>
          </p:nvPr>
        </p:nvSpPr>
        <p:spPr>
          <a:xfrm>
            <a:off x="381000" y="304800"/>
            <a:ext cx="8229600" cy="1143000"/>
          </a:xfrm>
        </p:spPr>
        <p:txBody>
          <a:bodyPr>
            <a:normAutofit fontScale="90000"/>
          </a:bodyPr>
          <a:lstStyle/>
          <a:p>
            <a:r>
              <a:rPr lang="en-US" sz="1600" dirty="0">
                <a:solidFill>
                  <a:srgbClr val="FF0000"/>
                </a:solidFill>
              </a:rPr>
              <a:t>(Organizations that do no include IP in award terms)</a:t>
            </a:r>
            <a:br>
              <a:rPr lang="en-US" dirty="0"/>
            </a:br>
            <a:r>
              <a:rPr lang="en-US" dirty="0"/>
              <a:t>Do you allow negotiation of your terms?</a:t>
            </a:r>
          </a:p>
        </p:txBody>
      </p:sp>
      <p:pic>
        <p:nvPicPr>
          <p:cNvPr id="4"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8674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extLst>
              <p:ext uri="{D42A27DB-BD31-4B8C-83A1-F6EECF244321}">
                <p14:modId xmlns:p14="http://schemas.microsoft.com/office/powerpoint/2010/main" val="2480217216"/>
              </p:ext>
            </p:extLst>
          </p:nvPr>
        </p:nvGraphicFramePr>
        <p:xfrm>
          <a:off x="304800" y="1447800"/>
          <a:ext cx="8610600" cy="444500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2"/>
          </p:nvPr>
        </p:nvSpPr>
        <p:spPr/>
        <p:txBody>
          <a:bodyPr/>
          <a:lstStyle/>
          <a:p>
            <a:fld id="{F42497F7-48BC-4042-BA40-5A0AF6A51FD8}" type="slidenum">
              <a:rPr lang="en-US" smtClean="0"/>
              <a:t>4</a:t>
            </a:fld>
            <a:endParaRPr lang="en-US"/>
          </a:p>
        </p:txBody>
      </p:sp>
    </p:spTree>
    <p:extLst>
      <p:ext uri="{BB962C8B-B14F-4D97-AF65-F5344CB8AC3E}">
        <p14:creationId xmlns:p14="http://schemas.microsoft.com/office/powerpoint/2010/main" val="1172327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3352800"/>
            <a:ext cx="8534400" cy="2590800"/>
          </a:xfrm>
        </p:spPr>
        <p:txBody>
          <a:bodyPr>
            <a:normAutofit/>
          </a:bodyPr>
          <a:lstStyle/>
          <a:p>
            <a:pPr marL="393192" lvl="1" indent="0">
              <a:buNone/>
            </a:pPr>
            <a:r>
              <a:rPr lang="en-US" sz="1600" b="1" dirty="0"/>
              <a:t>Comments</a:t>
            </a:r>
          </a:p>
          <a:p>
            <a:pPr lvl="1"/>
            <a:r>
              <a:rPr lang="en-US" sz="1600" dirty="0"/>
              <a:t>“Liability ; except if state law limits liability”</a:t>
            </a:r>
          </a:p>
          <a:p>
            <a:pPr lvl="1"/>
            <a:r>
              <a:rPr lang="en-US" sz="1600" dirty="0"/>
              <a:t>“Indemnification”</a:t>
            </a:r>
          </a:p>
          <a:p>
            <a:pPr lvl="1"/>
            <a:r>
              <a:rPr lang="en-US" sz="1600" dirty="0"/>
              <a:t>“indirect cost/overhead, PI, ability of the PI to transfer the award (i.e. the institution cannot transfer) research must be done at the non-for profit setting, IRB and IACUC approvals must be obtained.”</a:t>
            </a:r>
          </a:p>
          <a:p>
            <a:pPr lvl="1"/>
            <a:r>
              <a:rPr lang="en-US" sz="1600" dirty="0"/>
              <a:t>“General Requirements, Terms governing the Amount, Change of Personnel, Change Requests, etc.”</a:t>
            </a:r>
          </a:p>
        </p:txBody>
      </p:sp>
      <p:sp>
        <p:nvSpPr>
          <p:cNvPr id="2" name="Title 1"/>
          <p:cNvSpPr>
            <a:spLocks noGrp="1"/>
          </p:cNvSpPr>
          <p:nvPr>
            <p:ph type="title"/>
          </p:nvPr>
        </p:nvSpPr>
        <p:spPr/>
        <p:txBody>
          <a:bodyPr>
            <a:normAutofit fontScale="90000"/>
          </a:bodyPr>
          <a:lstStyle/>
          <a:p>
            <a:r>
              <a:rPr lang="en-US" sz="1800" dirty="0">
                <a:solidFill>
                  <a:srgbClr val="FF0000"/>
                </a:solidFill>
              </a:rPr>
              <a:t>(Organizations that do no include IP in award terms)</a:t>
            </a:r>
            <a:br>
              <a:rPr lang="en-US" dirty="0"/>
            </a:br>
            <a:r>
              <a:rPr lang="en-US" dirty="0"/>
              <a:t>Are there any non-negotiable terms?</a:t>
            </a:r>
          </a:p>
        </p:txBody>
      </p:sp>
      <p:pic>
        <p:nvPicPr>
          <p:cNvPr id="4"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8674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extLst>
              <p:ext uri="{D42A27DB-BD31-4B8C-83A1-F6EECF244321}">
                <p14:modId xmlns:p14="http://schemas.microsoft.com/office/powerpoint/2010/main" val="2850464997"/>
              </p:ext>
            </p:extLst>
          </p:nvPr>
        </p:nvGraphicFramePr>
        <p:xfrm>
          <a:off x="228600" y="1371600"/>
          <a:ext cx="8915400" cy="444500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2"/>
          </p:nvPr>
        </p:nvSpPr>
        <p:spPr/>
        <p:txBody>
          <a:bodyPr/>
          <a:lstStyle/>
          <a:p>
            <a:fld id="{F42497F7-48BC-4042-BA40-5A0AF6A51FD8}" type="slidenum">
              <a:rPr lang="en-US" smtClean="0"/>
              <a:t>5</a:t>
            </a:fld>
            <a:endParaRPr lang="en-US"/>
          </a:p>
        </p:txBody>
      </p:sp>
    </p:spTree>
    <p:extLst>
      <p:ext uri="{BB962C8B-B14F-4D97-AF65-F5344CB8AC3E}">
        <p14:creationId xmlns:p14="http://schemas.microsoft.com/office/powerpoint/2010/main" val="25329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solidFill>
                  <a:srgbClr val="FF0000"/>
                </a:solidFill>
              </a:rPr>
              <a:t>(Organizations that do no include IP in award terms)</a:t>
            </a:r>
            <a:br>
              <a:rPr lang="en-US" dirty="0"/>
            </a:br>
            <a:r>
              <a:rPr lang="en-US" dirty="0"/>
              <a:t>Do you cap how long the negotiation period can last?</a:t>
            </a:r>
          </a:p>
        </p:txBody>
      </p:sp>
      <p:pic>
        <p:nvPicPr>
          <p:cNvPr id="4"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8674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extLst>
              <p:ext uri="{D42A27DB-BD31-4B8C-83A1-F6EECF244321}">
                <p14:modId xmlns:p14="http://schemas.microsoft.com/office/powerpoint/2010/main" val="3106888754"/>
              </p:ext>
            </p:extLst>
          </p:nvPr>
        </p:nvGraphicFramePr>
        <p:xfrm>
          <a:off x="0" y="1905000"/>
          <a:ext cx="8915400" cy="44450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F42497F7-48BC-4042-BA40-5A0AF6A51FD8}" type="slidenum">
              <a:rPr lang="en-US" smtClean="0"/>
              <a:t>6</a:t>
            </a:fld>
            <a:endParaRPr lang="en-US"/>
          </a:p>
        </p:txBody>
      </p:sp>
    </p:spTree>
    <p:extLst>
      <p:ext uri="{BB962C8B-B14F-4D97-AF65-F5344CB8AC3E}">
        <p14:creationId xmlns:p14="http://schemas.microsoft.com/office/powerpoint/2010/main" val="2130664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solidFill>
                  <a:srgbClr val="FF0000"/>
                </a:solidFill>
              </a:rPr>
              <a:t>(Organizations that do no include IP in award terms)</a:t>
            </a:r>
            <a:br>
              <a:rPr lang="en-US" sz="2400" dirty="0"/>
            </a:br>
            <a:r>
              <a:rPr lang="en-US" sz="2800" dirty="0"/>
              <a:t>Does your organization have a specific person/people who deal with award contracts?</a:t>
            </a:r>
          </a:p>
        </p:txBody>
      </p:sp>
      <p:pic>
        <p:nvPicPr>
          <p:cNvPr id="4"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8674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extLst>
              <p:ext uri="{D42A27DB-BD31-4B8C-83A1-F6EECF244321}">
                <p14:modId xmlns:p14="http://schemas.microsoft.com/office/powerpoint/2010/main" val="2743049620"/>
              </p:ext>
            </p:extLst>
          </p:nvPr>
        </p:nvGraphicFramePr>
        <p:xfrm>
          <a:off x="0" y="1371600"/>
          <a:ext cx="8915400" cy="4445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52400" y="3276600"/>
            <a:ext cx="8763000" cy="2677656"/>
          </a:xfrm>
          <a:prstGeom prst="rect">
            <a:avLst/>
          </a:prstGeom>
        </p:spPr>
        <p:txBody>
          <a:bodyPr wrap="square">
            <a:spAutoFit/>
          </a:bodyPr>
          <a:lstStyle/>
          <a:p>
            <a:pPr marL="800100" lvl="1" indent="-342900">
              <a:buFont typeface="+mj-lt"/>
              <a:buAutoNum type="arabicPeriod"/>
            </a:pPr>
            <a:r>
              <a:rPr lang="en-US" sz="1400" dirty="0"/>
              <a:t>Scientist (Ph.D., M.D. or both, or equivalent) no business background </a:t>
            </a:r>
            <a:r>
              <a:rPr lang="en-US" sz="1400" b="1" dirty="0">
                <a:solidFill>
                  <a:srgbClr val="FF0000"/>
                </a:solidFill>
              </a:rPr>
              <a:t>(n=2)</a:t>
            </a:r>
          </a:p>
          <a:p>
            <a:pPr marL="800100" lvl="1" indent="-342900">
              <a:buFont typeface="+mj-lt"/>
              <a:buAutoNum type="arabicPeriod"/>
            </a:pPr>
            <a:r>
              <a:rPr lang="en-US" sz="1400" dirty="0"/>
              <a:t>Scientist (Ph.D., M.D. or both, or equivalent) MBA or other business background</a:t>
            </a:r>
          </a:p>
          <a:p>
            <a:pPr marL="800100" lvl="1" indent="-342900">
              <a:buFont typeface="+mj-lt"/>
              <a:buAutoNum type="arabicPeriod"/>
            </a:pPr>
            <a:r>
              <a:rPr lang="en-US" sz="1400" dirty="0"/>
              <a:t>Non-scientist, M.B.A. or other business background) </a:t>
            </a:r>
            <a:r>
              <a:rPr lang="en-US" sz="1400" b="1" dirty="0">
                <a:solidFill>
                  <a:srgbClr val="FF0000"/>
                </a:solidFill>
              </a:rPr>
              <a:t>(n=1)</a:t>
            </a:r>
          </a:p>
          <a:p>
            <a:pPr marL="800100" lvl="1" indent="-342900">
              <a:buFont typeface="+mj-lt"/>
              <a:buAutoNum type="arabicPeriod"/>
            </a:pPr>
            <a:r>
              <a:rPr lang="en-US" sz="1400" dirty="0"/>
              <a:t>Non-scientist, no business background</a:t>
            </a:r>
          </a:p>
          <a:p>
            <a:pPr marL="800100" lvl="1" indent="-342900">
              <a:buFont typeface="+mj-lt"/>
              <a:buAutoNum type="arabicPeriod"/>
            </a:pPr>
            <a:r>
              <a:rPr lang="en-US" sz="1400" dirty="0"/>
              <a:t> Lawyer (J.D.) </a:t>
            </a:r>
            <a:r>
              <a:rPr lang="en-US" sz="1400" b="1" dirty="0">
                <a:solidFill>
                  <a:srgbClr val="FF0000"/>
                </a:solidFill>
              </a:rPr>
              <a:t>(n=2)</a:t>
            </a:r>
          </a:p>
          <a:p>
            <a:pPr marL="800100" lvl="1" indent="-342900">
              <a:buFont typeface="+mj-lt"/>
              <a:buAutoNum type="arabicPeriod"/>
            </a:pPr>
            <a:r>
              <a:rPr lang="en-US" sz="1400" dirty="0"/>
              <a:t>Other  </a:t>
            </a:r>
            <a:r>
              <a:rPr lang="en-US" sz="1400" b="1" dirty="0">
                <a:solidFill>
                  <a:srgbClr val="FF0000"/>
                </a:solidFill>
              </a:rPr>
              <a:t>(n=2)</a:t>
            </a:r>
          </a:p>
          <a:p>
            <a:pPr marL="800100" lvl="1" indent="-342900">
              <a:buFont typeface="+mj-lt"/>
              <a:buAutoNum type="arabicPeriod"/>
            </a:pPr>
            <a:r>
              <a:rPr lang="en-US" sz="1400" dirty="0"/>
              <a:t>Don’t know</a:t>
            </a:r>
          </a:p>
          <a:p>
            <a:pPr marL="800100" lvl="1" indent="-342900">
              <a:buFont typeface="+mj-lt"/>
              <a:buAutoNum type="arabicPeriod"/>
            </a:pPr>
            <a:endParaRPr lang="en-US" sz="1400" dirty="0"/>
          </a:p>
          <a:p>
            <a:pPr lvl="1"/>
            <a:r>
              <a:rPr lang="en-US" sz="1400" b="1" dirty="0"/>
              <a:t>Other:</a:t>
            </a:r>
          </a:p>
          <a:p>
            <a:pPr lvl="1"/>
            <a:r>
              <a:rPr lang="en-US" sz="1400" dirty="0"/>
              <a:t>“primary staff who deal with this are non-scientists, one with MBA background. If further expertise is  needed we defer to scientists or legal experts”</a:t>
            </a:r>
          </a:p>
          <a:p>
            <a:pPr lvl="1"/>
            <a:r>
              <a:rPr lang="en-US" sz="1400" dirty="0"/>
              <a:t>“Scientist, MPA, JD”</a:t>
            </a:r>
          </a:p>
        </p:txBody>
      </p:sp>
      <p:sp>
        <p:nvSpPr>
          <p:cNvPr id="3" name="Slide Number Placeholder 2"/>
          <p:cNvSpPr>
            <a:spLocks noGrp="1"/>
          </p:cNvSpPr>
          <p:nvPr>
            <p:ph type="sldNum" sz="quarter" idx="12"/>
          </p:nvPr>
        </p:nvSpPr>
        <p:spPr/>
        <p:txBody>
          <a:bodyPr/>
          <a:lstStyle/>
          <a:p>
            <a:fld id="{F42497F7-48BC-4042-BA40-5A0AF6A51FD8}" type="slidenum">
              <a:rPr lang="en-US" smtClean="0"/>
              <a:t>7</a:t>
            </a:fld>
            <a:endParaRPr lang="en-US"/>
          </a:p>
        </p:txBody>
      </p:sp>
    </p:spTree>
    <p:extLst>
      <p:ext uri="{BB962C8B-B14F-4D97-AF65-F5344CB8AC3E}">
        <p14:creationId xmlns:p14="http://schemas.microsoft.com/office/powerpoint/2010/main" val="1114192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lvl="1" algn="l" rtl="0">
              <a:spcBef>
                <a:spcPct val="0"/>
              </a:spcBef>
            </a:pPr>
            <a:br>
              <a:rPr lang="en-US" dirty="0"/>
            </a:br>
            <a:endParaRPr lang="en-US" dirty="0"/>
          </a:p>
        </p:txBody>
      </p:sp>
      <p:graphicFrame>
        <p:nvGraphicFramePr>
          <p:cNvPr id="4" name="Chart 3"/>
          <p:cNvGraphicFramePr/>
          <p:nvPr>
            <p:extLst>
              <p:ext uri="{D42A27DB-BD31-4B8C-83A1-F6EECF244321}">
                <p14:modId xmlns:p14="http://schemas.microsoft.com/office/powerpoint/2010/main" val="725584762"/>
              </p:ext>
            </p:extLst>
          </p:nvPr>
        </p:nvGraphicFramePr>
        <p:xfrm>
          <a:off x="30480" y="17526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04800" y="3810000"/>
            <a:ext cx="8534400" cy="1754326"/>
          </a:xfrm>
          <a:prstGeom prst="rect">
            <a:avLst/>
          </a:prstGeom>
          <a:noFill/>
        </p:spPr>
        <p:txBody>
          <a:bodyPr wrap="square" rtlCol="0">
            <a:spAutoFit/>
          </a:bodyPr>
          <a:lstStyle/>
          <a:p>
            <a:r>
              <a:rPr lang="en-US" b="1" dirty="0"/>
              <a:t>Comments:</a:t>
            </a:r>
          </a:p>
          <a:p>
            <a:pPr marL="285750" indent="-285750">
              <a:buFont typeface="Arial" panose="020B0604020202020204" pitchFamily="34" charset="0"/>
              <a:buChar char="•"/>
            </a:pPr>
            <a:r>
              <a:rPr lang="en-US" dirty="0"/>
              <a:t>“Lawyer”</a:t>
            </a:r>
          </a:p>
          <a:p>
            <a:pPr marL="285750" indent="-285750">
              <a:buFont typeface="Arial" panose="020B0604020202020204" pitchFamily="34" charset="0"/>
              <a:buChar char="•"/>
            </a:pPr>
            <a:r>
              <a:rPr lang="en-US" dirty="0"/>
              <a:t>“Legal Council”</a:t>
            </a:r>
          </a:p>
          <a:p>
            <a:pPr marL="285750" indent="-285750">
              <a:buFont typeface="Arial" panose="020B0604020202020204" pitchFamily="34" charset="0"/>
              <a:buChar char="•"/>
            </a:pPr>
            <a:r>
              <a:rPr lang="en-US" dirty="0"/>
              <a:t>“Attorney, sometimes”</a:t>
            </a:r>
          </a:p>
          <a:p>
            <a:pPr marL="285750" indent="-285750">
              <a:buFont typeface="Arial" panose="020B0604020202020204" pitchFamily="34" charset="0"/>
              <a:buChar char="•"/>
            </a:pPr>
            <a:r>
              <a:rPr lang="en-US" dirty="0"/>
              <a:t>“In the past, we've hired a counsel specializing in federal grants and contracts, and a consultant specializing in international affairs”</a:t>
            </a:r>
          </a:p>
        </p:txBody>
      </p:sp>
      <p:sp>
        <p:nvSpPr>
          <p:cNvPr id="6" name="Title 1"/>
          <p:cNvSpPr txBox="1">
            <a:spLocks/>
          </p:cNvSpPr>
          <p:nvPr/>
        </p:nvSpPr>
        <p:spPr>
          <a:xfrm>
            <a:off x="228600" y="228600"/>
            <a:ext cx="8229600" cy="1143000"/>
          </a:xfrm>
          <a:prstGeom prst="rect">
            <a:avLst/>
          </a:prstGeom>
        </p:spPr>
        <p:txBody>
          <a:bodyPr vert="horz" rtlCol="0" anchor="ctr">
            <a:normAutofit fontScale="82500" lnSpcReduction="1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2200" dirty="0">
                <a:solidFill>
                  <a:srgbClr val="FF0000"/>
                </a:solidFill>
              </a:rPr>
              <a:t>(Organizations that do no include IP in award terms)</a:t>
            </a:r>
            <a:br>
              <a:rPr lang="en-US" sz="2400" dirty="0"/>
            </a:br>
            <a:r>
              <a:rPr lang="en-US" sz="2800" dirty="0"/>
              <a:t>Does your organization hire an external consultant or counsel to deal with award agreement negotiations?</a:t>
            </a:r>
          </a:p>
        </p:txBody>
      </p:sp>
      <p:pic>
        <p:nvPicPr>
          <p:cNvPr id="7"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F42497F7-48BC-4042-BA40-5A0AF6A51FD8}" type="slidenum">
              <a:rPr lang="en-US" smtClean="0"/>
              <a:t>8</a:t>
            </a:fld>
            <a:endParaRPr lang="en-US"/>
          </a:p>
        </p:txBody>
      </p:sp>
    </p:spTree>
    <p:extLst>
      <p:ext uri="{BB962C8B-B14F-4D97-AF65-F5344CB8AC3E}">
        <p14:creationId xmlns:p14="http://schemas.microsoft.com/office/powerpoint/2010/main" val="2045709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1143000"/>
          </a:xfrm>
        </p:spPr>
        <p:txBody>
          <a:bodyPr>
            <a:noAutofit/>
          </a:bodyPr>
          <a:lstStyle/>
          <a:p>
            <a:pPr lvl="1" algn="l" rtl="0">
              <a:spcBef>
                <a:spcPct val="0"/>
              </a:spcBef>
            </a:pPr>
            <a:r>
              <a:rPr lang="en-US" dirty="0">
                <a:solidFill>
                  <a:srgbClr val="FF0000"/>
                </a:solidFill>
              </a:rPr>
              <a:t>(Organizations that do no include IP in award terms)</a:t>
            </a:r>
            <a:br>
              <a:rPr lang="en-US" sz="3200" dirty="0"/>
            </a:br>
            <a:r>
              <a:rPr lang="en-US" sz="3200" dirty="0">
                <a:solidFill>
                  <a:schemeClr val="tx1">
                    <a:lumMod val="65000"/>
                    <a:lumOff val="35000"/>
                  </a:schemeClr>
                </a:solidFill>
              </a:rPr>
              <a:t>Has an institution’s threat to refuse to accept a grant ever induced you to negotiate?</a:t>
            </a:r>
            <a:br>
              <a:rPr lang="en-US" sz="3200" dirty="0">
                <a:solidFill>
                  <a:schemeClr val="tx1">
                    <a:lumMod val="65000"/>
                    <a:lumOff val="35000"/>
                  </a:schemeClr>
                </a:solidFill>
              </a:rPr>
            </a:br>
            <a:endParaRPr lang="en-US" sz="3200" dirty="0">
              <a:solidFill>
                <a:schemeClr val="tx1">
                  <a:lumMod val="65000"/>
                  <a:lumOff val="35000"/>
                </a:schemeClr>
              </a:solidFill>
            </a:endParaRPr>
          </a:p>
        </p:txBody>
      </p:sp>
      <p:graphicFrame>
        <p:nvGraphicFramePr>
          <p:cNvPr id="5" name="Chart 4"/>
          <p:cNvGraphicFramePr/>
          <p:nvPr>
            <p:extLst>
              <p:ext uri="{D42A27DB-BD31-4B8C-83A1-F6EECF244321}">
                <p14:modId xmlns:p14="http://schemas.microsoft.com/office/powerpoint/2010/main" val="3520504971"/>
              </p:ext>
            </p:extLst>
          </p:nvPr>
        </p:nvGraphicFramePr>
        <p:xfrm>
          <a:off x="228600" y="2413000"/>
          <a:ext cx="8915400" cy="44450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F42497F7-48BC-4042-BA40-5A0AF6A51FD8}" type="slidenum">
              <a:rPr lang="en-US" smtClean="0"/>
              <a:t>9</a:t>
            </a:fld>
            <a:endParaRPr lang="en-US"/>
          </a:p>
        </p:txBody>
      </p:sp>
    </p:spTree>
    <p:extLst>
      <p:ext uri="{BB962C8B-B14F-4D97-AF65-F5344CB8AC3E}">
        <p14:creationId xmlns:p14="http://schemas.microsoft.com/office/powerpoint/2010/main" val="378271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98867058"/>
              </p:ext>
            </p:extLst>
          </p:nvPr>
        </p:nvGraphicFramePr>
        <p:xfrm>
          <a:off x="381000" y="1295400"/>
          <a:ext cx="8229600" cy="4525962"/>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p:txBody>
          <a:bodyPr>
            <a:noAutofit/>
          </a:bodyPr>
          <a:lstStyle/>
          <a:p>
            <a:r>
              <a:rPr lang="en-US" sz="2400" dirty="0">
                <a:effectLst/>
              </a:rPr>
              <a:t>Of the grants awarded in your most recent fiscal year, approximately what percentage includes IP provisions? </a:t>
            </a:r>
            <a:endParaRPr lang="en-US" sz="2400" dirty="0"/>
          </a:p>
        </p:txBody>
      </p:sp>
      <p:sp>
        <p:nvSpPr>
          <p:cNvPr id="5" name="TextBox 4"/>
          <p:cNvSpPr txBox="1"/>
          <p:nvPr/>
        </p:nvSpPr>
        <p:spPr>
          <a:xfrm>
            <a:off x="1905000" y="1600200"/>
            <a:ext cx="5219699" cy="400110"/>
          </a:xfrm>
          <a:prstGeom prst="rect">
            <a:avLst/>
          </a:prstGeom>
          <a:noFill/>
        </p:spPr>
        <p:txBody>
          <a:bodyPr wrap="none" rtlCol="0">
            <a:spAutoFit/>
          </a:bodyPr>
          <a:lstStyle/>
          <a:p>
            <a:r>
              <a:rPr lang="en-US" sz="2000" b="1" dirty="0">
                <a:solidFill>
                  <a:schemeClr val="accent3"/>
                </a:solidFill>
              </a:rPr>
              <a:t>21 Organizations responded (see below)</a:t>
            </a:r>
          </a:p>
        </p:txBody>
      </p:sp>
      <p:pic>
        <p:nvPicPr>
          <p:cNvPr id="6"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F42497F7-48BC-4042-BA40-5A0AF6A51FD8}" type="slidenum">
              <a:rPr lang="en-US" smtClean="0"/>
              <a:t>10</a:t>
            </a:fld>
            <a:endParaRPr lang="en-US"/>
          </a:p>
        </p:txBody>
      </p:sp>
    </p:spTree>
    <p:extLst>
      <p:ext uri="{BB962C8B-B14F-4D97-AF65-F5344CB8AC3E}">
        <p14:creationId xmlns:p14="http://schemas.microsoft.com/office/powerpoint/2010/main" val="2118820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Do you use different IP provisions based on the amount of the award?</a:t>
            </a:r>
          </a:p>
        </p:txBody>
      </p:sp>
      <p:pic>
        <p:nvPicPr>
          <p:cNvPr id="4"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extLst>
              <p:ext uri="{D42A27DB-BD31-4B8C-83A1-F6EECF244321}">
                <p14:modId xmlns:p14="http://schemas.microsoft.com/office/powerpoint/2010/main" val="1901334418"/>
              </p:ext>
            </p:extLst>
          </p:nvPr>
        </p:nvGraphicFramePr>
        <p:xfrm>
          <a:off x="228600" y="1676400"/>
          <a:ext cx="8915400" cy="4445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33400" y="3810000"/>
            <a:ext cx="8077200" cy="1754326"/>
          </a:xfrm>
          <a:prstGeom prst="rect">
            <a:avLst/>
          </a:prstGeom>
          <a:noFill/>
        </p:spPr>
        <p:txBody>
          <a:bodyPr wrap="square" rtlCol="0">
            <a:spAutoFit/>
          </a:bodyPr>
          <a:lstStyle/>
          <a:p>
            <a:r>
              <a:rPr lang="en-US" b="1" dirty="0"/>
              <a:t>“No” Comments:</a:t>
            </a:r>
          </a:p>
          <a:p>
            <a:pPr marL="285750" indent="-285750">
              <a:buFont typeface="Arial" panose="020B0604020202020204" pitchFamily="34" charset="0"/>
              <a:buChar char="•"/>
            </a:pPr>
            <a:r>
              <a:rPr lang="en-US" dirty="0"/>
              <a:t>“Each grant is negotiated individually with the academic institution or biotechnology company.  Sometimes the total grant amount is a component of these negotiations, but there is no set formula”</a:t>
            </a:r>
          </a:p>
          <a:p>
            <a:pPr marL="285750" indent="-285750">
              <a:buFont typeface="Arial" panose="020B0604020202020204" pitchFamily="34" charset="0"/>
              <a:buChar char="•"/>
            </a:pPr>
            <a:r>
              <a:rPr lang="en-US" dirty="0"/>
              <a:t>“Career Development Research IP is less robust than Innovative Research grants”</a:t>
            </a:r>
          </a:p>
        </p:txBody>
      </p:sp>
      <p:sp>
        <p:nvSpPr>
          <p:cNvPr id="7" name="Slide Number Placeholder 6"/>
          <p:cNvSpPr>
            <a:spLocks noGrp="1"/>
          </p:cNvSpPr>
          <p:nvPr>
            <p:ph type="sldNum" sz="quarter" idx="12"/>
          </p:nvPr>
        </p:nvSpPr>
        <p:spPr/>
        <p:txBody>
          <a:bodyPr/>
          <a:lstStyle/>
          <a:p>
            <a:fld id="{F42497F7-48BC-4042-BA40-5A0AF6A51FD8}" type="slidenum">
              <a:rPr lang="en-US" smtClean="0"/>
              <a:t>11</a:t>
            </a:fld>
            <a:endParaRPr lang="en-US"/>
          </a:p>
        </p:txBody>
      </p:sp>
    </p:spTree>
    <p:extLst>
      <p:ext uri="{BB962C8B-B14F-4D97-AF65-F5344CB8AC3E}">
        <p14:creationId xmlns:p14="http://schemas.microsoft.com/office/powerpoint/2010/main" val="404295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362200"/>
            <a:ext cx="8610600" cy="1143000"/>
          </a:xfrm>
        </p:spPr>
        <p:txBody>
          <a:bodyPr>
            <a:normAutofit fontScale="90000"/>
          </a:bodyPr>
          <a:lstStyle/>
          <a:p>
            <a:r>
              <a:rPr lang="en-US" dirty="0"/>
              <a:t>Section 2: </a:t>
            </a:r>
            <a:br>
              <a:rPr lang="en-US" dirty="0"/>
            </a:br>
            <a:br>
              <a:rPr lang="en-US" dirty="0"/>
            </a:br>
            <a:r>
              <a:rPr lang="en-US" dirty="0">
                <a:effectLst/>
              </a:rPr>
              <a:t>Negotiating research award agreements with institutions</a:t>
            </a:r>
            <a:endParaRPr lang="en-US" dirty="0"/>
          </a:p>
        </p:txBody>
      </p:sp>
      <p:sp>
        <p:nvSpPr>
          <p:cNvPr id="4" name="Slide Number Placeholder 3"/>
          <p:cNvSpPr>
            <a:spLocks noGrp="1"/>
          </p:cNvSpPr>
          <p:nvPr>
            <p:ph type="sldNum" sz="quarter" idx="12"/>
          </p:nvPr>
        </p:nvSpPr>
        <p:spPr/>
        <p:txBody>
          <a:bodyPr/>
          <a:lstStyle/>
          <a:p>
            <a:fld id="{F42497F7-48BC-4042-BA40-5A0AF6A51FD8}" type="slidenum">
              <a:rPr lang="en-US" smtClean="0"/>
              <a:t>12</a:t>
            </a:fld>
            <a:endParaRPr lang="en-US"/>
          </a:p>
        </p:txBody>
      </p:sp>
    </p:spTree>
    <p:extLst>
      <p:ext uri="{BB962C8B-B14F-4D97-AF65-F5344CB8AC3E}">
        <p14:creationId xmlns:p14="http://schemas.microsoft.com/office/powerpoint/2010/main" val="3448745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04800"/>
            <a:ext cx="8229600" cy="1143000"/>
          </a:xfrm>
        </p:spPr>
        <p:txBody>
          <a:bodyPr>
            <a:noAutofit/>
          </a:bodyPr>
          <a:lstStyle/>
          <a:p>
            <a:pPr lvl="0"/>
            <a:r>
              <a:rPr lang="en-US" sz="2400" dirty="0">
                <a:effectLst/>
              </a:rPr>
              <a:t>Do any of your organization’s agreements specify who will own IP generated as part of the foundation-funded research?</a:t>
            </a:r>
            <a:br>
              <a:rPr lang="en-US" sz="2400" dirty="0">
                <a:effectLst/>
              </a:rPr>
            </a:br>
            <a:endParaRPr lang="en-US" sz="2400" dirty="0"/>
          </a:p>
        </p:txBody>
      </p:sp>
      <p:graphicFrame>
        <p:nvGraphicFramePr>
          <p:cNvPr id="4" name="Chart 3"/>
          <p:cNvGraphicFramePr/>
          <p:nvPr>
            <p:extLst>
              <p:ext uri="{D42A27DB-BD31-4B8C-83A1-F6EECF244321}">
                <p14:modId xmlns:p14="http://schemas.microsoft.com/office/powerpoint/2010/main" val="2500118117"/>
              </p:ext>
            </p:extLst>
          </p:nvPr>
        </p:nvGraphicFramePr>
        <p:xfrm>
          <a:off x="15240" y="14478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33400" y="4038600"/>
            <a:ext cx="8001000" cy="1754326"/>
          </a:xfrm>
          <a:prstGeom prst="rect">
            <a:avLst/>
          </a:prstGeom>
          <a:noFill/>
        </p:spPr>
        <p:txBody>
          <a:bodyPr wrap="square" rtlCol="0">
            <a:spAutoFit/>
          </a:bodyPr>
          <a:lstStyle/>
          <a:p>
            <a:r>
              <a:rPr lang="en-US" b="1" dirty="0"/>
              <a:t>Example of sample language </a:t>
            </a:r>
            <a:r>
              <a:rPr lang="en-US" dirty="0"/>
              <a:t>(ranged from brief to very detailed-16 organizations provided samples):</a:t>
            </a:r>
          </a:p>
          <a:p>
            <a:endParaRPr lang="en-US" dirty="0"/>
          </a:p>
          <a:p>
            <a:pPr marL="285750" indent="-285750">
              <a:buFont typeface="Arial" panose="020B0604020202020204" pitchFamily="34" charset="0"/>
              <a:buChar char="•"/>
            </a:pPr>
            <a:r>
              <a:rPr lang="en-US" dirty="0"/>
              <a:t>“Unless otherwise agreed, title to Intellectual Property will reside with the grantee institution pursuant to the grantee institution’s intellectual property policies.”</a:t>
            </a:r>
          </a:p>
        </p:txBody>
      </p:sp>
      <p:pic>
        <p:nvPicPr>
          <p:cNvPr id="6"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F42497F7-48BC-4042-BA40-5A0AF6A51FD8}" type="slidenum">
              <a:rPr lang="en-US" smtClean="0"/>
              <a:t>13</a:t>
            </a:fld>
            <a:endParaRPr lang="en-US"/>
          </a:p>
        </p:txBody>
      </p:sp>
    </p:spTree>
    <p:extLst>
      <p:ext uri="{BB962C8B-B14F-4D97-AF65-F5344CB8AC3E}">
        <p14:creationId xmlns:p14="http://schemas.microsoft.com/office/powerpoint/2010/main" val="3121007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lvl="0"/>
            <a:r>
              <a:rPr lang="en-US" sz="2400" dirty="0">
                <a:effectLst/>
              </a:rPr>
              <a:t>Do any of your organization’s agreements outline procedures for licensing IP generated as part of the foundation-funded research? </a:t>
            </a:r>
            <a:br>
              <a:rPr lang="en-US" sz="2400" dirty="0">
                <a:effectLst/>
              </a:rPr>
            </a:br>
            <a:endParaRPr lang="en-US" sz="2400" dirty="0"/>
          </a:p>
        </p:txBody>
      </p:sp>
      <p:pic>
        <p:nvPicPr>
          <p:cNvPr id="4"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extLst>
              <p:ext uri="{D42A27DB-BD31-4B8C-83A1-F6EECF244321}">
                <p14:modId xmlns:p14="http://schemas.microsoft.com/office/powerpoint/2010/main" val="1951192288"/>
              </p:ext>
            </p:extLst>
          </p:nvPr>
        </p:nvGraphicFramePr>
        <p:xfrm>
          <a:off x="15240" y="1524000"/>
          <a:ext cx="8915400" cy="4445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33400" y="3733800"/>
            <a:ext cx="8001000" cy="2308324"/>
          </a:xfrm>
          <a:prstGeom prst="rect">
            <a:avLst/>
          </a:prstGeom>
          <a:noFill/>
        </p:spPr>
        <p:txBody>
          <a:bodyPr wrap="square" rtlCol="0">
            <a:spAutoFit/>
          </a:bodyPr>
          <a:lstStyle/>
          <a:p>
            <a:r>
              <a:rPr lang="en-US" b="1" dirty="0"/>
              <a:t>Example of sample language </a:t>
            </a:r>
            <a:r>
              <a:rPr lang="en-US" dirty="0"/>
              <a:t>( 14 organizations provided samples):</a:t>
            </a:r>
          </a:p>
          <a:p>
            <a:endParaRPr lang="en-US" dirty="0"/>
          </a:p>
          <a:p>
            <a:pPr marL="285750" indent="-285750">
              <a:buFont typeface="Arial" panose="020B0604020202020204" pitchFamily="34" charset="0"/>
              <a:buChar char="•"/>
            </a:pPr>
            <a:r>
              <a:rPr lang="en-US" dirty="0"/>
              <a:t>“The grantee institution will, at its own expense, use diligent efforts to obtain patent and/or copyright protection, as applicable, for the Intellectual Property and to grant licensees under such Intellectual Property to third parties to commercialize the discoveries disclosed or claimed in the Intellectual Property in a thorough and diligent manner.”</a:t>
            </a:r>
          </a:p>
        </p:txBody>
      </p:sp>
      <p:sp>
        <p:nvSpPr>
          <p:cNvPr id="7" name="Slide Number Placeholder 6"/>
          <p:cNvSpPr>
            <a:spLocks noGrp="1"/>
          </p:cNvSpPr>
          <p:nvPr>
            <p:ph type="sldNum" sz="quarter" idx="12"/>
          </p:nvPr>
        </p:nvSpPr>
        <p:spPr/>
        <p:txBody>
          <a:bodyPr/>
          <a:lstStyle/>
          <a:p>
            <a:fld id="{F42497F7-48BC-4042-BA40-5A0AF6A51FD8}" type="slidenum">
              <a:rPr lang="en-US" smtClean="0"/>
              <a:t>14</a:t>
            </a:fld>
            <a:endParaRPr lang="en-US"/>
          </a:p>
        </p:txBody>
      </p:sp>
    </p:spTree>
    <p:extLst>
      <p:ext uri="{BB962C8B-B14F-4D97-AF65-F5344CB8AC3E}">
        <p14:creationId xmlns:p14="http://schemas.microsoft.com/office/powerpoint/2010/main" val="3115689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lvl="0"/>
            <a:r>
              <a:rPr lang="en-US" sz="2400" dirty="0">
                <a:effectLst/>
              </a:rPr>
              <a:t>Do any of your organization’s agreements outline procedures for disclosing IP generated as part of the foundation-funded research?</a:t>
            </a:r>
            <a:br>
              <a:rPr lang="en-US" sz="2400" dirty="0">
                <a:effectLst/>
              </a:rPr>
            </a:br>
            <a:endParaRPr lang="en-US" sz="2400" dirty="0"/>
          </a:p>
        </p:txBody>
      </p:sp>
      <p:pic>
        <p:nvPicPr>
          <p:cNvPr id="4"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extLst>
              <p:ext uri="{D42A27DB-BD31-4B8C-83A1-F6EECF244321}">
                <p14:modId xmlns:p14="http://schemas.microsoft.com/office/powerpoint/2010/main" val="2542360880"/>
              </p:ext>
            </p:extLst>
          </p:nvPr>
        </p:nvGraphicFramePr>
        <p:xfrm>
          <a:off x="15240" y="1524000"/>
          <a:ext cx="8915400" cy="4445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09600" y="3352800"/>
            <a:ext cx="8001000" cy="2369880"/>
          </a:xfrm>
          <a:prstGeom prst="rect">
            <a:avLst/>
          </a:prstGeom>
          <a:noFill/>
        </p:spPr>
        <p:txBody>
          <a:bodyPr wrap="square" rtlCol="0">
            <a:spAutoFit/>
          </a:bodyPr>
          <a:lstStyle/>
          <a:p>
            <a:r>
              <a:rPr lang="en-US" b="1" dirty="0"/>
              <a:t>Example of sample language </a:t>
            </a:r>
            <a:r>
              <a:rPr lang="en-US" dirty="0"/>
              <a:t>( 16 organizations provided samples):</a:t>
            </a:r>
          </a:p>
          <a:p>
            <a:endParaRPr lang="en-US" dirty="0"/>
          </a:p>
          <a:p>
            <a:pPr marL="285750" indent="-285750">
              <a:buFont typeface="Arial" panose="020B0604020202020204" pitchFamily="34" charset="0"/>
              <a:buChar char="•"/>
            </a:pPr>
            <a:r>
              <a:rPr lang="en-US" sz="1600" dirty="0"/>
              <a:t>All notices of disclosure of Invention patents must be reported in a timely manner. Upon request, all documentation relating to the filing or assertion of rights shall be provided. Funder shall agree to maintain the confidentiality of such documentation by executing a confidentiality agreement mutually agreed to by the grantee institution /inventor and the funding organization. All expenses of the Invention patent process should be borne by the grantee institution or individual awardee.”</a:t>
            </a:r>
          </a:p>
        </p:txBody>
      </p:sp>
      <p:sp>
        <p:nvSpPr>
          <p:cNvPr id="7" name="Slide Number Placeholder 6"/>
          <p:cNvSpPr>
            <a:spLocks noGrp="1"/>
          </p:cNvSpPr>
          <p:nvPr>
            <p:ph type="sldNum" sz="quarter" idx="12"/>
          </p:nvPr>
        </p:nvSpPr>
        <p:spPr/>
        <p:txBody>
          <a:bodyPr/>
          <a:lstStyle/>
          <a:p>
            <a:fld id="{F42497F7-48BC-4042-BA40-5A0AF6A51FD8}" type="slidenum">
              <a:rPr lang="en-US" smtClean="0"/>
              <a:t>15</a:t>
            </a:fld>
            <a:endParaRPr lang="en-US"/>
          </a:p>
        </p:txBody>
      </p:sp>
    </p:spTree>
    <p:extLst>
      <p:ext uri="{BB962C8B-B14F-4D97-AF65-F5344CB8AC3E}">
        <p14:creationId xmlns:p14="http://schemas.microsoft.com/office/powerpoint/2010/main" val="2918314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lvl="0"/>
            <a:r>
              <a:rPr lang="en-US" sz="2000" dirty="0">
                <a:effectLst/>
              </a:rPr>
              <a:t>Do any of your organization’s agreements outline procedures for royalties, return on investment, or other post-licensing payments for IP generated as part of the foundation-funded research?</a:t>
            </a:r>
            <a:br>
              <a:rPr lang="en-US" sz="2000" dirty="0">
                <a:effectLst/>
              </a:rPr>
            </a:br>
            <a:endParaRPr lang="en-US" sz="2000" dirty="0"/>
          </a:p>
        </p:txBody>
      </p:sp>
      <p:pic>
        <p:nvPicPr>
          <p:cNvPr id="4"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extLst>
              <p:ext uri="{D42A27DB-BD31-4B8C-83A1-F6EECF244321}">
                <p14:modId xmlns:p14="http://schemas.microsoft.com/office/powerpoint/2010/main" val="905500760"/>
              </p:ext>
            </p:extLst>
          </p:nvPr>
        </p:nvGraphicFramePr>
        <p:xfrm>
          <a:off x="15240" y="1524000"/>
          <a:ext cx="8915400" cy="4445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09600" y="3352800"/>
            <a:ext cx="8001000" cy="2185214"/>
          </a:xfrm>
          <a:prstGeom prst="rect">
            <a:avLst/>
          </a:prstGeom>
          <a:noFill/>
        </p:spPr>
        <p:txBody>
          <a:bodyPr wrap="square" rtlCol="0">
            <a:spAutoFit/>
          </a:bodyPr>
          <a:lstStyle/>
          <a:p>
            <a:r>
              <a:rPr lang="en-US" b="1" dirty="0"/>
              <a:t>Example of sample language </a:t>
            </a:r>
            <a:r>
              <a:rPr lang="en-US" dirty="0"/>
              <a:t>( Most are more detailed than this example—too long to reproduce here; 16 organizations provided samples):</a:t>
            </a:r>
          </a:p>
          <a:p>
            <a:endParaRPr lang="en-US" dirty="0"/>
          </a:p>
          <a:p>
            <a:pPr marL="285750" indent="-285750">
              <a:buFont typeface="Arial" panose="020B0604020202020204" pitchFamily="34" charset="0"/>
              <a:buChar char="•"/>
            </a:pPr>
            <a:r>
              <a:rPr lang="en-US" sz="1600" dirty="0"/>
              <a:t>“_____, the grantee institution and the researcher will enter into a revenue sharing agreement in substantially the form of ____'s standard form of revenue sharing agreement, in a timely fashion prior to generation of Net Income from any Invention.”</a:t>
            </a:r>
          </a:p>
        </p:txBody>
      </p:sp>
      <p:sp>
        <p:nvSpPr>
          <p:cNvPr id="7" name="Slide Number Placeholder 6"/>
          <p:cNvSpPr>
            <a:spLocks noGrp="1"/>
          </p:cNvSpPr>
          <p:nvPr>
            <p:ph type="sldNum" sz="quarter" idx="12"/>
          </p:nvPr>
        </p:nvSpPr>
        <p:spPr/>
        <p:txBody>
          <a:bodyPr/>
          <a:lstStyle/>
          <a:p>
            <a:fld id="{F42497F7-48BC-4042-BA40-5A0AF6A51FD8}" type="slidenum">
              <a:rPr lang="en-US" smtClean="0"/>
              <a:t>16</a:t>
            </a:fld>
            <a:endParaRPr lang="en-US"/>
          </a:p>
        </p:txBody>
      </p:sp>
    </p:spTree>
    <p:extLst>
      <p:ext uri="{BB962C8B-B14F-4D97-AF65-F5344CB8AC3E}">
        <p14:creationId xmlns:p14="http://schemas.microsoft.com/office/powerpoint/2010/main" val="2200982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1295400"/>
            <a:ext cx="8229600" cy="1143000"/>
          </a:xfrm>
        </p:spPr>
        <p:txBody>
          <a:bodyPr>
            <a:noAutofit/>
          </a:bodyPr>
          <a:lstStyle/>
          <a:p>
            <a:r>
              <a:rPr lang="en-US" sz="1800" dirty="0"/>
              <a:t>(If respondent answered “no” to all questions related to IP)</a:t>
            </a:r>
            <a:br>
              <a:rPr lang="en-US" sz="1800" dirty="0"/>
            </a:br>
            <a:r>
              <a:rPr lang="en-US" sz="1800" dirty="0"/>
              <a:t> </a:t>
            </a:r>
            <a:r>
              <a:rPr lang="en-US" sz="2400" dirty="0"/>
              <a:t> </a:t>
            </a:r>
            <a:br>
              <a:rPr lang="en-US" sz="2400" dirty="0"/>
            </a:br>
            <a:r>
              <a:rPr lang="en-US" sz="2400" dirty="0"/>
              <a:t>Please explain why your organization chooses not to ask for rights/consideration related to IP disclosure, IP ownership, IP licensing or Return-on-investment (ROI).</a:t>
            </a:r>
            <a:br>
              <a:rPr lang="en-US" sz="2400" dirty="0"/>
            </a:br>
            <a:r>
              <a:rPr lang="en-US" sz="2400" dirty="0"/>
              <a:t>	</a:t>
            </a:r>
            <a:br>
              <a:rPr lang="en-US" sz="2400" dirty="0"/>
            </a:br>
            <a:endParaRPr lang="en-US" sz="2400" dirty="0"/>
          </a:p>
        </p:txBody>
      </p:sp>
      <p:sp>
        <p:nvSpPr>
          <p:cNvPr id="6" name="TextBox 5"/>
          <p:cNvSpPr txBox="1"/>
          <p:nvPr/>
        </p:nvSpPr>
        <p:spPr>
          <a:xfrm>
            <a:off x="381000" y="2971800"/>
            <a:ext cx="8610599" cy="2585323"/>
          </a:xfrm>
          <a:prstGeom prst="rect">
            <a:avLst/>
          </a:prstGeom>
          <a:noFill/>
        </p:spPr>
        <p:txBody>
          <a:bodyPr wrap="square" rtlCol="0">
            <a:spAutoFit/>
          </a:bodyPr>
          <a:lstStyle/>
          <a:p>
            <a:r>
              <a:rPr lang="en-US" b="1" dirty="0"/>
              <a:t>One organization answered this question:</a:t>
            </a:r>
          </a:p>
          <a:p>
            <a:endParaRPr lang="en-US" b="1" dirty="0"/>
          </a:p>
          <a:p>
            <a:r>
              <a:rPr lang="en-US" dirty="0"/>
              <a:t>“We have IP provisions as part of our Terms and Conditions for our all research grants. However, our provisions state that awardees are advised to follow their Institutions' patent, copyright, and IP policies. The ________ Foundation will not retain any rights to published outcomes or patents that result from the research. The only requirement we have is that the Foundation has the right to release a summary of research findings (in abstract form) within 6 months of the date of the grant expiration”</a:t>
            </a:r>
          </a:p>
        </p:txBody>
      </p:sp>
      <p:pic>
        <p:nvPicPr>
          <p:cNvPr id="7"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p:cNvSpPr>
            <a:spLocks noGrp="1"/>
          </p:cNvSpPr>
          <p:nvPr>
            <p:ph type="sldNum" sz="quarter" idx="12"/>
          </p:nvPr>
        </p:nvSpPr>
        <p:spPr/>
        <p:txBody>
          <a:bodyPr/>
          <a:lstStyle/>
          <a:p>
            <a:fld id="{F42497F7-48BC-4042-BA40-5A0AF6A51FD8}" type="slidenum">
              <a:rPr lang="en-US" smtClean="0"/>
              <a:t>17</a:t>
            </a:fld>
            <a:endParaRPr lang="en-US" dirty="0"/>
          </a:p>
        </p:txBody>
      </p:sp>
    </p:spTree>
    <p:extLst>
      <p:ext uri="{BB962C8B-B14F-4D97-AF65-F5344CB8AC3E}">
        <p14:creationId xmlns:p14="http://schemas.microsoft.com/office/powerpoint/2010/main" val="2838336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18</a:t>
            </a:fld>
            <a:endParaRPr lang="en-US"/>
          </a:p>
        </p:txBody>
      </p:sp>
      <p:sp>
        <p:nvSpPr>
          <p:cNvPr id="4" name="Title 3"/>
          <p:cNvSpPr>
            <a:spLocks noGrp="1"/>
          </p:cNvSpPr>
          <p:nvPr>
            <p:ph type="title"/>
          </p:nvPr>
        </p:nvSpPr>
        <p:spPr/>
        <p:txBody>
          <a:bodyPr>
            <a:normAutofit/>
          </a:bodyPr>
          <a:lstStyle/>
          <a:p>
            <a:pPr lvl="0"/>
            <a:r>
              <a:rPr lang="en-US" sz="3200" dirty="0">
                <a:effectLst/>
              </a:rPr>
              <a:t>Do you allow negotiation of your terms? </a:t>
            </a:r>
            <a:br>
              <a:rPr lang="en-US" sz="3200" dirty="0">
                <a:effectLst/>
              </a:rPr>
            </a:br>
            <a:endParaRPr lang="en-US" sz="3200" dirty="0"/>
          </a:p>
        </p:txBody>
      </p:sp>
      <p:graphicFrame>
        <p:nvGraphicFramePr>
          <p:cNvPr id="5" name="Chart 4"/>
          <p:cNvGraphicFramePr/>
          <p:nvPr>
            <p:extLst>
              <p:ext uri="{D42A27DB-BD31-4B8C-83A1-F6EECF244321}">
                <p14:modId xmlns:p14="http://schemas.microsoft.com/office/powerpoint/2010/main" val="673120308"/>
              </p:ext>
            </p:extLst>
          </p:nvPr>
        </p:nvGraphicFramePr>
        <p:xfrm>
          <a:off x="0" y="2133600"/>
          <a:ext cx="8915400" cy="44450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183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19</a:t>
            </a:fld>
            <a:endParaRPr lang="en-US"/>
          </a:p>
        </p:txBody>
      </p:sp>
      <p:sp>
        <p:nvSpPr>
          <p:cNvPr id="4" name="Title 3"/>
          <p:cNvSpPr>
            <a:spLocks noGrp="1"/>
          </p:cNvSpPr>
          <p:nvPr>
            <p:ph type="title"/>
          </p:nvPr>
        </p:nvSpPr>
        <p:spPr/>
        <p:txBody>
          <a:bodyPr>
            <a:normAutofit fontScale="90000"/>
          </a:bodyPr>
          <a:lstStyle/>
          <a:p>
            <a:r>
              <a:rPr lang="en-US" dirty="0"/>
              <a:t>For which terms do you allow negotiation?</a:t>
            </a:r>
          </a:p>
        </p:txBody>
      </p:sp>
      <p:sp>
        <p:nvSpPr>
          <p:cNvPr id="5" name="TextBox 4"/>
          <p:cNvSpPr txBox="1"/>
          <p:nvPr/>
        </p:nvSpPr>
        <p:spPr>
          <a:xfrm>
            <a:off x="228600" y="1676400"/>
            <a:ext cx="8610599" cy="4001095"/>
          </a:xfrm>
          <a:prstGeom prst="rect">
            <a:avLst/>
          </a:prstGeom>
          <a:noFill/>
        </p:spPr>
        <p:txBody>
          <a:bodyPr wrap="square" rtlCol="0">
            <a:spAutoFit/>
          </a:bodyPr>
          <a:lstStyle/>
          <a:p>
            <a:r>
              <a:rPr lang="en-US" b="1" dirty="0"/>
              <a:t>Responses:</a:t>
            </a:r>
          </a:p>
          <a:p>
            <a:endParaRPr lang="en-US" sz="1200" dirty="0"/>
          </a:p>
          <a:p>
            <a:pPr marL="285750" indent="-285750">
              <a:buFont typeface="Arial" panose="020B0604020202020204" pitchFamily="34" charset="0"/>
              <a:buChar char="•"/>
            </a:pPr>
            <a:r>
              <a:rPr lang="en-US" sz="1400" dirty="0"/>
              <a:t>“DDCF License”</a:t>
            </a:r>
          </a:p>
          <a:p>
            <a:pPr marL="285750" indent="-285750">
              <a:buFont typeface="Arial" panose="020B0604020202020204" pitchFamily="34" charset="0"/>
              <a:buChar char="•"/>
            </a:pPr>
            <a:r>
              <a:rPr lang="en-US" sz="1400" dirty="0"/>
              <a:t>“We will allow very minor negotiations to some of the terms of our invention policy.  Done on a case-by-case basis.”</a:t>
            </a:r>
          </a:p>
          <a:p>
            <a:pPr marL="285750" indent="-285750">
              <a:buFont typeface="Arial" panose="020B0604020202020204" pitchFamily="34" charset="0"/>
              <a:buChar char="•"/>
            </a:pPr>
            <a:r>
              <a:rPr lang="en-US" sz="1400" dirty="0"/>
              <a:t>“We are open to negotiating all terms, but primarily end up negotiating the royalty % and specifics around this section”</a:t>
            </a:r>
          </a:p>
          <a:p>
            <a:pPr marL="285750" indent="-285750">
              <a:buFont typeface="Arial" panose="020B0604020202020204" pitchFamily="34" charset="0"/>
              <a:buChar char="•"/>
            </a:pPr>
            <a:r>
              <a:rPr lang="en-US" sz="1400" dirty="0"/>
              <a:t>“Governing law and the receipt (due date) of certain deliverables.”</a:t>
            </a:r>
          </a:p>
          <a:p>
            <a:pPr marL="285750" indent="-285750">
              <a:buFont typeface="Arial" panose="020B0604020202020204" pitchFamily="34" charset="0"/>
              <a:buChar char="•"/>
            </a:pPr>
            <a:r>
              <a:rPr lang="en-US" sz="1400" dirty="0"/>
              <a:t>“We submit negotiations to IP Council for review”</a:t>
            </a:r>
          </a:p>
          <a:p>
            <a:pPr marL="285750" indent="-285750">
              <a:buFont typeface="Arial" panose="020B0604020202020204" pitchFamily="34" charset="0"/>
              <a:buChar char="•"/>
            </a:pPr>
            <a:r>
              <a:rPr lang="en-US" sz="1400" dirty="0"/>
              <a:t>“We are moving to a policy of non-negotiation for the majority of our awards.  For  three of our larger awards will </a:t>
            </a:r>
            <a:r>
              <a:rPr lang="en-US" sz="1400" dirty="0" err="1"/>
              <a:t>will</a:t>
            </a:r>
            <a:r>
              <a:rPr lang="en-US" sz="1400" dirty="0"/>
              <a:t> negotiate IP and award agreement terms  For IP most often we are asked to move to a flat percentage (10%) rather than share equal to our contribution.”</a:t>
            </a:r>
          </a:p>
          <a:p>
            <a:pPr marL="285750" indent="-285750">
              <a:buFont typeface="Arial" panose="020B0604020202020204" pitchFamily="34" charset="0"/>
              <a:buChar char="•"/>
            </a:pPr>
            <a:r>
              <a:rPr lang="en-US" sz="1400" dirty="0"/>
              <a:t>“Our Board has mandated that with our new Patent and IP Contract, there will be very little negotiation, since in the past many negotiations were lengthy and costly to our organization. There is some wiggle room in a few places.”</a:t>
            </a:r>
          </a:p>
          <a:p>
            <a:pPr marL="285750" indent="-285750">
              <a:buFont typeface="Arial" panose="020B0604020202020204" pitchFamily="34" charset="0"/>
              <a:buChar char="•"/>
            </a:pPr>
            <a:r>
              <a:rPr lang="en-US" sz="1400" dirty="0"/>
              <a:t>“Indemnification language, invention disclosure period, period around transferring the invention for practical use, repayment terms”</a:t>
            </a:r>
          </a:p>
          <a:p>
            <a:pPr marL="285750" indent="-285750">
              <a:buFont typeface="Arial" panose="020B0604020202020204" pitchFamily="34" charset="0"/>
              <a:buChar char="•"/>
            </a:pPr>
            <a:r>
              <a:rPr lang="en-US" sz="1400" dirty="0"/>
              <a:t>Three organizations indicated that terms are negotiated on a case-to-case basis</a:t>
            </a:r>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566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20</a:t>
            </a:fld>
            <a:endParaRPr lang="en-US"/>
          </a:p>
        </p:txBody>
      </p:sp>
      <p:sp>
        <p:nvSpPr>
          <p:cNvPr id="4" name="Title 3"/>
          <p:cNvSpPr>
            <a:spLocks noGrp="1"/>
          </p:cNvSpPr>
          <p:nvPr>
            <p:ph type="title"/>
          </p:nvPr>
        </p:nvSpPr>
        <p:spPr/>
        <p:txBody>
          <a:bodyPr>
            <a:normAutofit/>
          </a:bodyPr>
          <a:lstStyle/>
          <a:p>
            <a:r>
              <a:rPr lang="en-US" sz="2400" dirty="0"/>
              <a:t>Are there any non-negotiable terms?</a:t>
            </a:r>
          </a:p>
        </p:txBody>
      </p:sp>
      <p:sp>
        <p:nvSpPr>
          <p:cNvPr id="5" name="TextBox 4"/>
          <p:cNvSpPr txBox="1"/>
          <p:nvPr/>
        </p:nvSpPr>
        <p:spPr>
          <a:xfrm>
            <a:off x="152400" y="3276600"/>
            <a:ext cx="8610599" cy="2585323"/>
          </a:xfrm>
          <a:prstGeom prst="rect">
            <a:avLst/>
          </a:prstGeom>
          <a:noFill/>
        </p:spPr>
        <p:txBody>
          <a:bodyPr wrap="square" rtlCol="0">
            <a:spAutoFit/>
          </a:bodyPr>
          <a:lstStyle/>
          <a:p>
            <a:r>
              <a:rPr lang="en-US" b="1" dirty="0"/>
              <a:t>Responses:</a:t>
            </a:r>
          </a:p>
          <a:p>
            <a:endParaRPr lang="en-US" sz="1600" b="1" dirty="0"/>
          </a:p>
          <a:p>
            <a:pPr marL="171450" indent="-171450">
              <a:buFont typeface="Arial" panose="020B0604020202020204" pitchFamily="34" charset="0"/>
              <a:buChar char="•"/>
            </a:pPr>
            <a:r>
              <a:rPr lang="en-US" sz="1600" dirty="0"/>
              <a:t>“10% indirect costs rate”</a:t>
            </a:r>
          </a:p>
          <a:p>
            <a:pPr marL="171450" indent="-171450">
              <a:buFont typeface="Arial" panose="020B0604020202020204" pitchFamily="34" charset="0"/>
              <a:buChar char="•"/>
            </a:pPr>
            <a:r>
              <a:rPr lang="en-US" sz="1600" dirty="0"/>
              <a:t>“Charitable Objectives”</a:t>
            </a:r>
          </a:p>
          <a:p>
            <a:pPr marL="171450" indent="-171450">
              <a:buFont typeface="Arial" panose="020B0604020202020204" pitchFamily="34" charset="0"/>
              <a:buChar char="•"/>
            </a:pPr>
            <a:r>
              <a:rPr lang="en-US" sz="1600" dirty="0"/>
              <a:t>“We will not give up organizational rights to notification, license rights, and etc.”</a:t>
            </a:r>
          </a:p>
          <a:p>
            <a:pPr marL="171450" indent="-171450">
              <a:buFont typeface="Arial" panose="020B0604020202020204" pitchFamily="34" charset="0"/>
              <a:buChar char="•"/>
            </a:pPr>
            <a:r>
              <a:rPr lang="en-US" sz="1600" dirty="0"/>
              <a:t>“percentage of our share as funder”</a:t>
            </a:r>
          </a:p>
          <a:p>
            <a:pPr marL="171450" indent="-171450">
              <a:buFont typeface="Arial" panose="020B0604020202020204" pitchFamily="34" charset="0"/>
              <a:buChar char="•"/>
            </a:pPr>
            <a:r>
              <a:rPr lang="en-US" sz="1600" dirty="0"/>
              <a:t>“those that comply with our non-profit requirements”</a:t>
            </a:r>
          </a:p>
          <a:p>
            <a:pPr marL="171450" indent="-171450">
              <a:buFont typeface="Arial" panose="020B0604020202020204" pitchFamily="34" charset="0"/>
              <a:buChar char="•"/>
            </a:pPr>
            <a:r>
              <a:rPr lang="en-US" sz="1600" dirty="0"/>
              <a:t>“Indemnification”</a:t>
            </a:r>
          </a:p>
          <a:p>
            <a:pPr marL="171450" indent="-171450">
              <a:buFont typeface="Arial" panose="020B0604020202020204" pitchFamily="34" charset="0"/>
              <a:buChar char="•"/>
            </a:pPr>
            <a:r>
              <a:rPr lang="en-US" sz="1600" dirty="0"/>
              <a:t>“Two examples: Research Misconduct and Anti-Terrorism clauses”</a:t>
            </a:r>
          </a:p>
          <a:p>
            <a:pPr marL="171450" indent="-171450">
              <a:buFont typeface="Arial" panose="020B0604020202020204" pitchFamily="34" charset="0"/>
              <a:buChar char="•"/>
            </a:pPr>
            <a:r>
              <a:rPr lang="en-US" sz="1600" dirty="0"/>
              <a:t>“Our patient assistant program requirement is non-negotiable”</a:t>
            </a:r>
          </a:p>
        </p:txBody>
      </p:sp>
      <p:graphicFrame>
        <p:nvGraphicFramePr>
          <p:cNvPr id="6" name="Chart 5"/>
          <p:cNvGraphicFramePr/>
          <p:nvPr>
            <p:extLst>
              <p:ext uri="{D42A27DB-BD31-4B8C-83A1-F6EECF244321}">
                <p14:modId xmlns:p14="http://schemas.microsoft.com/office/powerpoint/2010/main" val="2801344342"/>
              </p:ext>
            </p:extLst>
          </p:nvPr>
        </p:nvGraphicFramePr>
        <p:xfrm>
          <a:off x="76200" y="1371600"/>
          <a:ext cx="8915400" cy="4445000"/>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407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21</a:t>
            </a:fld>
            <a:endParaRPr lang="en-US"/>
          </a:p>
        </p:txBody>
      </p:sp>
      <p:sp>
        <p:nvSpPr>
          <p:cNvPr id="4" name="Title 3"/>
          <p:cNvSpPr>
            <a:spLocks noGrp="1"/>
          </p:cNvSpPr>
          <p:nvPr>
            <p:ph type="title"/>
          </p:nvPr>
        </p:nvSpPr>
        <p:spPr/>
        <p:txBody>
          <a:bodyPr>
            <a:normAutofit/>
          </a:bodyPr>
          <a:lstStyle/>
          <a:p>
            <a:r>
              <a:rPr lang="en-US" sz="1800" dirty="0">
                <a:solidFill>
                  <a:srgbClr val="FF0000"/>
                </a:solidFill>
              </a:rPr>
              <a:t>(Organizations that do address IP in award contracts)</a:t>
            </a:r>
            <a:br>
              <a:rPr lang="en-US" sz="2400" dirty="0"/>
            </a:br>
            <a:r>
              <a:rPr lang="en-US" sz="2400" dirty="0"/>
              <a:t>Do you cap how long the negotiation period can last?</a:t>
            </a:r>
          </a:p>
        </p:txBody>
      </p:sp>
      <p:graphicFrame>
        <p:nvGraphicFramePr>
          <p:cNvPr id="5" name="Chart 4"/>
          <p:cNvGraphicFramePr/>
          <p:nvPr>
            <p:extLst>
              <p:ext uri="{D42A27DB-BD31-4B8C-83A1-F6EECF244321}">
                <p14:modId xmlns:p14="http://schemas.microsoft.com/office/powerpoint/2010/main" val="3586281031"/>
              </p:ext>
            </p:extLst>
          </p:nvPr>
        </p:nvGraphicFramePr>
        <p:xfrm>
          <a:off x="76200" y="13716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33400" y="3886200"/>
            <a:ext cx="6936514" cy="646331"/>
          </a:xfrm>
          <a:prstGeom prst="rect">
            <a:avLst/>
          </a:prstGeom>
          <a:noFill/>
        </p:spPr>
        <p:txBody>
          <a:bodyPr wrap="none" rtlCol="0">
            <a:spAutoFit/>
          </a:bodyPr>
          <a:lstStyle/>
          <a:p>
            <a:pPr marL="285750" indent="-285750">
              <a:buFont typeface="Arial" panose="020B0604020202020204" pitchFamily="34" charset="0"/>
              <a:buChar char="•"/>
            </a:pPr>
            <a:r>
              <a:rPr lang="en-US" dirty="0"/>
              <a:t>Award must be activated within 6 months of notification </a:t>
            </a:r>
          </a:p>
          <a:p>
            <a:pPr marL="285750" indent="-285750">
              <a:buFont typeface="Arial" panose="020B0604020202020204" pitchFamily="34" charset="0"/>
              <a:buChar char="•"/>
            </a:pPr>
            <a:r>
              <a:rPr lang="en-US" dirty="0"/>
              <a:t>30 business days</a:t>
            </a:r>
          </a:p>
        </p:txBody>
      </p:sp>
      <p:pic>
        <p:nvPicPr>
          <p:cNvPr id="7"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641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22</a:t>
            </a:fld>
            <a:endParaRPr lang="en-US"/>
          </a:p>
        </p:txBody>
      </p:sp>
      <p:sp>
        <p:nvSpPr>
          <p:cNvPr id="4" name="Title 3"/>
          <p:cNvSpPr>
            <a:spLocks noGrp="1"/>
          </p:cNvSpPr>
          <p:nvPr>
            <p:ph type="title"/>
          </p:nvPr>
        </p:nvSpPr>
        <p:spPr/>
        <p:txBody>
          <a:bodyPr>
            <a:normAutofit fontScale="90000"/>
          </a:bodyPr>
          <a:lstStyle/>
          <a:p>
            <a:pPr lvl="1" algn="l" rtl="0">
              <a:spcBef>
                <a:spcPct val="0"/>
              </a:spcBef>
            </a:pPr>
            <a:r>
              <a:rPr lang="en-US" sz="2000" dirty="0">
                <a:solidFill>
                  <a:srgbClr val="FF0000"/>
                </a:solidFill>
              </a:rPr>
              <a:t>(Organizations that do address IP in award terms)</a:t>
            </a:r>
            <a:br>
              <a:rPr lang="en-US" sz="2400" dirty="0"/>
            </a:br>
            <a:r>
              <a:rPr lang="en-US" sz="2400" dirty="0"/>
              <a:t>Does your organization have a specific person or people who deal with award agreement negotiations? </a:t>
            </a:r>
            <a:br>
              <a:rPr lang="en-US" dirty="0"/>
            </a:br>
            <a:endParaRPr lang="en-US" dirty="0"/>
          </a:p>
        </p:txBody>
      </p:sp>
      <p:graphicFrame>
        <p:nvGraphicFramePr>
          <p:cNvPr id="5" name="Chart 4"/>
          <p:cNvGraphicFramePr/>
          <p:nvPr>
            <p:extLst>
              <p:ext uri="{D42A27DB-BD31-4B8C-83A1-F6EECF244321}">
                <p14:modId xmlns:p14="http://schemas.microsoft.com/office/powerpoint/2010/main" val="1147841314"/>
              </p:ext>
            </p:extLst>
          </p:nvPr>
        </p:nvGraphicFramePr>
        <p:xfrm>
          <a:off x="76200" y="13716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28600" y="3505200"/>
            <a:ext cx="8763000" cy="2308324"/>
          </a:xfrm>
          <a:prstGeom prst="rect">
            <a:avLst/>
          </a:prstGeom>
        </p:spPr>
        <p:txBody>
          <a:bodyPr wrap="square">
            <a:spAutoFit/>
          </a:bodyPr>
          <a:lstStyle/>
          <a:p>
            <a:pPr marL="800100" lvl="1" indent="-342900">
              <a:buFont typeface="+mj-lt"/>
              <a:buAutoNum type="arabicPeriod"/>
            </a:pPr>
            <a:r>
              <a:rPr lang="en-US" sz="1600" dirty="0"/>
              <a:t>Scientist (Ph.D., M.D. or both, or equivalent) no business background </a:t>
            </a:r>
            <a:r>
              <a:rPr lang="en-US" sz="1600" b="1" dirty="0">
                <a:solidFill>
                  <a:srgbClr val="FF0000"/>
                </a:solidFill>
              </a:rPr>
              <a:t>(n=6)</a:t>
            </a:r>
          </a:p>
          <a:p>
            <a:pPr marL="800100" lvl="1" indent="-342900">
              <a:buFont typeface="+mj-lt"/>
              <a:buAutoNum type="arabicPeriod"/>
            </a:pPr>
            <a:r>
              <a:rPr lang="en-US" sz="1600" dirty="0"/>
              <a:t>Scientist (Ph.D., M.D. or both, or equivalent) MBA or other business background</a:t>
            </a:r>
          </a:p>
          <a:p>
            <a:pPr marL="800100" lvl="1" indent="-342900">
              <a:buFont typeface="+mj-lt"/>
              <a:buAutoNum type="arabicPeriod"/>
            </a:pPr>
            <a:r>
              <a:rPr lang="en-US" sz="1600" dirty="0"/>
              <a:t>Non-scientist, M.B.A. or other business background) </a:t>
            </a:r>
            <a:r>
              <a:rPr lang="en-US" sz="1600" b="1" dirty="0">
                <a:solidFill>
                  <a:srgbClr val="FF0000"/>
                </a:solidFill>
              </a:rPr>
              <a:t>(n=3)</a:t>
            </a:r>
          </a:p>
          <a:p>
            <a:pPr marL="800100" lvl="1" indent="-342900">
              <a:buFont typeface="+mj-lt"/>
              <a:buAutoNum type="arabicPeriod"/>
            </a:pPr>
            <a:r>
              <a:rPr lang="en-US" sz="1600" dirty="0"/>
              <a:t>Non-scientist, no business background </a:t>
            </a:r>
            <a:r>
              <a:rPr lang="en-US" sz="1600" b="1" dirty="0">
                <a:solidFill>
                  <a:srgbClr val="FF0000"/>
                </a:solidFill>
              </a:rPr>
              <a:t>(n=5)</a:t>
            </a:r>
          </a:p>
          <a:p>
            <a:pPr marL="800100" lvl="1" indent="-342900">
              <a:buFont typeface="+mj-lt"/>
              <a:buAutoNum type="arabicPeriod"/>
            </a:pPr>
            <a:r>
              <a:rPr lang="en-US" sz="1600" dirty="0"/>
              <a:t> Lawyer (J.D.) </a:t>
            </a:r>
            <a:r>
              <a:rPr lang="en-US" sz="1600" b="1" dirty="0">
                <a:solidFill>
                  <a:srgbClr val="FF0000"/>
                </a:solidFill>
              </a:rPr>
              <a:t>(n=7)</a:t>
            </a:r>
          </a:p>
          <a:p>
            <a:pPr marL="800100" lvl="1" indent="-342900">
              <a:buFont typeface="+mj-lt"/>
              <a:buAutoNum type="arabicPeriod"/>
            </a:pPr>
            <a:r>
              <a:rPr lang="en-US" sz="1600" dirty="0"/>
              <a:t>Other</a:t>
            </a:r>
            <a:r>
              <a:rPr lang="en-US" sz="1600" b="1" dirty="0">
                <a:solidFill>
                  <a:srgbClr val="FF0000"/>
                </a:solidFill>
              </a:rPr>
              <a:t> (n=1; “Grants Manager”)</a:t>
            </a:r>
          </a:p>
          <a:p>
            <a:pPr marL="800100" lvl="1" indent="-342900">
              <a:buFont typeface="+mj-lt"/>
              <a:buAutoNum type="arabicPeriod"/>
            </a:pPr>
            <a:r>
              <a:rPr lang="en-US" sz="1600" dirty="0"/>
              <a:t>Don’t know</a:t>
            </a:r>
          </a:p>
          <a:p>
            <a:pPr marL="800100" lvl="1" indent="-342900">
              <a:buFont typeface="+mj-lt"/>
              <a:buAutoNum type="arabicPeriod"/>
            </a:pPr>
            <a:endParaRPr lang="en-US" sz="1600" dirty="0"/>
          </a:p>
        </p:txBody>
      </p:sp>
      <p:pic>
        <p:nvPicPr>
          <p:cNvPr id="7"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344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23</a:t>
            </a:fld>
            <a:endParaRPr lang="en-US"/>
          </a:p>
        </p:txBody>
      </p:sp>
      <p:sp>
        <p:nvSpPr>
          <p:cNvPr id="4" name="Title 3"/>
          <p:cNvSpPr>
            <a:spLocks noGrp="1"/>
          </p:cNvSpPr>
          <p:nvPr>
            <p:ph type="title"/>
          </p:nvPr>
        </p:nvSpPr>
        <p:spPr/>
        <p:txBody>
          <a:bodyPr>
            <a:normAutofit fontScale="90000"/>
          </a:bodyPr>
          <a:lstStyle/>
          <a:p>
            <a:pPr lvl="1" algn="l" rtl="0">
              <a:spcBef>
                <a:spcPct val="0"/>
              </a:spcBef>
            </a:pPr>
            <a:r>
              <a:rPr lang="en-US" b="1" dirty="0">
                <a:solidFill>
                  <a:srgbClr val="FF0000"/>
                </a:solidFill>
              </a:rPr>
              <a:t>(Organizations that do address IP in award terms)</a:t>
            </a:r>
            <a:br>
              <a:rPr lang="en-US" dirty="0"/>
            </a:br>
            <a:r>
              <a:rPr lang="en-US" sz="2700" dirty="0"/>
              <a:t>Does your organization hire an external consultant or counsel to deal with award agreement negotiations? </a:t>
            </a:r>
            <a:br>
              <a:rPr lang="en-US" dirty="0"/>
            </a:br>
            <a:endParaRPr lang="en-US" dirty="0"/>
          </a:p>
        </p:txBody>
      </p:sp>
      <p:graphicFrame>
        <p:nvGraphicFramePr>
          <p:cNvPr id="5" name="Chart 4"/>
          <p:cNvGraphicFramePr/>
          <p:nvPr>
            <p:extLst>
              <p:ext uri="{D42A27DB-BD31-4B8C-83A1-F6EECF244321}">
                <p14:modId xmlns:p14="http://schemas.microsoft.com/office/powerpoint/2010/main" val="494285744"/>
              </p:ext>
            </p:extLst>
          </p:nvPr>
        </p:nvGraphicFramePr>
        <p:xfrm>
          <a:off x="-15240" y="16002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33400" y="3276600"/>
            <a:ext cx="8305800" cy="2554545"/>
          </a:xfrm>
          <a:prstGeom prst="rect">
            <a:avLst/>
          </a:prstGeom>
          <a:noFill/>
        </p:spPr>
        <p:txBody>
          <a:bodyPr wrap="square" rtlCol="0">
            <a:spAutoFit/>
          </a:bodyPr>
          <a:lstStyle/>
          <a:p>
            <a:r>
              <a:rPr lang="en-US" sz="1600" b="1" dirty="0"/>
              <a:t>External Consultants:</a:t>
            </a:r>
          </a:p>
          <a:p>
            <a:pPr marL="285750" indent="-285750">
              <a:buFont typeface="Arial" panose="020B0604020202020204" pitchFamily="34" charset="0"/>
              <a:buChar char="•"/>
            </a:pPr>
            <a:r>
              <a:rPr lang="en-US" sz="1600" dirty="0"/>
              <a:t>“We have pro bono legal advice and an expert on IP oversees negotiations in consultation with relevant staff”</a:t>
            </a:r>
          </a:p>
          <a:p>
            <a:pPr marL="285750" indent="-285750">
              <a:buFont typeface="Arial" panose="020B0604020202020204" pitchFamily="34" charset="0"/>
              <a:buChar char="•"/>
            </a:pPr>
            <a:r>
              <a:rPr lang="en-US" sz="1600" dirty="0"/>
              <a:t>“lawyer with scientific background- MD, </a:t>
            </a:r>
            <a:r>
              <a:rPr lang="en-US" sz="1600" dirty="0" err="1"/>
              <a:t>Phd</a:t>
            </a:r>
            <a:r>
              <a:rPr lang="en-US" sz="1600" dirty="0"/>
              <a:t>, JD”</a:t>
            </a:r>
          </a:p>
          <a:p>
            <a:pPr marL="285750" indent="-285750">
              <a:buFont typeface="Arial" panose="020B0604020202020204" pitchFamily="34" charset="0"/>
              <a:buChar char="•"/>
            </a:pPr>
            <a:r>
              <a:rPr lang="en-US" sz="1600" dirty="0"/>
              <a:t>“lawyer”</a:t>
            </a:r>
          </a:p>
          <a:p>
            <a:pPr marL="285750" indent="-285750">
              <a:buFont typeface="Arial" panose="020B0604020202020204" pitchFamily="34" charset="0"/>
              <a:buChar char="•"/>
            </a:pPr>
            <a:r>
              <a:rPr lang="en-US" sz="1600" dirty="0"/>
              <a:t>“lawyer”</a:t>
            </a:r>
          </a:p>
          <a:p>
            <a:pPr marL="285750" indent="-285750">
              <a:buFont typeface="Arial" panose="020B0604020202020204" pitchFamily="34" charset="0"/>
              <a:buChar char="•"/>
            </a:pPr>
            <a:r>
              <a:rPr lang="en-US" sz="1600" dirty="0"/>
              <a:t>“In the case of complex </a:t>
            </a:r>
            <a:r>
              <a:rPr lang="en-US" sz="1600" dirty="0" err="1"/>
              <a:t>subrecipient</a:t>
            </a:r>
            <a:r>
              <a:rPr lang="en-US" sz="1600" dirty="0"/>
              <a:t> arrangements, complex IP, or data rights, ____may consult outside counsel.”</a:t>
            </a:r>
          </a:p>
          <a:p>
            <a:pPr marL="285750" indent="-285750">
              <a:buFont typeface="Arial" panose="020B0604020202020204" pitchFamily="34" charset="0"/>
              <a:buChar char="•"/>
            </a:pPr>
            <a:r>
              <a:rPr lang="en-US" sz="1600" dirty="0"/>
              <a:t>“Patent lawyer”</a:t>
            </a:r>
          </a:p>
          <a:p>
            <a:pPr marL="285750" indent="-285750">
              <a:buFont typeface="Arial" panose="020B0604020202020204" pitchFamily="34" charset="0"/>
              <a:buChar char="•"/>
            </a:pPr>
            <a:r>
              <a:rPr lang="en-US" sz="1600" dirty="0"/>
              <a:t>“When necessary we contract our legal counsel for award negotiations”</a:t>
            </a:r>
          </a:p>
        </p:txBody>
      </p:sp>
      <p:pic>
        <p:nvPicPr>
          <p:cNvPr id="7"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638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24</a:t>
            </a:fld>
            <a:endParaRPr lang="en-US"/>
          </a:p>
        </p:txBody>
      </p:sp>
      <p:sp>
        <p:nvSpPr>
          <p:cNvPr id="4" name="Title 3"/>
          <p:cNvSpPr>
            <a:spLocks noGrp="1"/>
          </p:cNvSpPr>
          <p:nvPr>
            <p:ph type="title"/>
          </p:nvPr>
        </p:nvSpPr>
        <p:spPr/>
        <p:txBody>
          <a:bodyPr>
            <a:normAutofit/>
          </a:bodyPr>
          <a:lstStyle/>
          <a:p>
            <a:r>
              <a:rPr lang="en-US" sz="2000" dirty="0">
                <a:solidFill>
                  <a:srgbClr val="FF0000"/>
                </a:solidFill>
              </a:rPr>
              <a:t>(Organizations that do address IP in award terms) </a:t>
            </a:r>
            <a:br>
              <a:rPr lang="en-US" sz="2400" dirty="0">
                <a:solidFill>
                  <a:srgbClr val="FF0000"/>
                </a:solidFill>
              </a:rPr>
            </a:br>
            <a:r>
              <a:rPr lang="en-US" sz="2400" dirty="0">
                <a:effectLst/>
              </a:rPr>
              <a:t>Has an institution’s threat to refuse to accept a grant ever induced you to negotiate?</a:t>
            </a:r>
            <a:endParaRPr lang="en-US" sz="2400" dirty="0"/>
          </a:p>
        </p:txBody>
      </p:sp>
      <p:graphicFrame>
        <p:nvGraphicFramePr>
          <p:cNvPr id="5" name="Chart 4"/>
          <p:cNvGraphicFramePr/>
          <p:nvPr>
            <p:extLst>
              <p:ext uri="{D42A27DB-BD31-4B8C-83A1-F6EECF244321}">
                <p14:modId xmlns:p14="http://schemas.microsoft.com/office/powerpoint/2010/main" val="1366768610"/>
              </p:ext>
            </p:extLst>
          </p:nvPr>
        </p:nvGraphicFramePr>
        <p:xfrm>
          <a:off x="19050" y="2413000"/>
          <a:ext cx="8915400" cy="44450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74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25</a:t>
            </a:fld>
            <a:endParaRPr lang="en-US"/>
          </a:p>
        </p:txBody>
      </p:sp>
      <p:sp>
        <p:nvSpPr>
          <p:cNvPr id="4" name="Title 3"/>
          <p:cNvSpPr>
            <a:spLocks noGrp="1"/>
          </p:cNvSpPr>
          <p:nvPr>
            <p:ph type="title"/>
          </p:nvPr>
        </p:nvSpPr>
        <p:spPr>
          <a:xfrm>
            <a:off x="457200" y="685800"/>
            <a:ext cx="8229600" cy="1143000"/>
          </a:xfrm>
        </p:spPr>
        <p:txBody>
          <a:bodyPr>
            <a:noAutofit/>
          </a:bodyPr>
          <a:lstStyle/>
          <a:p>
            <a:pPr lvl="0"/>
            <a:r>
              <a:rPr lang="en-US" sz="1800" dirty="0">
                <a:solidFill>
                  <a:srgbClr val="FF0000"/>
                </a:solidFill>
              </a:rPr>
              <a:t>(Organizations that do address IP in award terms) </a:t>
            </a:r>
            <a:br>
              <a:rPr lang="en-US" sz="1800" dirty="0">
                <a:solidFill>
                  <a:srgbClr val="FF0000"/>
                </a:solidFill>
              </a:rPr>
            </a:br>
            <a:r>
              <a:rPr lang="en-US" sz="2400" dirty="0">
                <a:effectLst/>
              </a:rPr>
              <a:t>What percentage of your negotiation or communications of your award agreements with academic institutions would you say fall into the following categories:</a:t>
            </a:r>
            <a:br>
              <a:rPr lang="en-US" sz="2400" dirty="0">
                <a:effectLst/>
              </a:rPr>
            </a:br>
            <a:endParaRPr lang="en-US" sz="2400" dirty="0"/>
          </a:p>
        </p:txBody>
      </p:sp>
      <p:graphicFrame>
        <p:nvGraphicFramePr>
          <p:cNvPr id="9" name="Chart 8"/>
          <p:cNvGraphicFramePr/>
          <p:nvPr>
            <p:extLst>
              <p:ext uri="{D42A27DB-BD31-4B8C-83A1-F6EECF244321}">
                <p14:modId xmlns:p14="http://schemas.microsoft.com/office/powerpoint/2010/main" val="2010316360"/>
              </p:ext>
            </p:extLst>
          </p:nvPr>
        </p:nvGraphicFramePr>
        <p:xfrm>
          <a:off x="1600200" y="20574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4342279" y="3429000"/>
            <a:ext cx="846707" cy="276999"/>
          </a:xfrm>
          <a:prstGeom prst="rect">
            <a:avLst/>
          </a:prstGeom>
          <a:noFill/>
        </p:spPr>
        <p:txBody>
          <a:bodyPr wrap="none" rtlCol="0">
            <a:spAutoFit/>
          </a:bodyPr>
          <a:lstStyle/>
          <a:p>
            <a:r>
              <a:rPr lang="en-US" sz="1200" dirty="0"/>
              <a:t>SD=6.24</a:t>
            </a:r>
          </a:p>
        </p:txBody>
      </p:sp>
      <p:sp>
        <p:nvSpPr>
          <p:cNvPr id="11" name="TextBox 10"/>
          <p:cNvSpPr txBox="1"/>
          <p:nvPr/>
        </p:nvSpPr>
        <p:spPr>
          <a:xfrm>
            <a:off x="4114800" y="4191000"/>
            <a:ext cx="748923" cy="276999"/>
          </a:xfrm>
          <a:prstGeom prst="rect">
            <a:avLst/>
          </a:prstGeom>
          <a:noFill/>
        </p:spPr>
        <p:txBody>
          <a:bodyPr wrap="none" rtlCol="0">
            <a:spAutoFit/>
          </a:bodyPr>
          <a:lstStyle/>
          <a:p>
            <a:r>
              <a:rPr lang="en-US" sz="1200" dirty="0"/>
              <a:t>SD=3.5</a:t>
            </a:r>
          </a:p>
        </p:txBody>
      </p:sp>
      <p:sp>
        <p:nvSpPr>
          <p:cNvPr id="12" name="TextBox 11"/>
          <p:cNvSpPr txBox="1"/>
          <p:nvPr/>
        </p:nvSpPr>
        <p:spPr>
          <a:xfrm>
            <a:off x="2438400" y="3733800"/>
            <a:ext cx="748923" cy="276999"/>
          </a:xfrm>
          <a:prstGeom prst="rect">
            <a:avLst/>
          </a:prstGeom>
          <a:noFill/>
        </p:spPr>
        <p:txBody>
          <a:bodyPr wrap="none" rtlCol="0">
            <a:spAutoFit/>
          </a:bodyPr>
          <a:lstStyle/>
          <a:p>
            <a:r>
              <a:rPr lang="en-US" sz="1200" dirty="0"/>
              <a:t>SD=6.5</a:t>
            </a:r>
          </a:p>
        </p:txBody>
      </p:sp>
      <p:pic>
        <p:nvPicPr>
          <p:cNvPr id="13"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083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26</a:t>
            </a:fld>
            <a:endParaRPr lang="en-US"/>
          </a:p>
        </p:txBody>
      </p:sp>
      <p:sp>
        <p:nvSpPr>
          <p:cNvPr id="4" name="Title 3"/>
          <p:cNvSpPr>
            <a:spLocks noGrp="1"/>
          </p:cNvSpPr>
          <p:nvPr>
            <p:ph type="title"/>
          </p:nvPr>
        </p:nvSpPr>
        <p:spPr>
          <a:xfrm>
            <a:off x="457200" y="609600"/>
            <a:ext cx="8229600" cy="1143000"/>
          </a:xfrm>
        </p:spPr>
        <p:txBody>
          <a:bodyPr>
            <a:noAutofit/>
          </a:bodyPr>
          <a:lstStyle/>
          <a:p>
            <a:r>
              <a:rPr lang="en-US" sz="2400" dirty="0">
                <a:effectLst/>
              </a:rPr>
              <a:t>How many estimated total hours does your organization spend negotiating or communicating about each type of research award agreement, below, with a recipient academic institution</a:t>
            </a:r>
            <a:endParaRPr lang="en-US" sz="2400" dirty="0"/>
          </a:p>
        </p:txBody>
      </p:sp>
      <p:graphicFrame>
        <p:nvGraphicFramePr>
          <p:cNvPr id="5" name="Chart 4"/>
          <p:cNvGraphicFramePr/>
          <p:nvPr>
            <p:extLst>
              <p:ext uri="{D42A27DB-BD31-4B8C-83A1-F6EECF244321}">
                <p14:modId xmlns:p14="http://schemas.microsoft.com/office/powerpoint/2010/main" val="784830877"/>
              </p:ext>
            </p:extLst>
          </p:nvPr>
        </p:nvGraphicFramePr>
        <p:xfrm>
          <a:off x="1676400" y="2362200"/>
          <a:ext cx="5257800" cy="1524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743200" y="1981200"/>
            <a:ext cx="1885453" cy="369332"/>
          </a:xfrm>
          <a:prstGeom prst="rect">
            <a:avLst/>
          </a:prstGeom>
          <a:noFill/>
        </p:spPr>
        <p:txBody>
          <a:bodyPr wrap="none" rtlCol="0">
            <a:spAutoFit/>
          </a:bodyPr>
          <a:lstStyle/>
          <a:p>
            <a:r>
              <a:rPr lang="en-US" dirty="0"/>
              <a:t>Hours (Median)</a:t>
            </a:r>
          </a:p>
        </p:txBody>
      </p:sp>
      <p:graphicFrame>
        <p:nvGraphicFramePr>
          <p:cNvPr id="7" name="Table 6"/>
          <p:cNvGraphicFramePr>
            <a:graphicFrameLocks noGrp="1"/>
          </p:cNvGraphicFramePr>
          <p:nvPr>
            <p:extLst>
              <p:ext uri="{D42A27DB-BD31-4B8C-83A1-F6EECF244321}">
                <p14:modId xmlns:p14="http://schemas.microsoft.com/office/powerpoint/2010/main" val="2843856439"/>
              </p:ext>
            </p:extLst>
          </p:nvPr>
        </p:nvGraphicFramePr>
        <p:xfrm>
          <a:off x="914400" y="4114800"/>
          <a:ext cx="7467600" cy="1483360"/>
        </p:xfrm>
        <a:graphic>
          <a:graphicData uri="http://schemas.openxmlformats.org/drawingml/2006/table">
            <a:tbl>
              <a:tblPr firstRow="1" bandRow="1">
                <a:tableStyleId>{5C22544A-7EE6-4342-B048-85BDC9FD1C3A}</a:tableStyleId>
              </a:tblPr>
              <a:tblGrid>
                <a:gridCol w="1493520">
                  <a:extLst>
                    <a:ext uri="{9D8B030D-6E8A-4147-A177-3AD203B41FA5}">
                      <a16:colId xmlns:a16="http://schemas.microsoft.com/office/drawing/2014/main" val="20000"/>
                    </a:ext>
                  </a:extLst>
                </a:gridCol>
                <a:gridCol w="1493520">
                  <a:extLst>
                    <a:ext uri="{9D8B030D-6E8A-4147-A177-3AD203B41FA5}">
                      <a16:colId xmlns:a16="http://schemas.microsoft.com/office/drawing/2014/main" val="20001"/>
                    </a:ext>
                  </a:extLst>
                </a:gridCol>
                <a:gridCol w="1493520">
                  <a:extLst>
                    <a:ext uri="{9D8B030D-6E8A-4147-A177-3AD203B41FA5}">
                      <a16:colId xmlns:a16="http://schemas.microsoft.com/office/drawing/2014/main" val="20002"/>
                    </a:ext>
                  </a:extLst>
                </a:gridCol>
                <a:gridCol w="1493520">
                  <a:extLst>
                    <a:ext uri="{9D8B030D-6E8A-4147-A177-3AD203B41FA5}">
                      <a16:colId xmlns:a16="http://schemas.microsoft.com/office/drawing/2014/main" val="20003"/>
                    </a:ext>
                  </a:extLst>
                </a:gridCol>
                <a:gridCol w="1493520">
                  <a:extLst>
                    <a:ext uri="{9D8B030D-6E8A-4147-A177-3AD203B41FA5}">
                      <a16:colId xmlns:a16="http://schemas.microsoft.com/office/drawing/2014/main" val="20004"/>
                    </a:ext>
                  </a:extLst>
                </a:gridCol>
              </a:tblGrid>
              <a:tr h="370840">
                <a:tc>
                  <a:txBody>
                    <a:bodyPr/>
                    <a:lstStyle/>
                    <a:p>
                      <a:endParaRPr lang="en-US" sz="1600" dirty="0"/>
                    </a:p>
                  </a:txBody>
                  <a:tcPr/>
                </a:tc>
                <a:tc>
                  <a:txBody>
                    <a:bodyPr/>
                    <a:lstStyle/>
                    <a:p>
                      <a:r>
                        <a:rPr lang="en-US" sz="1600" dirty="0"/>
                        <a:t>Mean </a:t>
                      </a:r>
                      <a:r>
                        <a:rPr lang="en-US" sz="1600" dirty="0" err="1"/>
                        <a:t>Hrs</a:t>
                      </a:r>
                      <a:endParaRPr lang="en-US" sz="1600" dirty="0"/>
                    </a:p>
                  </a:txBody>
                  <a:tcPr/>
                </a:tc>
                <a:tc>
                  <a:txBody>
                    <a:bodyPr/>
                    <a:lstStyle/>
                    <a:p>
                      <a:r>
                        <a:rPr lang="en-US" sz="1600" dirty="0"/>
                        <a:t>Median </a:t>
                      </a:r>
                      <a:r>
                        <a:rPr lang="en-US" sz="1600" dirty="0" err="1"/>
                        <a:t>Hrs</a:t>
                      </a:r>
                      <a:endParaRPr lang="en-US" sz="1600" dirty="0"/>
                    </a:p>
                  </a:txBody>
                  <a:tcPr/>
                </a:tc>
                <a:tc>
                  <a:txBody>
                    <a:bodyPr/>
                    <a:lstStyle/>
                    <a:p>
                      <a:r>
                        <a:rPr lang="en-US" sz="1600" dirty="0"/>
                        <a:t>SD</a:t>
                      </a:r>
                    </a:p>
                  </a:txBody>
                  <a:tcPr/>
                </a:tc>
                <a:tc>
                  <a:txBody>
                    <a:bodyPr/>
                    <a:lstStyle/>
                    <a:p>
                      <a:r>
                        <a:rPr lang="en-US" sz="1600" dirty="0"/>
                        <a:t>Range</a:t>
                      </a:r>
                    </a:p>
                  </a:txBody>
                  <a:tcPr/>
                </a:tc>
                <a:extLst>
                  <a:ext uri="{0D108BD9-81ED-4DB2-BD59-A6C34878D82A}">
                    <a16:rowId xmlns:a16="http://schemas.microsoft.com/office/drawing/2014/main" val="10000"/>
                  </a:ext>
                </a:extLst>
              </a:tr>
              <a:tr h="370840">
                <a:tc>
                  <a:txBody>
                    <a:bodyPr/>
                    <a:lstStyle/>
                    <a:p>
                      <a:r>
                        <a:rPr lang="en-US" sz="1600" dirty="0"/>
                        <a:t>Average</a:t>
                      </a:r>
                    </a:p>
                  </a:txBody>
                  <a:tcPr/>
                </a:tc>
                <a:tc>
                  <a:txBody>
                    <a:bodyPr/>
                    <a:lstStyle/>
                    <a:p>
                      <a:r>
                        <a:rPr lang="en-US" sz="1600" dirty="0"/>
                        <a:t>9.8</a:t>
                      </a:r>
                    </a:p>
                  </a:txBody>
                  <a:tcPr/>
                </a:tc>
                <a:tc>
                  <a:txBody>
                    <a:bodyPr/>
                    <a:lstStyle/>
                    <a:p>
                      <a:r>
                        <a:rPr lang="en-US" sz="1600" dirty="0"/>
                        <a:t>2</a:t>
                      </a:r>
                    </a:p>
                  </a:txBody>
                  <a:tcPr/>
                </a:tc>
                <a:tc>
                  <a:txBody>
                    <a:bodyPr/>
                    <a:lstStyle/>
                    <a:p>
                      <a:r>
                        <a:rPr lang="en-US" sz="1600" dirty="0"/>
                        <a:t>6.01</a:t>
                      </a:r>
                    </a:p>
                  </a:txBody>
                  <a:tcPr/>
                </a:tc>
                <a:tc>
                  <a:txBody>
                    <a:bodyPr/>
                    <a:lstStyle/>
                    <a:p>
                      <a:r>
                        <a:rPr lang="en-US" sz="1600" dirty="0"/>
                        <a:t>1-80</a:t>
                      </a:r>
                    </a:p>
                  </a:txBody>
                  <a:tcPr/>
                </a:tc>
                <a:extLst>
                  <a:ext uri="{0D108BD9-81ED-4DB2-BD59-A6C34878D82A}">
                    <a16:rowId xmlns:a16="http://schemas.microsoft.com/office/drawing/2014/main" val="10001"/>
                  </a:ext>
                </a:extLst>
              </a:tr>
              <a:tr h="370840">
                <a:tc>
                  <a:txBody>
                    <a:bodyPr/>
                    <a:lstStyle/>
                    <a:p>
                      <a:r>
                        <a:rPr lang="en-US" sz="1600" dirty="0"/>
                        <a:t>Difficult</a:t>
                      </a:r>
                    </a:p>
                  </a:txBody>
                  <a:tcPr/>
                </a:tc>
                <a:tc>
                  <a:txBody>
                    <a:bodyPr/>
                    <a:lstStyle/>
                    <a:p>
                      <a:r>
                        <a:rPr lang="en-US" sz="1600" dirty="0"/>
                        <a:t>49.4</a:t>
                      </a:r>
                    </a:p>
                  </a:txBody>
                  <a:tcPr/>
                </a:tc>
                <a:tc>
                  <a:txBody>
                    <a:bodyPr/>
                    <a:lstStyle/>
                    <a:p>
                      <a:r>
                        <a:rPr lang="en-US" sz="1600" dirty="0"/>
                        <a:t>10</a:t>
                      </a:r>
                    </a:p>
                  </a:txBody>
                  <a:tcPr/>
                </a:tc>
                <a:tc>
                  <a:txBody>
                    <a:bodyPr/>
                    <a:lstStyle/>
                    <a:p>
                      <a:r>
                        <a:rPr lang="en-US" sz="1600" dirty="0"/>
                        <a:t>23.8</a:t>
                      </a:r>
                    </a:p>
                  </a:txBody>
                  <a:tcPr/>
                </a:tc>
                <a:tc>
                  <a:txBody>
                    <a:bodyPr/>
                    <a:lstStyle/>
                    <a:p>
                      <a:r>
                        <a:rPr lang="en-US" sz="1600" dirty="0"/>
                        <a:t>3-400</a:t>
                      </a:r>
                    </a:p>
                  </a:txBody>
                  <a:tcPr/>
                </a:tc>
                <a:extLst>
                  <a:ext uri="{0D108BD9-81ED-4DB2-BD59-A6C34878D82A}">
                    <a16:rowId xmlns:a16="http://schemas.microsoft.com/office/drawing/2014/main" val="10002"/>
                  </a:ext>
                </a:extLst>
              </a:tr>
              <a:tr h="370840">
                <a:tc>
                  <a:txBody>
                    <a:bodyPr/>
                    <a:lstStyle/>
                    <a:p>
                      <a:r>
                        <a:rPr lang="en-US" sz="1600" dirty="0"/>
                        <a:t>Easy</a:t>
                      </a:r>
                    </a:p>
                  </a:txBody>
                  <a:tcPr/>
                </a:tc>
                <a:tc>
                  <a:txBody>
                    <a:bodyPr/>
                    <a:lstStyle/>
                    <a:p>
                      <a:r>
                        <a:rPr lang="en-US" sz="1600" dirty="0"/>
                        <a:t>26.0</a:t>
                      </a:r>
                    </a:p>
                  </a:txBody>
                  <a:tcPr/>
                </a:tc>
                <a:tc>
                  <a:txBody>
                    <a:bodyPr/>
                    <a:lstStyle/>
                    <a:p>
                      <a:r>
                        <a:rPr lang="en-US" sz="1600" dirty="0"/>
                        <a:t>1</a:t>
                      </a:r>
                    </a:p>
                  </a:txBody>
                  <a:tcPr/>
                </a:tc>
                <a:tc>
                  <a:txBody>
                    <a:bodyPr/>
                    <a:lstStyle/>
                    <a:p>
                      <a:r>
                        <a:rPr lang="en-US" sz="1600" dirty="0"/>
                        <a:t>25</a:t>
                      </a:r>
                    </a:p>
                  </a:txBody>
                  <a:tcPr/>
                </a:tc>
                <a:tc>
                  <a:txBody>
                    <a:bodyPr/>
                    <a:lstStyle/>
                    <a:p>
                      <a:r>
                        <a:rPr lang="en-US" sz="1600" dirty="0"/>
                        <a:t>0-400</a:t>
                      </a:r>
                    </a:p>
                  </a:txBody>
                  <a:tcPr/>
                </a:tc>
                <a:extLst>
                  <a:ext uri="{0D108BD9-81ED-4DB2-BD59-A6C34878D82A}">
                    <a16:rowId xmlns:a16="http://schemas.microsoft.com/office/drawing/2014/main" val="10003"/>
                  </a:ext>
                </a:extLst>
              </a:tr>
            </a:tbl>
          </a:graphicData>
        </a:graphic>
      </p:graphicFrame>
      <p:pic>
        <p:nvPicPr>
          <p:cNvPr id="8"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spTree>
    <p:extLst>
      <p:ext uri="{BB962C8B-B14F-4D97-AF65-F5344CB8AC3E}">
        <p14:creationId xmlns:p14="http://schemas.microsoft.com/office/powerpoint/2010/main" val="2384861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27</a:t>
            </a:fld>
            <a:endParaRPr lang="en-US"/>
          </a:p>
        </p:txBody>
      </p:sp>
      <p:sp>
        <p:nvSpPr>
          <p:cNvPr id="4" name="Title 3"/>
          <p:cNvSpPr>
            <a:spLocks noGrp="1"/>
          </p:cNvSpPr>
          <p:nvPr>
            <p:ph type="title"/>
          </p:nvPr>
        </p:nvSpPr>
        <p:spPr>
          <a:xfrm>
            <a:off x="457200" y="381000"/>
            <a:ext cx="8229600" cy="1143000"/>
          </a:xfrm>
        </p:spPr>
        <p:txBody>
          <a:bodyPr>
            <a:noAutofit/>
          </a:bodyPr>
          <a:lstStyle/>
          <a:p>
            <a:r>
              <a:rPr lang="en-US" sz="2400" dirty="0">
                <a:effectLst/>
              </a:rPr>
              <a:t>Duration (in days) of entire negotiation and communication process for an award agreement</a:t>
            </a:r>
            <a:br>
              <a:rPr lang="en-US" sz="2400" dirty="0">
                <a:effectLst/>
              </a:rPr>
            </a:br>
            <a:endParaRPr lang="en-US" sz="2400" dirty="0"/>
          </a:p>
        </p:txBody>
      </p:sp>
      <p:sp>
        <p:nvSpPr>
          <p:cNvPr id="5" name="Rectangle 4"/>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sp>
        <p:nvSpPr>
          <p:cNvPr id="6" name="TextBox 5"/>
          <p:cNvSpPr txBox="1"/>
          <p:nvPr/>
        </p:nvSpPr>
        <p:spPr>
          <a:xfrm>
            <a:off x="838200" y="5334000"/>
            <a:ext cx="4690708" cy="369332"/>
          </a:xfrm>
          <a:prstGeom prst="rect">
            <a:avLst/>
          </a:prstGeom>
          <a:noFill/>
        </p:spPr>
        <p:txBody>
          <a:bodyPr wrap="none" rtlCol="0">
            <a:spAutoFit/>
          </a:bodyPr>
          <a:lstStyle/>
          <a:p>
            <a:r>
              <a:rPr lang="en-US" dirty="0"/>
              <a:t>*5 organizations don’t know/can’t track</a:t>
            </a:r>
          </a:p>
        </p:txBody>
      </p:sp>
      <p:graphicFrame>
        <p:nvGraphicFramePr>
          <p:cNvPr id="7" name="Chart 6"/>
          <p:cNvGraphicFramePr/>
          <p:nvPr>
            <p:extLst>
              <p:ext uri="{D42A27DB-BD31-4B8C-83A1-F6EECF244321}">
                <p14:modId xmlns:p14="http://schemas.microsoft.com/office/powerpoint/2010/main" val="1464607431"/>
              </p:ext>
            </p:extLst>
          </p:nvPr>
        </p:nvGraphicFramePr>
        <p:xfrm>
          <a:off x="1295400" y="1752600"/>
          <a:ext cx="6096000" cy="18288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514600" y="1295400"/>
            <a:ext cx="2879314" cy="369332"/>
          </a:xfrm>
          <a:prstGeom prst="rect">
            <a:avLst/>
          </a:prstGeom>
          <a:noFill/>
        </p:spPr>
        <p:txBody>
          <a:bodyPr wrap="none" rtlCol="0">
            <a:spAutoFit/>
          </a:bodyPr>
          <a:lstStyle/>
          <a:p>
            <a:r>
              <a:rPr lang="en-US" dirty="0"/>
              <a:t>Duration in Days (Mean)</a:t>
            </a:r>
          </a:p>
        </p:txBody>
      </p:sp>
      <p:graphicFrame>
        <p:nvGraphicFramePr>
          <p:cNvPr id="9" name="Table 8"/>
          <p:cNvGraphicFramePr>
            <a:graphicFrameLocks noGrp="1"/>
          </p:cNvGraphicFramePr>
          <p:nvPr>
            <p:extLst>
              <p:ext uri="{D42A27DB-BD31-4B8C-83A1-F6EECF244321}">
                <p14:modId xmlns:p14="http://schemas.microsoft.com/office/powerpoint/2010/main" val="3110449976"/>
              </p:ext>
            </p:extLst>
          </p:nvPr>
        </p:nvGraphicFramePr>
        <p:xfrm>
          <a:off x="838200" y="3657600"/>
          <a:ext cx="7467600" cy="1483360"/>
        </p:xfrm>
        <a:graphic>
          <a:graphicData uri="http://schemas.openxmlformats.org/drawingml/2006/table">
            <a:tbl>
              <a:tblPr firstRow="1" bandRow="1">
                <a:tableStyleId>{5C22544A-7EE6-4342-B048-85BDC9FD1C3A}</a:tableStyleId>
              </a:tblPr>
              <a:tblGrid>
                <a:gridCol w="1493520">
                  <a:extLst>
                    <a:ext uri="{9D8B030D-6E8A-4147-A177-3AD203B41FA5}">
                      <a16:colId xmlns:a16="http://schemas.microsoft.com/office/drawing/2014/main" val="20000"/>
                    </a:ext>
                  </a:extLst>
                </a:gridCol>
                <a:gridCol w="1493520">
                  <a:extLst>
                    <a:ext uri="{9D8B030D-6E8A-4147-A177-3AD203B41FA5}">
                      <a16:colId xmlns:a16="http://schemas.microsoft.com/office/drawing/2014/main" val="20001"/>
                    </a:ext>
                  </a:extLst>
                </a:gridCol>
                <a:gridCol w="1584960">
                  <a:extLst>
                    <a:ext uri="{9D8B030D-6E8A-4147-A177-3AD203B41FA5}">
                      <a16:colId xmlns:a16="http://schemas.microsoft.com/office/drawing/2014/main" val="20002"/>
                    </a:ext>
                  </a:extLst>
                </a:gridCol>
                <a:gridCol w="1402080">
                  <a:extLst>
                    <a:ext uri="{9D8B030D-6E8A-4147-A177-3AD203B41FA5}">
                      <a16:colId xmlns:a16="http://schemas.microsoft.com/office/drawing/2014/main" val="20003"/>
                    </a:ext>
                  </a:extLst>
                </a:gridCol>
                <a:gridCol w="1493520">
                  <a:extLst>
                    <a:ext uri="{9D8B030D-6E8A-4147-A177-3AD203B41FA5}">
                      <a16:colId xmlns:a16="http://schemas.microsoft.com/office/drawing/2014/main" val="20004"/>
                    </a:ext>
                  </a:extLst>
                </a:gridCol>
              </a:tblGrid>
              <a:tr h="370840">
                <a:tc>
                  <a:txBody>
                    <a:bodyPr/>
                    <a:lstStyle/>
                    <a:p>
                      <a:endParaRPr lang="en-US" sz="1600" dirty="0"/>
                    </a:p>
                  </a:txBody>
                  <a:tcPr/>
                </a:tc>
                <a:tc>
                  <a:txBody>
                    <a:bodyPr/>
                    <a:lstStyle/>
                    <a:p>
                      <a:r>
                        <a:rPr lang="en-US" sz="1600" dirty="0"/>
                        <a:t>Mean Days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Median </a:t>
                      </a:r>
                      <a:r>
                        <a:rPr lang="en-US" sz="1600" baseline="0" dirty="0"/>
                        <a:t> Days</a:t>
                      </a:r>
                      <a:endParaRPr lang="en-US" sz="1600" dirty="0"/>
                    </a:p>
                  </a:txBody>
                  <a:tcPr/>
                </a:tc>
                <a:tc>
                  <a:txBody>
                    <a:bodyPr/>
                    <a:lstStyle/>
                    <a:p>
                      <a:r>
                        <a:rPr lang="en-US" sz="1600" dirty="0"/>
                        <a:t>SD</a:t>
                      </a:r>
                    </a:p>
                  </a:txBody>
                  <a:tcPr/>
                </a:tc>
                <a:tc>
                  <a:txBody>
                    <a:bodyPr/>
                    <a:lstStyle/>
                    <a:p>
                      <a:r>
                        <a:rPr lang="en-US" sz="1600" dirty="0"/>
                        <a:t>Range</a:t>
                      </a:r>
                    </a:p>
                  </a:txBody>
                  <a:tcPr/>
                </a:tc>
                <a:extLst>
                  <a:ext uri="{0D108BD9-81ED-4DB2-BD59-A6C34878D82A}">
                    <a16:rowId xmlns:a16="http://schemas.microsoft.com/office/drawing/2014/main" val="10000"/>
                  </a:ext>
                </a:extLst>
              </a:tr>
              <a:tr h="370840">
                <a:tc>
                  <a:txBody>
                    <a:bodyPr/>
                    <a:lstStyle/>
                    <a:p>
                      <a:r>
                        <a:rPr lang="en-US" sz="1600" dirty="0"/>
                        <a:t>Average</a:t>
                      </a:r>
                    </a:p>
                  </a:txBody>
                  <a:tcPr/>
                </a:tc>
                <a:tc>
                  <a:txBody>
                    <a:bodyPr/>
                    <a:lstStyle/>
                    <a:p>
                      <a:r>
                        <a:rPr lang="en-US" sz="1600" dirty="0"/>
                        <a:t>31.1</a:t>
                      </a:r>
                    </a:p>
                  </a:txBody>
                  <a:tcPr/>
                </a:tc>
                <a:tc>
                  <a:txBody>
                    <a:bodyPr/>
                    <a:lstStyle/>
                    <a:p>
                      <a:r>
                        <a:rPr lang="en-US" sz="1600" dirty="0"/>
                        <a:t>20</a:t>
                      </a:r>
                    </a:p>
                  </a:txBody>
                  <a:tcPr/>
                </a:tc>
                <a:tc>
                  <a:txBody>
                    <a:bodyPr/>
                    <a:lstStyle/>
                    <a:p>
                      <a:r>
                        <a:rPr lang="en-US" sz="1600" dirty="0"/>
                        <a:t>6.8</a:t>
                      </a:r>
                    </a:p>
                  </a:txBody>
                  <a:tcPr/>
                </a:tc>
                <a:tc>
                  <a:txBody>
                    <a:bodyPr/>
                    <a:lstStyle/>
                    <a:p>
                      <a:r>
                        <a:rPr lang="en-US" sz="1600" dirty="0"/>
                        <a:t>1-90</a:t>
                      </a:r>
                    </a:p>
                  </a:txBody>
                  <a:tcPr/>
                </a:tc>
                <a:extLst>
                  <a:ext uri="{0D108BD9-81ED-4DB2-BD59-A6C34878D82A}">
                    <a16:rowId xmlns:a16="http://schemas.microsoft.com/office/drawing/2014/main" val="10001"/>
                  </a:ext>
                </a:extLst>
              </a:tr>
              <a:tr h="370840">
                <a:tc>
                  <a:txBody>
                    <a:bodyPr/>
                    <a:lstStyle/>
                    <a:p>
                      <a:r>
                        <a:rPr lang="en-US" sz="1600" dirty="0"/>
                        <a:t>Difficult</a:t>
                      </a:r>
                    </a:p>
                  </a:txBody>
                  <a:tcPr/>
                </a:tc>
                <a:tc>
                  <a:txBody>
                    <a:bodyPr/>
                    <a:lstStyle/>
                    <a:p>
                      <a:r>
                        <a:rPr lang="en-US" sz="1600" dirty="0"/>
                        <a:t>93.1</a:t>
                      </a:r>
                    </a:p>
                  </a:txBody>
                  <a:tcPr/>
                </a:tc>
                <a:tc>
                  <a:txBody>
                    <a:bodyPr/>
                    <a:lstStyle/>
                    <a:p>
                      <a:r>
                        <a:rPr lang="en-US" sz="1600" dirty="0"/>
                        <a:t>90</a:t>
                      </a:r>
                    </a:p>
                  </a:txBody>
                  <a:tcPr/>
                </a:tc>
                <a:tc>
                  <a:txBody>
                    <a:bodyPr/>
                    <a:lstStyle/>
                    <a:p>
                      <a:r>
                        <a:rPr lang="en-US" sz="1600" dirty="0"/>
                        <a:t>23.0</a:t>
                      </a:r>
                    </a:p>
                  </a:txBody>
                  <a:tcPr/>
                </a:tc>
                <a:tc>
                  <a:txBody>
                    <a:bodyPr/>
                    <a:lstStyle/>
                    <a:p>
                      <a:r>
                        <a:rPr lang="en-US" sz="1600" dirty="0"/>
                        <a:t>14-365</a:t>
                      </a:r>
                    </a:p>
                  </a:txBody>
                  <a:tcPr/>
                </a:tc>
                <a:extLst>
                  <a:ext uri="{0D108BD9-81ED-4DB2-BD59-A6C34878D82A}">
                    <a16:rowId xmlns:a16="http://schemas.microsoft.com/office/drawing/2014/main" val="10002"/>
                  </a:ext>
                </a:extLst>
              </a:tr>
              <a:tr h="370840">
                <a:tc>
                  <a:txBody>
                    <a:bodyPr/>
                    <a:lstStyle/>
                    <a:p>
                      <a:r>
                        <a:rPr lang="en-US" sz="1600" dirty="0"/>
                        <a:t>Easy</a:t>
                      </a:r>
                    </a:p>
                  </a:txBody>
                  <a:tcPr/>
                </a:tc>
                <a:tc>
                  <a:txBody>
                    <a:bodyPr/>
                    <a:lstStyle/>
                    <a:p>
                      <a:r>
                        <a:rPr lang="en-US" sz="1600" dirty="0"/>
                        <a:t>12.0</a:t>
                      </a:r>
                    </a:p>
                  </a:txBody>
                  <a:tcPr/>
                </a:tc>
                <a:tc>
                  <a:txBody>
                    <a:bodyPr/>
                    <a:lstStyle/>
                    <a:p>
                      <a:r>
                        <a:rPr lang="en-US" sz="1600" dirty="0"/>
                        <a:t>7</a:t>
                      </a:r>
                    </a:p>
                  </a:txBody>
                  <a:tcPr/>
                </a:tc>
                <a:tc>
                  <a:txBody>
                    <a:bodyPr/>
                    <a:lstStyle/>
                    <a:p>
                      <a:r>
                        <a:rPr lang="en-US" sz="1600" dirty="0"/>
                        <a:t>2.8</a:t>
                      </a:r>
                    </a:p>
                  </a:txBody>
                  <a:tcPr/>
                </a:tc>
                <a:tc>
                  <a:txBody>
                    <a:bodyPr/>
                    <a:lstStyle/>
                    <a:p>
                      <a:r>
                        <a:rPr lang="en-US" sz="1600" dirty="0"/>
                        <a:t>0-30</a:t>
                      </a:r>
                    </a:p>
                  </a:txBody>
                  <a:tcPr/>
                </a:tc>
                <a:extLst>
                  <a:ext uri="{0D108BD9-81ED-4DB2-BD59-A6C34878D82A}">
                    <a16:rowId xmlns:a16="http://schemas.microsoft.com/office/drawing/2014/main" val="10003"/>
                  </a:ext>
                </a:extLst>
              </a:tr>
            </a:tbl>
          </a:graphicData>
        </a:graphic>
      </p:graphicFrame>
      <p:pic>
        <p:nvPicPr>
          <p:cNvPr id="10"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165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28</a:t>
            </a:fld>
            <a:endParaRPr lang="en-US"/>
          </a:p>
        </p:txBody>
      </p:sp>
      <p:sp>
        <p:nvSpPr>
          <p:cNvPr id="4" name="Title 3"/>
          <p:cNvSpPr>
            <a:spLocks noGrp="1"/>
          </p:cNvSpPr>
          <p:nvPr>
            <p:ph type="title"/>
          </p:nvPr>
        </p:nvSpPr>
        <p:spPr>
          <a:xfrm>
            <a:off x="457200" y="685800"/>
            <a:ext cx="8229600" cy="1143000"/>
          </a:xfrm>
        </p:spPr>
        <p:txBody>
          <a:bodyPr>
            <a:noAutofit/>
          </a:bodyPr>
          <a:lstStyle/>
          <a:p>
            <a:pPr lvl="0"/>
            <a:r>
              <a:rPr lang="en-US" sz="2400" dirty="0">
                <a:effectLst/>
              </a:rPr>
              <a:t>For what percentage of awards would you estimate that an academic institution requests modifications to your award agreement language?</a:t>
            </a:r>
            <a:br>
              <a:rPr lang="en-US" sz="2400" dirty="0">
                <a:effectLst/>
              </a:rPr>
            </a:br>
            <a:endParaRPr lang="en-US" sz="2400" dirty="0"/>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hart 5"/>
          <p:cNvGraphicFramePr/>
          <p:nvPr>
            <p:extLst>
              <p:ext uri="{D42A27DB-BD31-4B8C-83A1-F6EECF244321}">
                <p14:modId xmlns:p14="http://schemas.microsoft.com/office/powerpoint/2010/main" val="2625656600"/>
              </p:ext>
            </p:extLst>
          </p:nvPr>
        </p:nvGraphicFramePr>
        <p:xfrm>
          <a:off x="990600" y="1752600"/>
          <a:ext cx="69342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spTree>
    <p:extLst>
      <p:ext uri="{BB962C8B-B14F-4D97-AF65-F5344CB8AC3E}">
        <p14:creationId xmlns:p14="http://schemas.microsoft.com/office/powerpoint/2010/main" val="3053637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29</a:t>
            </a:fld>
            <a:endParaRPr lang="en-US"/>
          </a:p>
        </p:txBody>
      </p:sp>
      <p:sp>
        <p:nvSpPr>
          <p:cNvPr id="4" name="Title 3"/>
          <p:cNvSpPr>
            <a:spLocks noGrp="1"/>
          </p:cNvSpPr>
          <p:nvPr>
            <p:ph type="title"/>
          </p:nvPr>
        </p:nvSpPr>
        <p:spPr>
          <a:xfrm>
            <a:off x="457200" y="457200"/>
            <a:ext cx="8229600" cy="1143000"/>
          </a:xfrm>
        </p:spPr>
        <p:txBody>
          <a:bodyPr>
            <a:noAutofit/>
          </a:bodyPr>
          <a:lstStyle/>
          <a:p>
            <a:r>
              <a:rPr lang="en-US" sz="2400" dirty="0"/>
              <a:t>Has the percentage of awards agreements for which language changes are requested changed over the years?</a:t>
            </a:r>
          </a:p>
        </p:txBody>
      </p:sp>
      <p:graphicFrame>
        <p:nvGraphicFramePr>
          <p:cNvPr id="5" name="Chart 4"/>
          <p:cNvGraphicFramePr/>
          <p:nvPr>
            <p:extLst>
              <p:ext uri="{D42A27DB-BD31-4B8C-83A1-F6EECF244321}">
                <p14:modId xmlns:p14="http://schemas.microsoft.com/office/powerpoint/2010/main" val="1092676754"/>
              </p:ext>
            </p:extLst>
          </p:nvPr>
        </p:nvGraphicFramePr>
        <p:xfrm>
          <a:off x="1219200" y="18288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pic>
        <p:nvPicPr>
          <p:cNvPr id="7"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751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30</a:t>
            </a:fld>
            <a:endParaRPr lang="en-US"/>
          </a:p>
        </p:txBody>
      </p:sp>
      <p:sp>
        <p:nvSpPr>
          <p:cNvPr id="4" name="Title 3"/>
          <p:cNvSpPr>
            <a:spLocks noGrp="1"/>
          </p:cNvSpPr>
          <p:nvPr>
            <p:ph type="title"/>
          </p:nvPr>
        </p:nvSpPr>
        <p:spPr/>
        <p:txBody>
          <a:bodyPr>
            <a:normAutofit/>
          </a:bodyPr>
          <a:lstStyle/>
          <a:p>
            <a:r>
              <a:rPr lang="en-US" sz="2400" dirty="0">
                <a:effectLst/>
              </a:rPr>
              <a:t>In your experience, recipient institutions most often request modifications regarding (ranked 1-5)</a:t>
            </a:r>
            <a:endParaRPr lang="en-US" sz="2400" dirty="0"/>
          </a:p>
        </p:txBody>
      </p:sp>
      <p:sp>
        <p:nvSpPr>
          <p:cNvPr id="5" name="Rectangle 4"/>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00541724"/>
              </p:ext>
            </p:extLst>
          </p:nvPr>
        </p:nvGraphicFramePr>
        <p:xfrm>
          <a:off x="1142999" y="1524000"/>
          <a:ext cx="6477001" cy="2225040"/>
        </p:xfrm>
        <a:graphic>
          <a:graphicData uri="http://schemas.openxmlformats.org/drawingml/2006/table">
            <a:tbl>
              <a:tblPr firstRow="1" bandRow="1">
                <a:tableStyleId>{5C22544A-7EE6-4342-B048-85BDC9FD1C3A}</a:tableStyleId>
              </a:tblPr>
              <a:tblGrid>
                <a:gridCol w="1700213">
                  <a:extLst>
                    <a:ext uri="{9D8B030D-6E8A-4147-A177-3AD203B41FA5}">
                      <a16:colId xmlns:a16="http://schemas.microsoft.com/office/drawing/2014/main" val="20000"/>
                    </a:ext>
                  </a:extLst>
                </a:gridCol>
                <a:gridCol w="4776788">
                  <a:extLst>
                    <a:ext uri="{9D8B030D-6E8A-4147-A177-3AD203B41FA5}">
                      <a16:colId xmlns:a16="http://schemas.microsoft.com/office/drawing/2014/main" val="20001"/>
                    </a:ext>
                  </a:extLst>
                </a:gridCol>
              </a:tblGrid>
              <a:tr h="370840">
                <a:tc>
                  <a:txBody>
                    <a:bodyPr/>
                    <a:lstStyle/>
                    <a:p>
                      <a:r>
                        <a:rPr lang="en-US" dirty="0"/>
                        <a:t>Ranking</a:t>
                      </a:r>
                    </a:p>
                  </a:txBody>
                  <a:tcPr/>
                </a:tc>
                <a:tc>
                  <a:txBody>
                    <a:bodyPr/>
                    <a:lstStyle/>
                    <a:p>
                      <a:r>
                        <a:rPr lang="en-US" dirty="0"/>
                        <a:t>Term</a:t>
                      </a:r>
                    </a:p>
                  </a:txBody>
                  <a:tcPr/>
                </a:tc>
                <a:extLst>
                  <a:ext uri="{0D108BD9-81ED-4DB2-BD59-A6C34878D82A}">
                    <a16:rowId xmlns:a16="http://schemas.microsoft.com/office/drawing/2014/main" val="10000"/>
                  </a:ext>
                </a:extLst>
              </a:tr>
              <a:tr h="370840">
                <a:tc>
                  <a:txBody>
                    <a:bodyPr/>
                    <a:lstStyle/>
                    <a:p>
                      <a:r>
                        <a:rPr lang="en-US" b="1" dirty="0">
                          <a:solidFill>
                            <a:schemeClr val="tx1"/>
                          </a:solidFill>
                        </a:rPr>
                        <a:t>First</a:t>
                      </a:r>
                    </a:p>
                  </a:txBody>
                  <a:tcPr/>
                </a:tc>
                <a:tc>
                  <a:txBody>
                    <a:bodyPr/>
                    <a:lstStyle/>
                    <a:p>
                      <a:r>
                        <a:rPr lang="en-US" b="1" dirty="0"/>
                        <a:t>Reporting</a:t>
                      </a:r>
                      <a:r>
                        <a:rPr lang="en-US" b="1" baseline="0" dirty="0"/>
                        <a:t> Requirements</a:t>
                      </a:r>
                      <a:endParaRPr lang="en-US" b="1" dirty="0"/>
                    </a:p>
                  </a:txBody>
                  <a:tcPr/>
                </a:tc>
                <a:extLst>
                  <a:ext uri="{0D108BD9-81ED-4DB2-BD59-A6C34878D82A}">
                    <a16:rowId xmlns:a16="http://schemas.microsoft.com/office/drawing/2014/main" val="10001"/>
                  </a:ext>
                </a:extLst>
              </a:tr>
              <a:tr h="370840">
                <a:tc>
                  <a:txBody>
                    <a:bodyPr/>
                    <a:lstStyle/>
                    <a:p>
                      <a:r>
                        <a:rPr lang="en-US" b="1" dirty="0">
                          <a:solidFill>
                            <a:schemeClr val="tx1"/>
                          </a:solidFill>
                        </a:rPr>
                        <a:t>First</a:t>
                      </a:r>
                    </a:p>
                  </a:txBody>
                  <a:tcPr/>
                </a:tc>
                <a:tc>
                  <a:txBody>
                    <a:bodyPr/>
                    <a:lstStyle/>
                    <a:p>
                      <a:r>
                        <a:rPr lang="en-US" b="1" dirty="0"/>
                        <a:t>March-in</a:t>
                      </a:r>
                      <a:r>
                        <a:rPr lang="en-US" b="1" baseline="0" dirty="0"/>
                        <a:t> Rights</a:t>
                      </a:r>
                      <a:endParaRPr lang="en-US" b="1" dirty="0"/>
                    </a:p>
                  </a:txBody>
                  <a:tcPr/>
                </a:tc>
                <a:extLst>
                  <a:ext uri="{0D108BD9-81ED-4DB2-BD59-A6C34878D82A}">
                    <a16:rowId xmlns:a16="http://schemas.microsoft.com/office/drawing/2014/main" val="10002"/>
                  </a:ext>
                </a:extLst>
              </a:tr>
              <a:tr h="370840">
                <a:tc>
                  <a:txBody>
                    <a:bodyPr/>
                    <a:lstStyle/>
                    <a:p>
                      <a:r>
                        <a:rPr lang="en-US" dirty="0">
                          <a:solidFill>
                            <a:schemeClr val="tx1"/>
                          </a:solidFill>
                        </a:rPr>
                        <a:t>Middle</a:t>
                      </a:r>
                    </a:p>
                  </a:txBody>
                  <a:tcPr/>
                </a:tc>
                <a:tc>
                  <a:txBody>
                    <a:bodyPr/>
                    <a:lstStyle/>
                    <a:p>
                      <a:r>
                        <a:rPr lang="en-US" dirty="0"/>
                        <a:t>IP Assignment</a:t>
                      </a:r>
                    </a:p>
                  </a:txBody>
                  <a:tcPr/>
                </a:tc>
                <a:extLst>
                  <a:ext uri="{0D108BD9-81ED-4DB2-BD59-A6C34878D82A}">
                    <a16:rowId xmlns:a16="http://schemas.microsoft.com/office/drawing/2014/main" val="10003"/>
                  </a:ext>
                </a:extLst>
              </a:tr>
              <a:tr h="370840">
                <a:tc>
                  <a:txBody>
                    <a:bodyPr/>
                    <a:lstStyle/>
                    <a:p>
                      <a:r>
                        <a:rPr lang="en-US" dirty="0">
                          <a:solidFill>
                            <a:schemeClr val="tx1"/>
                          </a:solidFill>
                        </a:rPr>
                        <a:t>Middle</a:t>
                      </a:r>
                    </a:p>
                  </a:txBody>
                  <a:tcPr/>
                </a:tc>
                <a:tc>
                  <a:txBody>
                    <a:bodyPr/>
                    <a:lstStyle/>
                    <a:p>
                      <a:r>
                        <a:rPr lang="en-US" dirty="0" err="1"/>
                        <a:t>Indeminification</a:t>
                      </a:r>
                      <a:endParaRPr lang="en-US" dirty="0"/>
                    </a:p>
                  </a:txBody>
                  <a:tcPr/>
                </a:tc>
                <a:extLst>
                  <a:ext uri="{0D108BD9-81ED-4DB2-BD59-A6C34878D82A}">
                    <a16:rowId xmlns:a16="http://schemas.microsoft.com/office/drawing/2014/main" val="10004"/>
                  </a:ext>
                </a:extLst>
              </a:tr>
              <a:tr h="370840">
                <a:tc>
                  <a:txBody>
                    <a:bodyPr/>
                    <a:lstStyle/>
                    <a:p>
                      <a:r>
                        <a:rPr lang="en-US" dirty="0">
                          <a:solidFill>
                            <a:schemeClr val="tx1"/>
                          </a:solidFill>
                        </a:rPr>
                        <a:t>Last</a:t>
                      </a:r>
                    </a:p>
                  </a:txBody>
                  <a:tcPr/>
                </a:tc>
                <a:tc>
                  <a:txBody>
                    <a:bodyPr/>
                    <a:lstStyle/>
                    <a:p>
                      <a:r>
                        <a:rPr lang="en-US" dirty="0"/>
                        <a:t>Return on ROI</a:t>
                      </a:r>
                    </a:p>
                  </a:txBody>
                  <a:tcPr/>
                </a:tc>
                <a:extLst>
                  <a:ext uri="{0D108BD9-81ED-4DB2-BD59-A6C34878D82A}">
                    <a16:rowId xmlns:a16="http://schemas.microsoft.com/office/drawing/2014/main" val="10005"/>
                  </a:ext>
                </a:extLst>
              </a:tr>
            </a:tbl>
          </a:graphicData>
        </a:graphic>
      </p:graphicFrame>
      <p:pic>
        <p:nvPicPr>
          <p:cNvPr id="7"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143000" y="4038600"/>
            <a:ext cx="4504759" cy="1815882"/>
          </a:xfrm>
          <a:prstGeom prst="rect">
            <a:avLst/>
          </a:prstGeom>
          <a:noFill/>
        </p:spPr>
        <p:txBody>
          <a:bodyPr wrap="none" rtlCol="0">
            <a:spAutoFit/>
          </a:bodyPr>
          <a:lstStyle/>
          <a:p>
            <a:r>
              <a:rPr lang="en-US" sz="1600" b="1" dirty="0"/>
              <a:t>In the “Other” category (none ranked first):</a:t>
            </a:r>
          </a:p>
          <a:p>
            <a:pPr marL="285750" indent="-285750">
              <a:buFont typeface="Arial" panose="020B0604020202020204" pitchFamily="34" charset="0"/>
              <a:buChar char="•"/>
            </a:pPr>
            <a:r>
              <a:rPr lang="en-US" sz="1600" dirty="0"/>
              <a:t>Governing State Law (n=2)</a:t>
            </a:r>
          </a:p>
          <a:p>
            <a:pPr marL="285750" indent="-285750">
              <a:buFont typeface="Arial" panose="020B0604020202020204" pitchFamily="34" charset="0"/>
              <a:buChar char="•"/>
            </a:pPr>
            <a:r>
              <a:rPr lang="en-US" sz="1600" dirty="0"/>
              <a:t>Communications</a:t>
            </a:r>
          </a:p>
          <a:p>
            <a:pPr marL="285750" indent="-285750">
              <a:buFont typeface="Arial" panose="020B0604020202020204" pitchFamily="34" charset="0"/>
              <a:buChar char="•"/>
            </a:pPr>
            <a:r>
              <a:rPr lang="en-US" sz="1600" dirty="0"/>
              <a:t>Sublicenses</a:t>
            </a:r>
          </a:p>
          <a:p>
            <a:pPr marL="285750" indent="-285750">
              <a:buFont typeface="Arial" panose="020B0604020202020204" pitchFamily="34" charset="0"/>
              <a:buChar char="•"/>
            </a:pPr>
            <a:r>
              <a:rPr lang="en-US" sz="1600" dirty="0"/>
              <a:t>Acknowledgements</a:t>
            </a:r>
          </a:p>
          <a:p>
            <a:pPr marL="285750" indent="-285750">
              <a:buFont typeface="Arial" panose="020B0604020202020204" pitchFamily="34" charset="0"/>
              <a:buChar char="•"/>
            </a:pPr>
            <a:r>
              <a:rPr lang="en-US" sz="1600" dirty="0"/>
              <a:t>Research misconduct and anti-terrorism</a:t>
            </a:r>
          </a:p>
          <a:p>
            <a:pPr marL="285750" indent="-285750">
              <a:buFont typeface="Arial" panose="020B0604020202020204" pitchFamily="34" charset="0"/>
              <a:buChar char="•"/>
            </a:pPr>
            <a:r>
              <a:rPr lang="en-US" sz="1600" dirty="0"/>
              <a:t>Bayh-Doyle</a:t>
            </a:r>
          </a:p>
        </p:txBody>
      </p:sp>
    </p:spTree>
    <p:extLst>
      <p:ext uri="{BB962C8B-B14F-4D97-AF65-F5344CB8AC3E}">
        <p14:creationId xmlns:p14="http://schemas.microsoft.com/office/powerpoint/2010/main" val="2224656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31</a:t>
            </a:fld>
            <a:endParaRPr lang="en-US"/>
          </a:p>
        </p:txBody>
      </p:sp>
      <p:sp>
        <p:nvSpPr>
          <p:cNvPr id="4" name="Title 3"/>
          <p:cNvSpPr>
            <a:spLocks noGrp="1"/>
          </p:cNvSpPr>
          <p:nvPr>
            <p:ph type="title"/>
          </p:nvPr>
        </p:nvSpPr>
        <p:spPr>
          <a:xfrm>
            <a:off x="457200" y="609600"/>
            <a:ext cx="8229600" cy="1143000"/>
          </a:xfrm>
        </p:spPr>
        <p:txBody>
          <a:bodyPr>
            <a:noAutofit/>
          </a:bodyPr>
          <a:lstStyle/>
          <a:p>
            <a:pPr lvl="0"/>
            <a:r>
              <a:rPr lang="en-US" sz="2400" dirty="0">
                <a:effectLst/>
              </a:rPr>
              <a:t>How concerned are you about challenges in negotiating award agreement terms related to IP and ROI with academic institutions?</a:t>
            </a:r>
            <a:br>
              <a:rPr lang="en-US" sz="2400" dirty="0">
                <a:effectLst/>
              </a:rPr>
            </a:br>
            <a:endParaRPr lang="en-US" sz="2400" dirty="0"/>
          </a:p>
        </p:txBody>
      </p:sp>
      <p:sp>
        <p:nvSpPr>
          <p:cNvPr id="5" name="Rectangle 4"/>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26554719"/>
              </p:ext>
            </p:extLst>
          </p:nvPr>
        </p:nvGraphicFramePr>
        <p:xfrm>
          <a:off x="1295400" y="2362200"/>
          <a:ext cx="6096000" cy="1483360"/>
        </p:xfrm>
        <a:graphic>
          <a:graphicData uri="http://schemas.openxmlformats.org/drawingml/2006/table">
            <a:tbl>
              <a:tblPr firstRow="1" bandRow="1">
                <a:tableStyleId>{5940675A-B579-460E-94D1-54222C63F5DA}</a:tableStyleId>
              </a:tblPr>
              <a:tblGrid>
                <a:gridCol w="1600200">
                  <a:extLst>
                    <a:ext uri="{9D8B030D-6E8A-4147-A177-3AD203B41FA5}">
                      <a16:colId xmlns:a16="http://schemas.microsoft.com/office/drawing/2014/main" val="20000"/>
                    </a:ext>
                  </a:extLst>
                </a:gridCol>
                <a:gridCol w="4495800">
                  <a:extLst>
                    <a:ext uri="{9D8B030D-6E8A-4147-A177-3AD203B41FA5}">
                      <a16:colId xmlns:a16="http://schemas.microsoft.com/office/drawing/2014/main" val="20001"/>
                    </a:ext>
                  </a:extLst>
                </a:gridCol>
              </a:tblGrid>
              <a:tr h="370840">
                <a:tc>
                  <a:txBody>
                    <a:bodyPr/>
                    <a:lstStyle/>
                    <a:p>
                      <a:r>
                        <a:rPr lang="en-US" dirty="0"/>
                        <a:t>9%</a:t>
                      </a:r>
                    </a:p>
                  </a:txBody>
                  <a:tcPr/>
                </a:tc>
                <a:tc>
                  <a:txBody>
                    <a:bodyPr/>
                    <a:lstStyle/>
                    <a:p>
                      <a:r>
                        <a:rPr lang="en-US" dirty="0"/>
                        <a:t>Extremely</a:t>
                      </a:r>
                    </a:p>
                  </a:txBody>
                  <a:tcPr/>
                </a:tc>
                <a:extLst>
                  <a:ext uri="{0D108BD9-81ED-4DB2-BD59-A6C34878D82A}">
                    <a16:rowId xmlns:a16="http://schemas.microsoft.com/office/drawing/2014/main" val="10000"/>
                  </a:ext>
                </a:extLst>
              </a:tr>
              <a:tr h="370840">
                <a:tc>
                  <a:txBody>
                    <a:bodyPr/>
                    <a:lstStyle/>
                    <a:p>
                      <a:r>
                        <a:rPr lang="en-US" dirty="0"/>
                        <a:t>23%</a:t>
                      </a:r>
                    </a:p>
                  </a:txBody>
                  <a:tcPr/>
                </a:tc>
                <a:tc>
                  <a:txBody>
                    <a:bodyPr/>
                    <a:lstStyle/>
                    <a:p>
                      <a:r>
                        <a:rPr lang="en-US" dirty="0"/>
                        <a:t>Very </a:t>
                      </a:r>
                    </a:p>
                  </a:txBody>
                  <a:tcPr/>
                </a:tc>
                <a:extLst>
                  <a:ext uri="{0D108BD9-81ED-4DB2-BD59-A6C34878D82A}">
                    <a16:rowId xmlns:a16="http://schemas.microsoft.com/office/drawing/2014/main" val="10001"/>
                  </a:ext>
                </a:extLst>
              </a:tr>
              <a:tr h="370840">
                <a:tc>
                  <a:txBody>
                    <a:bodyPr/>
                    <a:lstStyle/>
                    <a:p>
                      <a:r>
                        <a:rPr lang="en-US" dirty="0"/>
                        <a:t>54%</a:t>
                      </a:r>
                    </a:p>
                  </a:txBody>
                  <a:tcPr/>
                </a:tc>
                <a:tc>
                  <a:txBody>
                    <a:bodyPr/>
                    <a:lstStyle/>
                    <a:p>
                      <a:r>
                        <a:rPr lang="en-US" dirty="0"/>
                        <a:t>Somewhat</a:t>
                      </a:r>
                    </a:p>
                  </a:txBody>
                  <a:tcPr/>
                </a:tc>
                <a:extLst>
                  <a:ext uri="{0D108BD9-81ED-4DB2-BD59-A6C34878D82A}">
                    <a16:rowId xmlns:a16="http://schemas.microsoft.com/office/drawing/2014/main" val="10002"/>
                  </a:ext>
                </a:extLst>
              </a:tr>
              <a:tr h="370840">
                <a:tc>
                  <a:txBody>
                    <a:bodyPr/>
                    <a:lstStyle/>
                    <a:p>
                      <a:r>
                        <a:rPr lang="en-US" dirty="0"/>
                        <a:t>14%</a:t>
                      </a:r>
                    </a:p>
                  </a:txBody>
                  <a:tcPr/>
                </a:tc>
                <a:tc>
                  <a:txBody>
                    <a:bodyPr/>
                    <a:lstStyle/>
                    <a:p>
                      <a:r>
                        <a:rPr lang="en-US" dirty="0"/>
                        <a:t>Not at all</a:t>
                      </a:r>
                    </a:p>
                  </a:txBody>
                  <a:tcPr/>
                </a:tc>
                <a:extLst>
                  <a:ext uri="{0D108BD9-81ED-4DB2-BD59-A6C34878D82A}">
                    <a16:rowId xmlns:a16="http://schemas.microsoft.com/office/drawing/2014/main" val="10003"/>
                  </a:ext>
                </a:extLst>
              </a:tr>
            </a:tbl>
          </a:graphicData>
        </a:graphic>
      </p:graphicFrame>
      <p:pic>
        <p:nvPicPr>
          <p:cNvPr id="7"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060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32</a:t>
            </a:fld>
            <a:endParaRPr lang="en-US"/>
          </a:p>
        </p:txBody>
      </p:sp>
      <p:sp>
        <p:nvSpPr>
          <p:cNvPr id="4" name="Title 3"/>
          <p:cNvSpPr>
            <a:spLocks noGrp="1"/>
          </p:cNvSpPr>
          <p:nvPr>
            <p:ph type="title"/>
          </p:nvPr>
        </p:nvSpPr>
        <p:spPr/>
        <p:txBody>
          <a:bodyPr>
            <a:normAutofit/>
          </a:bodyPr>
          <a:lstStyle/>
          <a:p>
            <a:r>
              <a:rPr lang="en-US" sz="2400" dirty="0"/>
              <a:t>Explanations for how worried people are about contract negotiations: “Not at All” category</a:t>
            </a:r>
          </a:p>
        </p:txBody>
      </p:sp>
      <p:sp>
        <p:nvSpPr>
          <p:cNvPr id="5" name="TextBox 4"/>
          <p:cNvSpPr txBox="1"/>
          <p:nvPr/>
        </p:nvSpPr>
        <p:spPr>
          <a:xfrm>
            <a:off x="381000" y="1981200"/>
            <a:ext cx="79248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“We have not had an issue negotiating IP/royalties etc.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“Since we keep no rights to the intellectual property, this does not apply to us.”</a:t>
            </a:r>
          </a:p>
          <a:p>
            <a:endParaRPr lang="en-US" dirty="0"/>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spTree>
    <p:extLst>
      <p:ext uri="{BB962C8B-B14F-4D97-AF65-F5344CB8AC3E}">
        <p14:creationId xmlns:p14="http://schemas.microsoft.com/office/powerpoint/2010/main" val="3718087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33</a:t>
            </a:fld>
            <a:endParaRPr lang="en-US"/>
          </a:p>
        </p:txBody>
      </p:sp>
      <p:sp>
        <p:nvSpPr>
          <p:cNvPr id="4" name="Title 3"/>
          <p:cNvSpPr>
            <a:spLocks noGrp="1"/>
          </p:cNvSpPr>
          <p:nvPr>
            <p:ph type="title"/>
          </p:nvPr>
        </p:nvSpPr>
        <p:spPr/>
        <p:txBody>
          <a:bodyPr>
            <a:normAutofit/>
          </a:bodyPr>
          <a:lstStyle/>
          <a:p>
            <a:r>
              <a:rPr lang="en-US" sz="2400" dirty="0"/>
              <a:t>Explanations for how worried people are about contract negotiations: “Somewhat” category</a:t>
            </a:r>
          </a:p>
        </p:txBody>
      </p:sp>
      <p:sp>
        <p:nvSpPr>
          <p:cNvPr id="5" name="TextBox 4"/>
          <p:cNvSpPr txBox="1"/>
          <p:nvPr/>
        </p:nvSpPr>
        <p:spPr>
          <a:xfrm>
            <a:off x="381000" y="1371600"/>
            <a:ext cx="7924800" cy="4339650"/>
          </a:xfrm>
          <a:prstGeom prst="rect">
            <a:avLst/>
          </a:prstGeom>
          <a:noFill/>
        </p:spPr>
        <p:txBody>
          <a:bodyPr wrap="square" rtlCol="0">
            <a:spAutoFit/>
          </a:bodyPr>
          <a:lstStyle/>
          <a:p>
            <a:pPr marL="285750" indent="-285750">
              <a:buFont typeface="Arial" panose="020B0604020202020204" pitchFamily="34" charset="0"/>
              <a:buChar char="•"/>
            </a:pPr>
            <a:r>
              <a:rPr lang="en-US" sz="1200" dirty="0"/>
              <a:t>“We will be rewriting our agreement for next year, with an aim to reduce the number of friction points.  However, given our experience with holding firm, we will present this agreement as take-it-or-leave it, and if pressed, we will simply refuse to sign on those centers that cannot agree.”</a:t>
            </a:r>
          </a:p>
          <a:p>
            <a:pPr marL="285750" indent="-285750">
              <a:buFont typeface="Arial" panose="020B0604020202020204" pitchFamily="34" charset="0"/>
              <a:buChar char="•"/>
            </a:pPr>
            <a:r>
              <a:rPr lang="en-US" sz="1200" dirty="0"/>
              <a:t>“Our charitable objective is important to the treatment of sickle cell disease in Africa. Therefore we are somewhat concerned when institutions challenge the objective”</a:t>
            </a:r>
          </a:p>
          <a:p>
            <a:pPr marL="285750" indent="-285750">
              <a:buFont typeface="Arial" panose="020B0604020202020204" pitchFamily="34" charset="0"/>
              <a:buChar char="•"/>
            </a:pPr>
            <a:r>
              <a:rPr lang="en-US" sz="1200" dirty="0"/>
              <a:t>“The Foundation has expanded its funding geographically which resulted in working with new institutions that are not familiar with us and have pushed back on our IP policy.  However, we have been able to execute all funding agreements to date. ”</a:t>
            </a:r>
          </a:p>
          <a:p>
            <a:pPr marL="285750" indent="-285750">
              <a:buFont typeface="Arial" panose="020B0604020202020204" pitchFamily="34" charset="0"/>
              <a:buChar char="•"/>
            </a:pPr>
            <a:r>
              <a:rPr lang="en-US" sz="1200" dirty="0"/>
              <a:t>“We recognize that negotiating a "perfect" agreement where our percentage is exact would be too time consuming.  We try to be practical and flexible, while still protecting our interests.  Therefore, we rely on the institutions to negotiate in good faith.”</a:t>
            </a:r>
          </a:p>
          <a:p>
            <a:pPr marL="285750" indent="-285750">
              <a:buFont typeface="Arial" panose="020B0604020202020204" pitchFamily="34" charset="0"/>
              <a:buChar char="•"/>
            </a:pPr>
            <a:r>
              <a:rPr lang="en-US" sz="1200" dirty="0"/>
              <a:t>“The Foundation's policy on IP is generally acceptable to institutions since it allows the institution to protect IP, doesn't require transfer or and doesn't place any restriction on licensing. ”</a:t>
            </a:r>
          </a:p>
          <a:p>
            <a:pPr marL="285750" indent="-285750">
              <a:buFont typeface="Arial" panose="020B0604020202020204" pitchFamily="34" charset="0"/>
              <a:buChar char="•"/>
            </a:pPr>
            <a:r>
              <a:rPr lang="en-US" sz="1200" dirty="0"/>
              <a:t>“Depends on the institution - there are a few select institutions that are particularly difficult. ”</a:t>
            </a:r>
          </a:p>
          <a:p>
            <a:pPr marL="285750" indent="-285750">
              <a:buFont typeface="Arial" panose="020B0604020202020204" pitchFamily="34" charset="0"/>
              <a:buChar char="•"/>
            </a:pPr>
            <a:r>
              <a:rPr lang="en-US" sz="1200" dirty="0"/>
              <a:t>“Requests for negotiation are annoying but to be expected.”</a:t>
            </a:r>
          </a:p>
          <a:p>
            <a:pPr marL="285750" indent="-285750">
              <a:buFont typeface="Arial" panose="020B0604020202020204" pitchFamily="34" charset="0"/>
              <a:buChar char="•"/>
            </a:pPr>
            <a:r>
              <a:rPr lang="en-US" sz="1200" dirty="0"/>
              <a:t>“In most cases, we are fairly easily able to come to an agreement.  There are only a couple institutions that give us a hard time and threaten our ability to fund the research we want to fund. ”</a:t>
            </a:r>
          </a:p>
          <a:p>
            <a:pPr marL="285750" indent="-285750">
              <a:buFont typeface="Arial" panose="020B0604020202020204" pitchFamily="34" charset="0"/>
              <a:buChar char="•"/>
            </a:pPr>
            <a:r>
              <a:rPr lang="en-US" sz="1200" dirty="0"/>
              <a:t>“For most awards, IP and ROI isn't a common occurrence. However, ______ has funded a series of Infrastructure awards and projects that build data networks. In those cases, internal General Counsel and external special counsel, have been included in the negotiations.”</a:t>
            </a:r>
          </a:p>
          <a:p>
            <a:pPr marL="285750" indent="-285750">
              <a:buFont typeface="Arial" panose="020B0604020202020204" pitchFamily="34" charset="0"/>
              <a:buChar char="•"/>
            </a:pPr>
            <a:r>
              <a:rPr lang="en-US" sz="1200" dirty="0"/>
              <a:t>“We have a very broad IP policy and reasonable award agreement.  The number of modifications requested continues to expand not only in IP but all areas of the legal agreement.  The continued resource demand will become an issue for us in the short term. ”</a:t>
            </a:r>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spTree>
    <p:extLst>
      <p:ext uri="{BB962C8B-B14F-4D97-AF65-F5344CB8AC3E}">
        <p14:creationId xmlns:p14="http://schemas.microsoft.com/office/powerpoint/2010/main" val="2313411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34</a:t>
            </a:fld>
            <a:endParaRPr lang="en-US"/>
          </a:p>
        </p:txBody>
      </p:sp>
      <p:sp>
        <p:nvSpPr>
          <p:cNvPr id="4" name="Title 3"/>
          <p:cNvSpPr>
            <a:spLocks noGrp="1"/>
          </p:cNvSpPr>
          <p:nvPr>
            <p:ph type="title"/>
          </p:nvPr>
        </p:nvSpPr>
        <p:spPr/>
        <p:txBody>
          <a:bodyPr>
            <a:normAutofit/>
          </a:bodyPr>
          <a:lstStyle/>
          <a:p>
            <a:r>
              <a:rPr lang="en-US" sz="2400" dirty="0"/>
              <a:t>Explanations for how worried people are about contract negotiations: “Very” category</a:t>
            </a:r>
          </a:p>
        </p:txBody>
      </p:sp>
      <p:sp>
        <p:nvSpPr>
          <p:cNvPr id="5" name="TextBox 4"/>
          <p:cNvSpPr txBox="1"/>
          <p:nvPr/>
        </p:nvSpPr>
        <p:spPr>
          <a:xfrm>
            <a:off x="381000" y="1524000"/>
            <a:ext cx="8382000" cy="4278094"/>
          </a:xfrm>
          <a:prstGeom prst="rect">
            <a:avLst/>
          </a:prstGeom>
          <a:noFill/>
        </p:spPr>
        <p:txBody>
          <a:bodyPr wrap="square" rtlCol="0">
            <a:spAutoFit/>
          </a:bodyPr>
          <a:lstStyle/>
          <a:p>
            <a:pPr marL="285750" indent="-285750">
              <a:buFont typeface="Arial" panose="020B0604020202020204" pitchFamily="34" charset="0"/>
              <a:buChar char="•"/>
            </a:pPr>
            <a:r>
              <a:rPr lang="en-US" sz="1600" dirty="0"/>
              <a:t>“We want to be able to ensure an equitable sharing of any dollars generated from these agreements while not having our terms and conditions jeopardize our ability to fund the best research at the best institutions. Challenges to ours and other non for profit funder's policies by universities may ultimately undermine these objectives.”</a:t>
            </a:r>
          </a:p>
          <a:p>
            <a:pPr marL="285750" indent="-285750">
              <a:buFont typeface="Arial" panose="020B0604020202020204" pitchFamily="34" charset="0"/>
              <a:buChar char="•"/>
            </a:pPr>
            <a:r>
              <a:rPr lang="en-US" sz="1600" dirty="0"/>
              <a:t>“I don't feel qualified enough to be making the types of decisions that I am.”</a:t>
            </a:r>
          </a:p>
          <a:p>
            <a:pPr marL="285750" indent="-285750">
              <a:buFont typeface="Arial" panose="020B0604020202020204" pitchFamily="34" charset="0"/>
              <a:buChar char="•"/>
            </a:pPr>
            <a:r>
              <a:rPr lang="en-US" sz="1600" dirty="0"/>
              <a:t>“It takes an extreme amount of employee time and effort, as well as an ever-increasing financial cost through consulting with patent lawyers, to complete the difficult negotiations . Our organization just revamped our entire contract to see if doing so could help to clarify the areas which previously caused difficulties for our grantee institutions, and help avoid potential misinterpretation of the contract language and misinterpretation of our organization's intent. ”</a:t>
            </a:r>
          </a:p>
          <a:p>
            <a:pPr marL="285750" indent="-285750">
              <a:buFont typeface="Arial" panose="020B0604020202020204" pitchFamily="34" charset="0"/>
              <a:buChar char="•"/>
            </a:pPr>
            <a:r>
              <a:rPr lang="en-US" sz="1600" dirty="0"/>
              <a:t>“We hear more frequently from institutions that we as funders should not be concerned about the IP; this is disconcerting because clearly they undervalue our financial contributions as well as our commitment to our constituents. ”</a:t>
            </a:r>
          </a:p>
          <a:p>
            <a:endParaRPr lang="en-US" sz="1600" dirty="0"/>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spTree>
    <p:extLst>
      <p:ext uri="{BB962C8B-B14F-4D97-AF65-F5344CB8AC3E}">
        <p14:creationId xmlns:p14="http://schemas.microsoft.com/office/powerpoint/2010/main" val="4231052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35</a:t>
            </a:fld>
            <a:endParaRPr lang="en-US"/>
          </a:p>
        </p:txBody>
      </p:sp>
      <p:sp>
        <p:nvSpPr>
          <p:cNvPr id="4" name="Title 3"/>
          <p:cNvSpPr>
            <a:spLocks noGrp="1"/>
          </p:cNvSpPr>
          <p:nvPr>
            <p:ph type="title"/>
          </p:nvPr>
        </p:nvSpPr>
        <p:spPr/>
        <p:txBody>
          <a:bodyPr>
            <a:normAutofit/>
          </a:bodyPr>
          <a:lstStyle/>
          <a:p>
            <a:r>
              <a:rPr lang="en-US" sz="2400" dirty="0"/>
              <a:t>Explanations for how worried people are about contract negotiations: “Extremely” category</a:t>
            </a:r>
          </a:p>
        </p:txBody>
      </p:sp>
      <p:sp>
        <p:nvSpPr>
          <p:cNvPr id="5" name="TextBox 4"/>
          <p:cNvSpPr txBox="1"/>
          <p:nvPr/>
        </p:nvSpPr>
        <p:spPr>
          <a:xfrm>
            <a:off x="381000" y="1981200"/>
            <a:ext cx="7924800" cy="2585323"/>
          </a:xfrm>
          <a:prstGeom prst="rect">
            <a:avLst/>
          </a:prstGeom>
          <a:noFill/>
        </p:spPr>
        <p:txBody>
          <a:bodyPr wrap="square" rtlCol="0">
            <a:spAutoFit/>
          </a:bodyPr>
          <a:lstStyle/>
          <a:p>
            <a:pPr marL="285750" indent="-285750">
              <a:buFont typeface="Arial" panose="020B0604020202020204" pitchFamily="34" charset="0"/>
              <a:buChar char="•"/>
            </a:pPr>
            <a:r>
              <a:rPr lang="en-US" dirty="0"/>
              <a:t>“Limited resources and in-house expertise. High cost of outside legal counsel should we embark on negotiations. If we negotiate with one, we feel that we will have to negotiate on all. If delays in successful negotiations, this translates to set backs on scientific front and movement along mission pipeline.”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think it is fair to recoup some value from investment in research.  Further, our awards enable the researchers to increase scope of work and recruit additional funders.”</a:t>
            </a:r>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57200" y="87868"/>
            <a:ext cx="5715000" cy="369332"/>
          </a:xfrm>
          <a:prstGeom prst="rect">
            <a:avLst/>
          </a:prstGeom>
        </p:spPr>
        <p:txBody>
          <a:bodyPr wrap="square">
            <a:spAutoFit/>
          </a:bodyPr>
          <a:lstStyle/>
          <a:p>
            <a:r>
              <a:rPr lang="en-US" dirty="0">
                <a:solidFill>
                  <a:srgbClr val="FF0000"/>
                </a:solidFill>
              </a:rPr>
              <a:t>(Organizations that do address IP in award terms) </a:t>
            </a:r>
            <a:endParaRPr lang="en-US" dirty="0"/>
          </a:p>
        </p:txBody>
      </p:sp>
    </p:spTree>
    <p:extLst>
      <p:ext uri="{BB962C8B-B14F-4D97-AF65-F5344CB8AC3E}">
        <p14:creationId xmlns:p14="http://schemas.microsoft.com/office/powerpoint/2010/main" val="2476018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36</a:t>
            </a:fld>
            <a:endParaRPr lang="en-US"/>
          </a:p>
        </p:txBody>
      </p:sp>
      <p:sp>
        <p:nvSpPr>
          <p:cNvPr id="4" name="Title 3"/>
          <p:cNvSpPr>
            <a:spLocks noGrp="1"/>
          </p:cNvSpPr>
          <p:nvPr>
            <p:ph type="title"/>
          </p:nvPr>
        </p:nvSpPr>
        <p:spPr/>
        <p:txBody>
          <a:bodyPr>
            <a:noAutofit/>
          </a:bodyPr>
          <a:lstStyle/>
          <a:p>
            <a:pPr lvl="0"/>
            <a:r>
              <a:rPr lang="en-US" sz="2400" dirty="0">
                <a:effectLst/>
              </a:rPr>
              <a:t>Have you ever withdrawn an award offer because an agreement could not be reached with the recipient institution?  </a:t>
            </a:r>
            <a:br>
              <a:rPr lang="en-US" sz="2400" dirty="0">
                <a:effectLst/>
              </a:rPr>
            </a:br>
            <a:endParaRPr lang="en-US" sz="2400" dirty="0"/>
          </a:p>
        </p:txBody>
      </p:sp>
      <p:graphicFrame>
        <p:nvGraphicFramePr>
          <p:cNvPr id="5" name="Chart 4"/>
          <p:cNvGraphicFramePr/>
          <p:nvPr>
            <p:extLst>
              <p:ext uri="{D42A27DB-BD31-4B8C-83A1-F6EECF244321}">
                <p14:modId xmlns:p14="http://schemas.microsoft.com/office/powerpoint/2010/main" val="3451574033"/>
              </p:ext>
            </p:extLst>
          </p:nvPr>
        </p:nvGraphicFramePr>
        <p:xfrm>
          <a:off x="30480" y="16002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3"/>
          <p:cNvSpPr txBox="1">
            <a:spLocks/>
          </p:cNvSpPr>
          <p:nvPr/>
        </p:nvSpPr>
        <p:spPr>
          <a:xfrm>
            <a:off x="304800" y="3505200"/>
            <a:ext cx="8229600" cy="11430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2400" dirty="0">
                <a:effectLst/>
              </a:rPr>
              <a:t>If yes, for what percentage of attempted awards do you estimate this has occurred?</a:t>
            </a:r>
            <a:br>
              <a:rPr lang="en-US" sz="2400" dirty="0">
                <a:effectLst/>
              </a:rPr>
            </a:br>
            <a:endParaRPr lang="en-US" sz="2400" dirty="0"/>
          </a:p>
        </p:txBody>
      </p:sp>
      <p:graphicFrame>
        <p:nvGraphicFramePr>
          <p:cNvPr id="7" name="Table 6"/>
          <p:cNvGraphicFramePr>
            <a:graphicFrameLocks noGrp="1"/>
          </p:cNvGraphicFramePr>
          <p:nvPr>
            <p:extLst>
              <p:ext uri="{D42A27DB-BD31-4B8C-83A1-F6EECF244321}">
                <p14:modId xmlns:p14="http://schemas.microsoft.com/office/powerpoint/2010/main" val="4175281110"/>
              </p:ext>
            </p:extLst>
          </p:nvPr>
        </p:nvGraphicFramePr>
        <p:xfrm>
          <a:off x="685800" y="4495800"/>
          <a:ext cx="2743200" cy="670560"/>
        </p:xfrm>
        <a:graphic>
          <a:graphicData uri="http://schemas.openxmlformats.org/drawingml/2006/table">
            <a:tbl>
              <a:tblPr firstRow="1" bandRow="1">
                <a:tableStyleId>{5940675A-B579-460E-94D1-54222C63F5DA}</a:tableStyleId>
              </a:tblPr>
              <a:tblGrid>
                <a:gridCol w="742950">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tblGrid>
              <a:tr h="0">
                <a:tc>
                  <a:txBody>
                    <a:bodyPr/>
                    <a:lstStyle/>
                    <a:p>
                      <a:r>
                        <a:rPr lang="en-US" sz="1600" dirty="0"/>
                        <a:t>N=4</a:t>
                      </a:r>
                    </a:p>
                  </a:txBody>
                  <a:tcPr/>
                </a:tc>
                <a:tc>
                  <a:txBody>
                    <a:bodyPr/>
                    <a:lstStyle/>
                    <a:p>
                      <a:r>
                        <a:rPr lang="en-US" sz="1600" dirty="0"/>
                        <a:t>Less than 1%</a:t>
                      </a:r>
                    </a:p>
                  </a:txBody>
                  <a:tcPr/>
                </a:tc>
                <a:extLst>
                  <a:ext uri="{0D108BD9-81ED-4DB2-BD59-A6C34878D82A}">
                    <a16:rowId xmlns:a16="http://schemas.microsoft.com/office/drawing/2014/main" val="10000"/>
                  </a:ext>
                </a:extLst>
              </a:tr>
              <a:tr h="0">
                <a:tc>
                  <a:txBody>
                    <a:bodyPr/>
                    <a:lstStyle/>
                    <a:p>
                      <a:r>
                        <a:rPr lang="en-US" sz="1600" dirty="0"/>
                        <a:t>N=1</a:t>
                      </a:r>
                    </a:p>
                  </a:txBody>
                  <a:tcPr/>
                </a:tc>
                <a:tc>
                  <a:txBody>
                    <a:bodyPr/>
                    <a:lstStyle/>
                    <a:p>
                      <a:r>
                        <a:rPr lang="en-US" sz="1600" dirty="0"/>
                        <a:t>1%-5%</a:t>
                      </a:r>
                    </a:p>
                  </a:txBody>
                  <a:tcPr/>
                </a:tc>
                <a:extLst>
                  <a:ext uri="{0D108BD9-81ED-4DB2-BD59-A6C34878D82A}">
                    <a16:rowId xmlns:a16="http://schemas.microsoft.com/office/drawing/2014/main" val="10001"/>
                  </a:ext>
                </a:extLst>
              </a:tr>
            </a:tbl>
          </a:graphicData>
        </a:graphic>
      </p:graphicFrame>
      <p:pic>
        <p:nvPicPr>
          <p:cNvPr id="8"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657600" y="4419600"/>
            <a:ext cx="4343400" cy="2308324"/>
          </a:xfrm>
          <a:prstGeom prst="rect">
            <a:avLst/>
          </a:prstGeom>
          <a:noFill/>
        </p:spPr>
        <p:txBody>
          <a:bodyPr wrap="square" rtlCol="0">
            <a:spAutoFit/>
          </a:bodyPr>
          <a:lstStyle/>
          <a:p>
            <a:r>
              <a:rPr lang="en-US" b="1" dirty="0"/>
              <a:t>Primary Reasons:</a:t>
            </a:r>
          </a:p>
          <a:p>
            <a:pPr marL="285750" indent="-285750">
              <a:buFont typeface="Arial" panose="020B0604020202020204" pitchFamily="34" charset="0"/>
              <a:buChar char="•"/>
            </a:pPr>
            <a:r>
              <a:rPr lang="en-US" dirty="0"/>
              <a:t>ROI (n=2)</a:t>
            </a:r>
          </a:p>
          <a:p>
            <a:pPr marL="285750" indent="-285750">
              <a:buFont typeface="Arial" panose="020B0604020202020204" pitchFamily="34" charset="0"/>
              <a:buChar char="•"/>
            </a:pPr>
            <a:r>
              <a:rPr lang="en-US" dirty="0"/>
              <a:t>IP assignment/management (n=1)</a:t>
            </a:r>
          </a:p>
          <a:p>
            <a:pPr marL="285750" indent="-285750">
              <a:buFont typeface="Arial" panose="020B0604020202020204" pitchFamily="34" charset="0"/>
              <a:buChar char="•"/>
            </a:pPr>
            <a:r>
              <a:rPr lang="en-US" dirty="0"/>
              <a:t>Reporting requirements (n=1)</a:t>
            </a:r>
          </a:p>
          <a:p>
            <a:pPr marL="285750" indent="-285750">
              <a:buFont typeface="Arial" panose="020B0604020202020204" pitchFamily="34" charset="0"/>
              <a:buChar char="•"/>
            </a:pPr>
            <a:r>
              <a:rPr lang="en-US" dirty="0"/>
              <a:t>Other—time delays &gt;12 </a:t>
            </a:r>
            <a:r>
              <a:rPr lang="en-US" dirty="0" err="1"/>
              <a:t>mos</a:t>
            </a:r>
            <a:r>
              <a:rPr lang="en-US" dirty="0"/>
              <a:t> on University side</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08436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37</a:t>
            </a:fld>
            <a:endParaRPr lang="en-US"/>
          </a:p>
        </p:txBody>
      </p:sp>
      <p:sp>
        <p:nvSpPr>
          <p:cNvPr id="4" name="Title 3"/>
          <p:cNvSpPr>
            <a:spLocks noGrp="1"/>
          </p:cNvSpPr>
          <p:nvPr>
            <p:ph type="title"/>
          </p:nvPr>
        </p:nvSpPr>
        <p:spPr>
          <a:xfrm>
            <a:off x="457200" y="533400"/>
            <a:ext cx="8229600" cy="1143000"/>
          </a:xfrm>
        </p:spPr>
        <p:txBody>
          <a:bodyPr>
            <a:noAutofit/>
          </a:bodyPr>
          <a:lstStyle/>
          <a:p>
            <a:pPr lvl="0"/>
            <a:r>
              <a:rPr lang="en-US" sz="2400" dirty="0">
                <a:effectLst/>
              </a:rPr>
              <a:t>To the best of your knowledge, has your organization </a:t>
            </a:r>
            <a:r>
              <a:rPr lang="en-US" sz="2400" i="1" dirty="0">
                <a:effectLst/>
              </a:rPr>
              <a:t>ever</a:t>
            </a:r>
            <a:r>
              <a:rPr lang="en-US" sz="2400" dirty="0">
                <a:effectLst/>
              </a:rPr>
              <a:t> been informed by an investigator that his/her institution will not allow a grant application to be submitted to your organization?  </a:t>
            </a:r>
            <a:br>
              <a:rPr lang="en-US" sz="2400" dirty="0">
                <a:effectLst/>
              </a:rPr>
            </a:br>
            <a:endParaRPr lang="en-US" sz="2400" dirty="0"/>
          </a:p>
        </p:txBody>
      </p:sp>
      <p:graphicFrame>
        <p:nvGraphicFramePr>
          <p:cNvPr id="5" name="Chart 4"/>
          <p:cNvGraphicFramePr/>
          <p:nvPr>
            <p:extLst>
              <p:ext uri="{D42A27DB-BD31-4B8C-83A1-F6EECF244321}">
                <p14:modId xmlns:p14="http://schemas.microsoft.com/office/powerpoint/2010/main" val="599896520"/>
              </p:ext>
            </p:extLst>
          </p:nvPr>
        </p:nvGraphicFramePr>
        <p:xfrm>
          <a:off x="30480" y="16002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3"/>
          <p:cNvSpPr txBox="1">
            <a:spLocks/>
          </p:cNvSpPr>
          <p:nvPr/>
        </p:nvSpPr>
        <p:spPr>
          <a:xfrm>
            <a:off x="457200" y="3505200"/>
            <a:ext cx="8229600" cy="11430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2400" dirty="0">
                <a:effectLst/>
              </a:rPr>
              <a:t>(“Yes”) In the past fiscal year, how many times do you estimate this has / occurred?</a:t>
            </a:r>
            <a:br>
              <a:rPr lang="en-US" sz="2400" dirty="0">
                <a:effectLst/>
              </a:rPr>
            </a:br>
            <a:endParaRPr lang="en-US" sz="2400" dirty="0"/>
          </a:p>
        </p:txBody>
      </p:sp>
      <p:sp>
        <p:nvSpPr>
          <p:cNvPr id="7" name="TextBox 6"/>
          <p:cNvSpPr txBox="1"/>
          <p:nvPr/>
        </p:nvSpPr>
        <p:spPr>
          <a:xfrm>
            <a:off x="5257800" y="4038600"/>
            <a:ext cx="2281394" cy="923330"/>
          </a:xfrm>
          <a:prstGeom prst="rect">
            <a:avLst/>
          </a:prstGeom>
          <a:noFill/>
        </p:spPr>
        <p:txBody>
          <a:bodyPr wrap="none" rtlCol="0">
            <a:spAutoFit/>
          </a:bodyPr>
          <a:lstStyle/>
          <a:p>
            <a:pPr marL="285750" indent="-285750">
              <a:buFont typeface="Arial" panose="020B0604020202020204" pitchFamily="34" charset="0"/>
              <a:buChar char="•"/>
            </a:pPr>
            <a:r>
              <a:rPr lang="en-US" dirty="0"/>
              <a:t>1 time (n=2)</a:t>
            </a:r>
          </a:p>
          <a:p>
            <a:pPr marL="285750" indent="-285750">
              <a:buFont typeface="Arial" panose="020B0604020202020204" pitchFamily="34" charset="0"/>
              <a:buChar char="•"/>
            </a:pPr>
            <a:r>
              <a:rPr lang="en-US" dirty="0"/>
              <a:t>1-5 times (n=1)</a:t>
            </a:r>
          </a:p>
          <a:p>
            <a:pPr marL="285750" indent="-285750">
              <a:buFont typeface="Arial" panose="020B0604020202020204" pitchFamily="34" charset="0"/>
              <a:buChar char="•"/>
            </a:pPr>
            <a:endParaRPr lang="en-US" dirty="0"/>
          </a:p>
        </p:txBody>
      </p:sp>
      <p:sp>
        <p:nvSpPr>
          <p:cNvPr id="8" name="TextBox 7"/>
          <p:cNvSpPr txBox="1"/>
          <p:nvPr/>
        </p:nvSpPr>
        <p:spPr>
          <a:xfrm>
            <a:off x="762000" y="4724400"/>
            <a:ext cx="7543800" cy="1200329"/>
          </a:xfrm>
          <a:prstGeom prst="rect">
            <a:avLst/>
          </a:prstGeom>
          <a:noFill/>
        </p:spPr>
        <p:txBody>
          <a:bodyPr wrap="square" rtlCol="0">
            <a:spAutoFit/>
          </a:bodyPr>
          <a:lstStyle/>
          <a:p>
            <a:r>
              <a:rPr lang="en-US" b="1" dirty="0"/>
              <a:t>Most Common Reasons:</a:t>
            </a:r>
          </a:p>
          <a:p>
            <a:pPr marL="285750" lvl="0" indent="-285750">
              <a:buFont typeface="Arial" panose="020B0604020202020204" pitchFamily="34" charset="0"/>
              <a:buChar char="•"/>
            </a:pPr>
            <a:r>
              <a:rPr lang="en-US" dirty="0"/>
              <a:t>Overhead/Facilities and Administration (F&amp;A) (n=1)</a:t>
            </a:r>
          </a:p>
          <a:p>
            <a:pPr marL="285750" indent="-285750">
              <a:buFont typeface="Arial" panose="020B0604020202020204" pitchFamily="34" charset="0"/>
              <a:buChar char="•"/>
            </a:pPr>
            <a:r>
              <a:rPr lang="en-US" dirty="0"/>
              <a:t>Other – “Unclear what part caused withdrawal: ‘agency does not favor the IP policy’” (n=1)</a:t>
            </a:r>
          </a:p>
        </p:txBody>
      </p:sp>
      <p:pic>
        <p:nvPicPr>
          <p:cNvPr id="9"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815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38</a:t>
            </a:fld>
            <a:endParaRPr lang="en-US"/>
          </a:p>
        </p:txBody>
      </p:sp>
      <p:sp>
        <p:nvSpPr>
          <p:cNvPr id="4" name="Title 3"/>
          <p:cNvSpPr>
            <a:spLocks noGrp="1"/>
          </p:cNvSpPr>
          <p:nvPr>
            <p:ph type="title"/>
          </p:nvPr>
        </p:nvSpPr>
        <p:spPr>
          <a:xfrm>
            <a:off x="762000" y="1752600"/>
            <a:ext cx="8229600" cy="1143000"/>
          </a:xfrm>
        </p:spPr>
        <p:txBody>
          <a:bodyPr>
            <a:normAutofit fontScale="90000"/>
          </a:bodyPr>
          <a:lstStyle/>
          <a:p>
            <a:r>
              <a:rPr lang="en-US" dirty="0"/>
              <a:t>Section 3: About Tracking and Reporting of IP</a:t>
            </a:r>
            <a:br>
              <a:rPr lang="en-US" dirty="0"/>
            </a:br>
            <a:r>
              <a:rPr lang="en-US" sz="2700" dirty="0">
                <a:solidFill>
                  <a:schemeClr val="accent3"/>
                </a:solidFill>
              </a:rPr>
              <a:t>(Questions in this section apply only to research grants)</a:t>
            </a:r>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500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39</a:t>
            </a:fld>
            <a:endParaRPr lang="en-US"/>
          </a:p>
        </p:txBody>
      </p:sp>
      <p:sp>
        <p:nvSpPr>
          <p:cNvPr id="4" name="Title 3"/>
          <p:cNvSpPr>
            <a:spLocks noGrp="1"/>
          </p:cNvSpPr>
          <p:nvPr>
            <p:ph type="title"/>
          </p:nvPr>
        </p:nvSpPr>
        <p:spPr/>
        <p:txBody>
          <a:bodyPr>
            <a:noAutofit/>
          </a:bodyPr>
          <a:lstStyle/>
          <a:p>
            <a:r>
              <a:rPr lang="en-US" sz="2400" dirty="0">
                <a:effectLst/>
              </a:rPr>
              <a:t>For inventions to which your organization contributed, do you require status reports from the institution or grantee </a:t>
            </a:r>
            <a:r>
              <a:rPr lang="en-US" sz="2400" u="sng" dirty="0">
                <a:effectLst/>
              </a:rPr>
              <a:t>during the grant term</a:t>
            </a:r>
            <a:r>
              <a:rPr lang="en-US" sz="2400" dirty="0">
                <a:effectLst/>
              </a:rPr>
              <a:t>?</a:t>
            </a: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908139441"/>
              </p:ext>
            </p:extLst>
          </p:nvPr>
        </p:nvGraphicFramePr>
        <p:xfrm>
          <a:off x="685800" y="1981200"/>
          <a:ext cx="7848600" cy="3886200"/>
        </p:xfrm>
        <a:graphic>
          <a:graphicData uri="http://schemas.openxmlformats.org/drawingml/2006/table">
            <a:tbl>
              <a:tblPr firstRow="1" bandRow="1">
                <a:tableStyleId>{5940675A-B579-460E-94D1-54222C63F5DA}</a:tableStyleId>
              </a:tblPr>
              <a:tblGrid>
                <a:gridCol w="838200">
                  <a:extLst>
                    <a:ext uri="{9D8B030D-6E8A-4147-A177-3AD203B41FA5}">
                      <a16:colId xmlns:a16="http://schemas.microsoft.com/office/drawing/2014/main" val="20000"/>
                    </a:ext>
                  </a:extLst>
                </a:gridCol>
                <a:gridCol w="7010400">
                  <a:extLst>
                    <a:ext uri="{9D8B030D-6E8A-4147-A177-3AD203B41FA5}">
                      <a16:colId xmlns:a16="http://schemas.microsoft.com/office/drawing/2014/main" val="20001"/>
                    </a:ext>
                  </a:extLst>
                </a:gridCol>
              </a:tblGrid>
              <a:tr h="370840">
                <a:tc>
                  <a:txBody>
                    <a:bodyPr/>
                    <a:lstStyle/>
                    <a:p>
                      <a:r>
                        <a:rPr lang="en-US" b="1" dirty="0"/>
                        <a:t>0%</a:t>
                      </a:r>
                    </a:p>
                  </a:txBody>
                  <a:tcPr>
                    <a:solidFill>
                      <a:srgbClr val="FFDC6D"/>
                    </a:solidFill>
                  </a:tcPr>
                </a:tc>
                <a:tc>
                  <a:txBody>
                    <a:bodyPr/>
                    <a:lstStyle/>
                    <a:p>
                      <a:r>
                        <a:rPr lang="en-US" dirty="0"/>
                        <a:t>We do not require grantees to track</a:t>
                      </a:r>
                    </a:p>
                  </a:txBody>
                  <a:tcPr/>
                </a:tc>
                <a:extLst>
                  <a:ext uri="{0D108BD9-81ED-4DB2-BD59-A6C34878D82A}">
                    <a16:rowId xmlns:a16="http://schemas.microsoft.com/office/drawing/2014/main" val="10000"/>
                  </a:ext>
                </a:extLst>
              </a:tr>
              <a:tr h="370840">
                <a:tc>
                  <a:txBody>
                    <a:bodyPr/>
                    <a:lstStyle/>
                    <a:p>
                      <a:r>
                        <a:rPr lang="en-US" b="1" dirty="0"/>
                        <a:t>0%</a:t>
                      </a:r>
                    </a:p>
                  </a:txBody>
                  <a:tcPr>
                    <a:solidFill>
                      <a:srgbClr val="FFDC6D"/>
                    </a:solidFill>
                  </a:tcPr>
                </a:tc>
                <a:tc>
                  <a:txBody>
                    <a:bodyPr/>
                    <a:lstStyle/>
                    <a:p>
                      <a:r>
                        <a:rPr lang="en-US" dirty="0"/>
                        <a:t>Quarterly</a:t>
                      </a:r>
                    </a:p>
                  </a:txBody>
                  <a:tcPr/>
                </a:tc>
                <a:extLst>
                  <a:ext uri="{0D108BD9-81ED-4DB2-BD59-A6C34878D82A}">
                    <a16:rowId xmlns:a16="http://schemas.microsoft.com/office/drawing/2014/main" val="10001"/>
                  </a:ext>
                </a:extLst>
              </a:tr>
              <a:tr h="370840">
                <a:tc>
                  <a:txBody>
                    <a:bodyPr/>
                    <a:lstStyle/>
                    <a:p>
                      <a:r>
                        <a:rPr lang="en-US" b="1" dirty="0"/>
                        <a:t>14%</a:t>
                      </a:r>
                    </a:p>
                  </a:txBody>
                  <a:tcPr>
                    <a:solidFill>
                      <a:srgbClr val="FFDC6D"/>
                    </a:solidFill>
                  </a:tcPr>
                </a:tc>
                <a:tc>
                  <a:txBody>
                    <a:bodyPr/>
                    <a:lstStyle/>
                    <a:p>
                      <a:r>
                        <a:rPr lang="en-US" dirty="0"/>
                        <a:t>Semi-/biannually</a:t>
                      </a:r>
                    </a:p>
                  </a:txBody>
                  <a:tcPr/>
                </a:tc>
                <a:extLst>
                  <a:ext uri="{0D108BD9-81ED-4DB2-BD59-A6C34878D82A}">
                    <a16:rowId xmlns:a16="http://schemas.microsoft.com/office/drawing/2014/main" val="10002"/>
                  </a:ext>
                </a:extLst>
              </a:tr>
              <a:tr h="370840">
                <a:tc>
                  <a:txBody>
                    <a:bodyPr/>
                    <a:lstStyle/>
                    <a:p>
                      <a:r>
                        <a:rPr lang="en-US" b="1" dirty="0"/>
                        <a:t>66%</a:t>
                      </a:r>
                    </a:p>
                  </a:txBody>
                  <a:tcPr>
                    <a:solidFill>
                      <a:srgbClr val="FFDC6D"/>
                    </a:solidFill>
                  </a:tcPr>
                </a:tc>
                <a:tc>
                  <a:txBody>
                    <a:bodyPr/>
                    <a:lstStyle/>
                    <a:p>
                      <a:r>
                        <a:rPr lang="en-US" dirty="0"/>
                        <a:t>Annually</a:t>
                      </a:r>
                    </a:p>
                  </a:txBody>
                  <a:tcPr/>
                </a:tc>
                <a:extLst>
                  <a:ext uri="{0D108BD9-81ED-4DB2-BD59-A6C34878D82A}">
                    <a16:rowId xmlns:a16="http://schemas.microsoft.com/office/drawing/2014/main" val="10003"/>
                  </a:ext>
                </a:extLst>
              </a:tr>
              <a:tr h="2402840">
                <a:tc>
                  <a:txBody>
                    <a:bodyPr/>
                    <a:lstStyle/>
                    <a:p>
                      <a:r>
                        <a:rPr lang="en-US" b="1" dirty="0"/>
                        <a:t>19%</a:t>
                      </a:r>
                    </a:p>
                  </a:txBody>
                  <a:tcPr>
                    <a:solidFill>
                      <a:srgbClr val="FFDC6D"/>
                    </a:solidFill>
                  </a:tcPr>
                </a:tc>
                <a:tc>
                  <a:txBody>
                    <a:bodyPr/>
                    <a:lstStyle/>
                    <a:p>
                      <a:r>
                        <a:rPr lang="en-US" dirty="0"/>
                        <a:t>Other</a:t>
                      </a:r>
                    </a:p>
                    <a:p>
                      <a:pPr marL="285750" indent="-285750">
                        <a:buFont typeface="Arial" panose="020B0604020202020204" pitchFamily="34" charset="0"/>
                        <a:buChar char="•"/>
                      </a:pPr>
                      <a:r>
                        <a:rPr lang="en-US" sz="1400" dirty="0"/>
                        <a:t>depends upon our interest”</a:t>
                      </a:r>
                    </a:p>
                    <a:p>
                      <a:pPr marL="285750" indent="-285750">
                        <a:buFont typeface="Arial" panose="020B0604020202020204" pitchFamily="34" charset="0"/>
                        <a:buChar char="•"/>
                      </a:pPr>
                      <a:r>
                        <a:rPr lang="en-US" sz="1400" dirty="0"/>
                        <a:t>“shall keep the Society reasonable informed of the status and progress of all such applications”</a:t>
                      </a:r>
                    </a:p>
                    <a:p>
                      <a:pPr marL="285750" indent="-285750">
                        <a:buFont typeface="Arial" panose="020B0604020202020204" pitchFamily="34" charset="0"/>
                        <a:buChar char="•"/>
                      </a:pPr>
                      <a:r>
                        <a:rPr lang="en-US" sz="1400" dirty="0"/>
                        <a:t>“For 2-year awards, we always require interim progress reports, but this is not specific to inventions. This is for all projects.”</a:t>
                      </a:r>
                    </a:p>
                    <a:p>
                      <a:pPr marL="285750" indent="-285750">
                        <a:buFont typeface="Arial" panose="020B0604020202020204" pitchFamily="34" charset="0"/>
                        <a:buChar char="•"/>
                      </a:pPr>
                      <a:r>
                        <a:rPr lang="en-US" sz="1400" dirty="0"/>
                        <a:t>“Within sixty (60) days of receiving an Invention Disclosure disclosing a Subject Invention, or prior to any public disclosure of Subject Invention (whichever is earlier), Grantee Institution will submit a written report of Subject Invention to </a:t>
                      </a:r>
                      <a:r>
                        <a:rPr lang="en-US" sz="1400" dirty="0" err="1"/>
                        <a:t>BrightFocus</a:t>
                      </a:r>
                      <a:r>
                        <a:rPr lang="en-US" sz="1400" dirty="0"/>
                        <a:t>.”</a:t>
                      </a:r>
                    </a:p>
                  </a:txBody>
                  <a:tcPr/>
                </a:tc>
                <a:extLst>
                  <a:ext uri="{0D108BD9-81ED-4DB2-BD59-A6C34878D82A}">
                    <a16:rowId xmlns:a16="http://schemas.microsoft.com/office/drawing/2014/main" val="10004"/>
                  </a:ext>
                </a:extLst>
              </a:tr>
            </a:tbl>
          </a:graphicData>
        </a:graphic>
      </p:graphicFrame>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6600" y="1524000"/>
            <a:ext cx="1733167" cy="369332"/>
          </a:xfrm>
          <a:prstGeom prst="rect">
            <a:avLst/>
          </a:prstGeom>
          <a:noFill/>
        </p:spPr>
        <p:txBody>
          <a:bodyPr wrap="none" rtlCol="0">
            <a:spAutoFit/>
          </a:bodyPr>
          <a:lstStyle/>
          <a:p>
            <a:r>
              <a:rPr lang="en-US" b="1" dirty="0"/>
              <a:t>21 Responses</a:t>
            </a:r>
          </a:p>
        </p:txBody>
      </p:sp>
    </p:spTree>
    <p:extLst>
      <p:ext uri="{BB962C8B-B14F-4D97-AF65-F5344CB8AC3E}">
        <p14:creationId xmlns:p14="http://schemas.microsoft.com/office/powerpoint/2010/main" val="3079599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40</a:t>
            </a:fld>
            <a:endParaRPr lang="en-US"/>
          </a:p>
        </p:txBody>
      </p:sp>
      <p:sp>
        <p:nvSpPr>
          <p:cNvPr id="4" name="Title 3"/>
          <p:cNvSpPr>
            <a:spLocks noGrp="1"/>
          </p:cNvSpPr>
          <p:nvPr>
            <p:ph type="title"/>
          </p:nvPr>
        </p:nvSpPr>
        <p:spPr/>
        <p:txBody>
          <a:bodyPr>
            <a:noAutofit/>
          </a:bodyPr>
          <a:lstStyle/>
          <a:p>
            <a:pPr lvl="0"/>
            <a:r>
              <a:rPr lang="en-US" sz="2400" dirty="0">
                <a:effectLst/>
              </a:rPr>
              <a:t>For inventions to which your organization contributed, do you require status reports </a:t>
            </a:r>
            <a:r>
              <a:rPr lang="en-US" sz="2400" u="sng" dirty="0">
                <a:effectLst/>
              </a:rPr>
              <a:t>after the grant term ends</a:t>
            </a:r>
            <a:r>
              <a:rPr lang="en-US" sz="2400" dirty="0">
                <a:effectLst/>
              </a:rPr>
              <a:t>?”</a:t>
            </a:r>
            <a:br>
              <a:rPr lang="en-US" sz="2400" dirty="0">
                <a:effectLst/>
              </a:rPr>
            </a:b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2134504444"/>
              </p:ext>
            </p:extLst>
          </p:nvPr>
        </p:nvGraphicFramePr>
        <p:xfrm>
          <a:off x="685800" y="1828800"/>
          <a:ext cx="7848600" cy="4043680"/>
        </p:xfrm>
        <a:graphic>
          <a:graphicData uri="http://schemas.openxmlformats.org/drawingml/2006/table">
            <a:tbl>
              <a:tblPr firstRow="1" bandRow="1">
                <a:tableStyleId>{5940675A-B579-460E-94D1-54222C63F5DA}</a:tableStyleId>
              </a:tblPr>
              <a:tblGrid>
                <a:gridCol w="838200">
                  <a:extLst>
                    <a:ext uri="{9D8B030D-6E8A-4147-A177-3AD203B41FA5}">
                      <a16:colId xmlns:a16="http://schemas.microsoft.com/office/drawing/2014/main" val="20000"/>
                    </a:ext>
                  </a:extLst>
                </a:gridCol>
                <a:gridCol w="7010400">
                  <a:extLst>
                    <a:ext uri="{9D8B030D-6E8A-4147-A177-3AD203B41FA5}">
                      <a16:colId xmlns:a16="http://schemas.microsoft.com/office/drawing/2014/main" val="20001"/>
                    </a:ext>
                  </a:extLst>
                </a:gridCol>
              </a:tblGrid>
              <a:tr h="370840">
                <a:tc>
                  <a:txBody>
                    <a:bodyPr/>
                    <a:lstStyle/>
                    <a:p>
                      <a:r>
                        <a:rPr lang="en-US" b="1" dirty="0"/>
                        <a:t>9%</a:t>
                      </a:r>
                    </a:p>
                  </a:txBody>
                  <a:tcPr>
                    <a:solidFill>
                      <a:srgbClr val="FFDC6D"/>
                    </a:solidFill>
                  </a:tcPr>
                </a:tc>
                <a:tc>
                  <a:txBody>
                    <a:bodyPr/>
                    <a:lstStyle/>
                    <a:p>
                      <a:r>
                        <a:rPr lang="en-US" dirty="0"/>
                        <a:t>We do not require grantees to track</a:t>
                      </a:r>
                    </a:p>
                  </a:txBody>
                  <a:tcPr/>
                </a:tc>
                <a:extLst>
                  <a:ext uri="{0D108BD9-81ED-4DB2-BD59-A6C34878D82A}">
                    <a16:rowId xmlns:a16="http://schemas.microsoft.com/office/drawing/2014/main" val="10000"/>
                  </a:ext>
                </a:extLst>
              </a:tr>
              <a:tr h="370840">
                <a:tc>
                  <a:txBody>
                    <a:bodyPr/>
                    <a:lstStyle/>
                    <a:p>
                      <a:r>
                        <a:rPr lang="en-US" b="1" dirty="0"/>
                        <a:t>0%</a:t>
                      </a:r>
                    </a:p>
                  </a:txBody>
                  <a:tcPr>
                    <a:solidFill>
                      <a:srgbClr val="FFDC6D"/>
                    </a:solidFill>
                  </a:tcPr>
                </a:tc>
                <a:tc>
                  <a:txBody>
                    <a:bodyPr/>
                    <a:lstStyle/>
                    <a:p>
                      <a:r>
                        <a:rPr lang="en-US" dirty="0"/>
                        <a:t>Quarterly</a:t>
                      </a:r>
                    </a:p>
                  </a:txBody>
                  <a:tcPr/>
                </a:tc>
                <a:extLst>
                  <a:ext uri="{0D108BD9-81ED-4DB2-BD59-A6C34878D82A}">
                    <a16:rowId xmlns:a16="http://schemas.microsoft.com/office/drawing/2014/main" val="10001"/>
                  </a:ext>
                </a:extLst>
              </a:tr>
              <a:tr h="370840">
                <a:tc>
                  <a:txBody>
                    <a:bodyPr/>
                    <a:lstStyle/>
                    <a:p>
                      <a:r>
                        <a:rPr lang="en-US" b="1" dirty="0"/>
                        <a:t>0%</a:t>
                      </a:r>
                    </a:p>
                  </a:txBody>
                  <a:tcPr>
                    <a:solidFill>
                      <a:srgbClr val="FFDC6D"/>
                    </a:solidFill>
                  </a:tcPr>
                </a:tc>
                <a:tc>
                  <a:txBody>
                    <a:bodyPr/>
                    <a:lstStyle/>
                    <a:p>
                      <a:r>
                        <a:rPr lang="en-US" dirty="0"/>
                        <a:t>Semi-/biannually</a:t>
                      </a:r>
                    </a:p>
                  </a:txBody>
                  <a:tcPr/>
                </a:tc>
                <a:extLst>
                  <a:ext uri="{0D108BD9-81ED-4DB2-BD59-A6C34878D82A}">
                    <a16:rowId xmlns:a16="http://schemas.microsoft.com/office/drawing/2014/main" val="10002"/>
                  </a:ext>
                </a:extLst>
              </a:tr>
              <a:tr h="370840">
                <a:tc>
                  <a:txBody>
                    <a:bodyPr/>
                    <a:lstStyle/>
                    <a:p>
                      <a:r>
                        <a:rPr lang="en-US" b="1" dirty="0"/>
                        <a:t>45%</a:t>
                      </a:r>
                    </a:p>
                  </a:txBody>
                  <a:tcPr>
                    <a:solidFill>
                      <a:srgbClr val="FFDC6D"/>
                    </a:solidFill>
                  </a:tcPr>
                </a:tc>
                <a:tc>
                  <a:txBody>
                    <a:bodyPr/>
                    <a:lstStyle/>
                    <a:p>
                      <a:r>
                        <a:rPr lang="en-US" dirty="0"/>
                        <a:t>Annually</a:t>
                      </a:r>
                    </a:p>
                  </a:txBody>
                  <a:tcPr/>
                </a:tc>
                <a:extLst>
                  <a:ext uri="{0D108BD9-81ED-4DB2-BD59-A6C34878D82A}">
                    <a16:rowId xmlns:a16="http://schemas.microsoft.com/office/drawing/2014/main" val="10003"/>
                  </a:ext>
                </a:extLst>
              </a:tr>
              <a:tr h="2402840">
                <a:tc>
                  <a:txBody>
                    <a:bodyPr/>
                    <a:lstStyle/>
                    <a:p>
                      <a:r>
                        <a:rPr lang="en-US" b="1" dirty="0"/>
                        <a:t>45%</a:t>
                      </a:r>
                    </a:p>
                  </a:txBody>
                  <a:tcPr>
                    <a:solidFill>
                      <a:srgbClr val="FFDC6D"/>
                    </a:solidFill>
                  </a:tcPr>
                </a:tc>
                <a:tc>
                  <a:txBody>
                    <a:bodyPr/>
                    <a:lstStyle/>
                    <a:p>
                      <a:r>
                        <a:rPr lang="en-US" dirty="0"/>
                        <a:t>Other (selected</a:t>
                      </a:r>
                      <a:r>
                        <a:rPr lang="en-US" baseline="0" dirty="0"/>
                        <a:t> examples):</a:t>
                      </a:r>
                    </a:p>
                    <a:p>
                      <a:pPr marL="285750" indent="-285750">
                        <a:buFont typeface="Arial" panose="020B0604020202020204" pitchFamily="34" charset="0"/>
                        <a:buChar char="•"/>
                      </a:pPr>
                      <a:r>
                        <a:rPr lang="en-US" baseline="0" dirty="0"/>
                        <a:t>“Depends upon the IP”</a:t>
                      </a:r>
                    </a:p>
                    <a:p>
                      <a:pPr marL="285750" indent="-285750">
                        <a:buFont typeface="Arial" panose="020B0604020202020204" pitchFamily="34" charset="0"/>
                        <a:buChar char="•"/>
                      </a:pPr>
                      <a:r>
                        <a:rPr lang="en-US" baseline="0" dirty="0"/>
                        <a:t>“At end of grant term”</a:t>
                      </a:r>
                    </a:p>
                    <a:p>
                      <a:pPr marL="285750" indent="-285750">
                        <a:buFont typeface="Arial" panose="020B0604020202020204" pitchFamily="34" charset="0"/>
                        <a:buChar char="•"/>
                      </a:pPr>
                      <a:r>
                        <a:rPr lang="en-US" baseline="0" dirty="0"/>
                        <a:t>“For all projects, regardless of if it was an invention, we require progress reports after the grant term ends. This is a requirement to receive the final payment.”</a:t>
                      </a:r>
                    </a:p>
                    <a:p>
                      <a:pPr marL="285750" indent="-285750">
                        <a:buFont typeface="Arial" panose="020B0604020202020204" pitchFamily="34" charset="0"/>
                        <a:buChar char="•"/>
                      </a:pPr>
                      <a:r>
                        <a:rPr lang="en-US" baseline="0" dirty="0"/>
                        <a:t>“As </a:t>
                      </a:r>
                      <a:r>
                        <a:rPr lang="en-US" baseline="0" dirty="0" err="1"/>
                        <a:t>opportunies</a:t>
                      </a:r>
                      <a:r>
                        <a:rPr lang="en-US" baseline="0" dirty="0"/>
                        <a:t> arise for 6 years”</a:t>
                      </a:r>
                    </a:p>
                    <a:p>
                      <a:pPr marL="285750" indent="-285750">
                        <a:buFont typeface="Arial" panose="020B0604020202020204" pitchFamily="34" charset="0"/>
                        <a:buChar char="•"/>
                      </a:pPr>
                      <a:r>
                        <a:rPr lang="en-US" baseline="0" dirty="0"/>
                        <a:t>“We ask to be kept apprised on the status of the invention”</a:t>
                      </a:r>
                      <a:endParaRPr lang="en-US" dirty="0"/>
                    </a:p>
                    <a:p>
                      <a:endParaRPr lang="en-US" dirty="0"/>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3276600" y="1295400"/>
            <a:ext cx="1733167" cy="369332"/>
          </a:xfrm>
          <a:prstGeom prst="rect">
            <a:avLst/>
          </a:prstGeom>
          <a:noFill/>
        </p:spPr>
        <p:txBody>
          <a:bodyPr wrap="none" rtlCol="0">
            <a:spAutoFit/>
          </a:bodyPr>
          <a:lstStyle/>
          <a:p>
            <a:r>
              <a:rPr lang="en-US" b="1" dirty="0"/>
              <a:t>22 Responses</a:t>
            </a:r>
          </a:p>
        </p:txBody>
      </p:sp>
      <p:pic>
        <p:nvPicPr>
          <p:cNvPr id="7"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4446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41</a:t>
            </a:fld>
            <a:endParaRPr lang="en-US"/>
          </a:p>
        </p:txBody>
      </p:sp>
      <p:sp>
        <p:nvSpPr>
          <p:cNvPr id="4" name="Title 3"/>
          <p:cNvSpPr>
            <a:spLocks noGrp="1"/>
          </p:cNvSpPr>
          <p:nvPr>
            <p:ph type="title"/>
          </p:nvPr>
        </p:nvSpPr>
        <p:spPr>
          <a:xfrm>
            <a:off x="457200" y="533400"/>
            <a:ext cx="8229600" cy="1143000"/>
          </a:xfrm>
        </p:spPr>
        <p:txBody>
          <a:bodyPr>
            <a:noAutofit/>
          </a:bodyPr>
          <a:lstStyle/>
          <a:p>
            <a:pPr lvl="0"/>
            <a:r>
              <a:rPr lang="en-US" sz="2400" dirty="0">
                <a:effectLst/>
              </a:rPr>
              <a:t>Does your organization have a designated staff member who tracks annual IP disclosures and who follows up to ensure proper recording on the part of the grantee?  </a:t>
            </a:r>
            <a:br>
              <a:rPr lang="en-US" sz="2400" dirty="0">
                <a:effectLst/>
              </a:rPr>
            </a:br>
            <a:endParaRPr lang="en-US" sz="2400" dirty="0"/>
          </a:p>
        </p:txBody>
      </p:sp>
      <p:graphicFrame>
        <p:nvGraphicFramePr>
          <p:cNvPr id="5" name="Chart 4"/>
          <p:cNvGraphicFramePr/>
          <p:nvPr>
            <p:extLst>
              <p:ext uri="{D42A27DB-BD31-4B8C-83A1-F6EECF244321}">
                <p14:modId xmlns:p14="http://schemas.microsoft.com/office/powerpoint/2010/main" val="1583789369"/>
              </p:ext>
            </p:extLst>
          </p:nvPr>
        </p:nvGraphicFramePr>
        <p:xfrm>
          <a:off x="0" y="15240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81000" y="3352800"/>
            <a:ext cx="8417631" cy="3323987"/>
          </a:xfrm>
          <a:prstGeom prst="rect">
            <a:avLst/>
          </a:prstGeom>
          <a:noFill/>
        </p:spPr>
        <p:txBody>
          <a:bodyPr wrap="square" rtlCol="0">
            <a:spAutoFit/>
          </a:bodyPr>
          <a:lstStyle/>
          <a:p>
            <a:pPr marL="0" lvl="1">
              <a:spcBef>
                <a:spcPct val="0"/>
              </a:spcBef>
            </a:pPr>
            <a:r>
              <a:rPr lang="en-US" sz="1600" b="1" dirty="0"/>
              <a:t>(If Yes) Approximately how many IP disclosures is your organization currently monitoring? </a:t>
            </a:r>
          </a:p>
          <a:p>
            <a:pPr marL="0" lvl="1">
              <a:spcBef>
                <a:spcPct val="0"/>
              </a:spcBef>
            </a:pPr>
            <a:r>
              <a:rPr lang="en-US" sz="1600" dirty="0"/>
              <a:t>Median= 10.5</a:t>
            </a:r>
          </a:p>
          <a:p>
            <a:pPr marL="0" lvl="1">
              <a:spcBef>
                <a:spcPct val="0"/>
              </a:spcBef>
            </a:pPr>
            <a:r>
              <a:rPr lang="en-US" sz="1600" dirty="0"/>
              <a:t>Range = 2-226</a:t>
            </a:r>
          </a:p>
          <a:p>
            <a:pPr marL="0" lvl="1">
              <a:spcBef>
                <a:spcPct val="0"/>
              </a:spcBef>
            </a:pPr>
            <a:endParaRPr lang="en-US" sz="1600" dirty="0"/>
          </a:p>
          <a:p>
            <a:pPr marL="0" lvl="1">
              <a:spcBef>
                <a:spcPct val="0"/>
              </a:spcBef>
            </a:pPr>
            <a:r>
              <a:rPr lang="en-US" sz="1600" b="1" dirty="0"/>
              <a:t>Approximately</a:t>
            </a:r>
            <a:r>
              <a:rPr lang="en-US" sz="1600" b="1" u="sng" dirty="0"/>
              <a:t> </a:t>
            </a:r>
            <a:r>
              <a:rPr lang="en-US" sz="1600" b="1" dirty="0"/>
              <a:t>how many IP disclosures does your organization receive, on average, annually?</a:t>
            </a:r>
          </a:p>
          <a:p>
            <a:pPr marL="0" lvl="1">
              <a:spcBef>
                <a:spcPct val="0"/>
              </a:spcBef>
            </a:pPr>
            <a:r>
              <a:rPr lang="en-US" sz="1600" dirty="0"/>
              <a:t>	Median = 3.75</a:t>
            </a:r>
          </a:p>
          <a:p>
            <a:pPr marL="0" lvl="1">
              <a:spcBef>
                <a:spcPct val="0"/>
              </a:spcBef>
            </a:pPr>
            <a:r>
              <a:rPr lang="en-US" sz="1600" dirty="0"/>
              <a:t>	Range = 2-10</a:t>
            </a:r>
          </a:p>
          <a:p>
            <a:pPr marL="0" lvl="1">
              <a:spcBef>
                <a:spcPct val="0"/>
              </a:spcBef>
            </a:pPr>
            <a:r>
              <a:rPr lang="en-US" sz="1600" dirty="0"/>
              <a:t>		</a:t>
            </a:r>
          </a:p>
          <a:p>
            <a:pPr marL="0" lvl="1">
              <a:spcBef>
                <a:spcPct val="0"/>
              </a:spcBef>
            </a:pPr>
            <a:r>
              <a:rPr lang="en-US" sz="1600" dirty="0"/>
              <a:t>		“but this is under-reported and we </a:t>
            </a:r>
          </a:p>
          <a:p>
            <a:pPr marL="0" lvl="1">
              <a:spcBef>
                <a:spcPct val="0"/>
              </a:spcBef>
            </a:pPr>
            <a:r>
              <a:rPr lang="en-US" sz="1600" dirty="0"/>
              <a:t>				cross-check”</a:t>
            </a:r>
          </a:p>
          <a:p>
            <a:endParaRPr lang="en-US" dirty="0"/>
          </a:p>
        </p:txBody>
      </p:sp>
      <p:pic>
        <p:nvPicPr>
          <p:cNvPr id="8"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727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42</a:t>
            </a:fld>
            <a:endParaRPr lang="en-US"/>
          </a:p>
        </p:txBody>
      </p:sp>
      <p:sp>
        <p:nvSpPr>
          <p:cNvPr id="4" name="Title 3"/>
          <p:cNvSpPr>
            <a:spLocks noGrp="1"/>
          </p:cNvSpPr>
          <p:nvPr>
            <p:ph type="title"/>
          </p:nvPr>
        </p:nvSpPr>
        <p:spPr/>
        <p:txBody>
          <a:bodyPr>
            <a:noAutofit/>
          </a:bodyPr>
          <a:lstStyle/>
          <a:p>
            <a:r>
              <a:rPr lang="en-US" sz="2400" dirty="0">
                <a:effectLst/>
              </a:rPr>
              <a:t>Does your organization have a designated staff member who tracks annual IP disclosures and who follows up to ensure proper recording on the part of the grantee?</a:t>
            </a:r>
            <a:endParaRPr lang="en-US" sz="2400" dirty="0"/>
          </a:p>
        </p:txBody>
      </p:sp>
      <p:sp>
        <p:nvSpPr>
          <p:cNvPr id="5" name="TextBox 4"/>
          <p:cNvSpPr txBox="1"/>
          <p:nvPr/>
        </p:nvSpPr>
        <p:spPr>
          <a:xfrm>
            <a:off x="457200" y="1828800"/>
            <a:ext cx="8077200" cy="3631763"/>
          </a:xfrm>
          <a:prstGeom prst="rect">
            <a:avLst/>
          </a:prstGeom>
          <a:noFill/>
        </p:spPr>
        <p:txBody>
          <a:bodyPr wrap="square" rtlCol="0">
            <a:spAutoFit/>
          </a:bodyPr>
          <a:lstStyle/>
          <a:p>
            <a:r>
              <a:rPr lang="en-US" b="1" dirty="0"/>
              <a:t>(IF NO) what are your organization’s mechanisms for diligent follow-up on any IP created? </a:t>
            </a:r>
          </a:p>
          <a:p>
            <a:endParaRPr lang="en-US" sz="1400" b="1" dirty="0"/>
          </a:p>
          <a:p>
            <a:pPr marL="285750" indent="-285750">
              <a:buFont typeface="Arial" panose="020B0604020202020204" pitchFamily="34" charset="0"/>
              <a:buChar char="•"/>
            </a:pPr>
            <a:r>
              <a:rPr lang="en-US" sz="1200" dirty="0"/>
              <a:t>“Per our funding agreement, the institution is obligated to inform a third party or our claim.  At that point, we do ad hoc follow up.”</a:t>
            </a:r>
          </a:p>
          <a:p>
            <a:pPr marL="285750" indent="-285750">
              <a:buFont typeface="Arial" panose="020B0604020202020204" pitchFamily="34" charset="0"/>
              <a:buChar char="•"/>
            </a:pPr>
            <a:r>
              <a:rPr lang="en-US" sz="1200" dirty="0"/>
              <a:t>“It is the responsibility of the Institution to report to and update MRA on IP created.”</a:t>
            </a:r>
          </a:p>
          <a:p>
            <a:pPr marL="285750" indent="-285750">
              <a:buFont typeface="Arial" panose="020B0604020202020204" pitchFamily="34" charset="0"/>
              <a:buChar char="•"/>
            </a:pPr>
            <a:r>
              <a:rPr lang="en-US" sz="1200" dirty="0"/>
              <a:t>“Annual inquiry to all awardees asking for any self-report of IP created.  For those recorded, annual follow up on status of IP. ”</a:t>
            </a:r>
          </a:p>
          <a:p>
            <a:pPr marL="285750" indent="-285750">
              <a:buFont typeface="Arial" panose="020B0604020202020204" pitchFamily="34" charset="0"/>
              <a:buChar char="•"/>
            </a:pPr>
            <a:r>
              <a:rPr lang="en-US" sz="1200" dirty="0"/>
              <a:t>“We issue surveys to our grantees and generally rely on our grantees to keep us informed.”</a:t>
            </a:r>
          </a:p>
          <a:p>
            <a:pPr marL="285750" indent="-285750">
              <a:buFont typeface="Arial" panose="020B0604020202020204" pitchFamily="34" charset="0"/>
              <a:buChar char="•"/>
            </a:pPr>
            <a:r>
              <a:rPr lang="en-US" sz="1200" dirty="0"/>
              <a:t>“If a disclosure has been made, a point of contact on the research business development team reaches out to the TTO/PI to initiate a conversation.”</a:t>
            </a:r>
          </a:p>
          <a:p>
            <a:pPr marL="285750" indent="-285750">
              <a:buFont typeface="Arial" panose="020B0604020202020204" pitchFamily="34" charset="0"/>
              <a:buChar char="•"/>
            </a:pPr>
            <a:r>
              <a:rPr lang="en-US" sz="1200" dirty="0"/>
              <a:t>“This is something that we are trying to tighten up for the future. Right now it is not strictly followed up on.”</a:t>
            </a:r>
          </a:p>
          <a:p>
            <a:pPr marL="285750" indent="-285750">
              <a:buFont typeface="Arial" panose="020B0604020202020204" pitchFamily="34" charset="0"/>
              <a:buChar char="•"/>
            </a:pPr>
            <a:r>
              <a:rPr lang="en-US" sz="1200" dirty="0"/>
              <a:t>We currently rely on investigator self reporting pre or post grant funding. </a:t>
            </a:r>
          </a:p>
          <a:p>
            <a:pPr marL="285750" indent="-285750">
              <a:buFont typeface="Arial" panose="020B0604020202020204" pitchFamily="34" charset="0"/>
              <a:buChar char="•"/>
            </a:pPr>
            <a:r>
              <a:rPr lang="en-US" sz="1200" dirty="0"/>
              <a:t>“Once our organization is informed, depending on the situation and type of IP situation, legal counsel is retained to assess the situation and decide if there is action or activity required upon our part.”</a:t>
            </a:r>
          </a:p>
          <a:p>
            <a:pPr marL="285750" indent="-285750">
              <a:buFont typeface="Arial" panose="020B0604020202020204" pitchFamily="34" charset="0"/>
              <a:buChar char="•"/>
            </a:pPr>
            <a:r>
              <a:rPr lang="en-US" sz="1200" dirty="0"/>
              <a:t>“Primarily due to staff resources, once we are aware of IP, we keep an eye on the research via literature and scientific meetings, if it seems promising we talk with the investigator.”</a:t>
            </a:r>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912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43</a:t>
            </a:fld>
            <a:endParaRPr lang="en-US"/>
          </a:p>
        </p:txBody>
      </p:sp>
      <p:sp>
        <p:nvSpPr>
          <p:cNvPr id="4" name="Title 3"/>
          <p:cNvSpPr>
            <a:spLocks noGrp="1"/>
          </p:cNvSpPr>
          <p:nvPr>
            <p:ph type="title"/>
          </p:nvPr>
        </p:nvSpPr>
        <p:spPr/>
        <p:txBody>
          <a:bodyPr>
            <a:noAutofit/>
          </a:bodyPr>
          <a:lstStyle/>
          <a:p>
            <a:pPr lvl="0"/>
            <a:r>
              <a:rPr lang="en-US" sz="2400" dirty="0">
                <a:effectLst/>
              </a:rPr>
              <a:t>To date, has your organization received any revenues as a result of IP disclosures and subsequent licensing activities?  </a:t>
            </a:r>
            <a:br>
              <a:rPr lang="en-US" sz="2400" dirty="0">
                <a:effectLst/>
              </a:rPr>
            </a:br>
            <a:endParaRPr lang="en-US" sz="2400" dirty="0"/>
          </a:p>
        </p:txBody>
      </p:sp>
      <p:graphicFrame>
        <p:nvGraphicFramePr>
          <p:cNvPr id="5" name="Chart 4"/>
          <p:cNvGraphicFramePr/>
          <p:nvPr>
            <p:extLst>
              <p:ext uri="{D42A27DB-BD31-4B8C-83A1-F6EECF244321}">
                <p14:modId xmlns:p14="http://schemas.microsoft.com/office/powerpoint/2010/main" val="39877127"/>
              </p:ext>
            </p:extLst>
          </p:nvPr>
        </p:nvGraphicFramePr>
        <p:xfrm>
          <a:off x="15240" y="13716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04800" y="3200400"/>
            <a:ext cx="7924800" cy="646331"/>
          </a:xfrm>
          <a:prstGeom prst="rect">
            <a:avLst/>
          </a:prstGeom>
          <a:noFill/>
        </p:spPr>
        <p:txBody>
          <a:bodyPr wrap="square" rtlCol="0">
            <a:spAutoFit/>
          </a:bodyPr>
          <a:lstStyle/>
          <a:p>
            <a:r>
              <a:rPr lang="en-US" dirty="0"/>
              <a:t>(If Yes) </a:t>
            </a:r>
            <a:r>
              <a:rPr lang="en-US" b="1" dirty="0"/>
              <a:t>3 organizations</a:t>
            </a:r>
            <a:r>
              <a:rPr lang="en-US" dirty="0"/>
              <a:t> have received more than $100,000 and</a:t>
            </a:r>
            <a:r>
              <a:rPr lang="en-US" b="1" dirty="0"/>
              <a:t> 2 organizations </a:t>
            </a:r>
            <a:r>
              <a:rPr lang="en-US" dirty="0"/>
              <a:t>have received more than $500,000</a:t>
            </a:r>
          </a:p>
        </p:txBody>
      </p:sp>
      <p:sp>
        <p:nvSpPr>
          <p:cNvPr id="7" name="TextBox 6"/>
          <p:cNvSpPr txBox="1"/>
          <p:nvPr/>
        </p:nvSpPr>
        <p:spPr>
          <a:xfrm>
            <a:off x="304800" y="3886200"/>
            <a:ext cx="8305800" cy="646331"/>
          </a:xfrm>
          <a:prstGeom prst="rect">
            <a:avLst/>
          </a:prstGeom>
          <a:noFill/>
        </p:spPr>
        <p:txBody>
          <a:bodyPr wrap="square" rtlCol="0">
            <a:spAutoFit/>
          </a:bodyPr>
          <a:lstStyle/>
          <a:p>
            <a:r>
              <a:rPr lang="en-US" dirty="0"/>
              <a:t>(If No)What in your opinion were the major impediments to receiving revenues as a result of IP disclosures? </a:t>
            </a:r>
          </a:p>
        </p:txBody>
      </p:sp>
      <p:graphicFrame>
        <p:nvGraphicFramePr>
          <p:cNvPr id="8" name="Table 7"/>
          <p:cNvGraphicFramePr>
            <a:graphicFrameLocks noGrp="1"/>
          </p:cNvGraphicFramePr>
          <p:nvPr>
            <p:extLst>
              <p:ext uri="{D42A27DB-BD31-4B8C-83A1-F6EECF244321}">
                <p14:modId xmlns:p14="http://schemas.microsoft.com/office/powerpoint/2010/main" val="176801497"/>
              </p:ext>
            </p:extLst>
          </p:nvPr>
        </p:nvGraphicFramePr>
        <p:xfrm>
          <a:off x="2743200" y="4572000"/>
          <a:ext cx="4114800" cy="1630680"/>
        </p:xfrm>
        <a:graphic>
          <a:graphicData uri="http://schemas.openxmlformats.org/drawingml/2006/table">
            <a:tbl>
              <a:tblPr firstRow="1" bandRow="1">
                <a:tableStyleId>{5940675A-B579-460E-94D1-54222C63F5DA}</a:tableStyleId>
              </a:tblPr>
              <a:tblGrid>
                <a:gridCol w="718457">
                  <a:extLst>
                    <a:ext uri="{9D8B030D-6E8A-4147-A177-3AD203B41FA5}">
                      <a16:colId xmlns:a16="http://schemas.microsoft.com/office/drawing/2014/main" val="20000"/>
                    </a:ext>
                  </a:extLst>
                </a:gridCol>
                <a:gridCol w="3396343">
                  <a:extLst>
                    <a:ext uri="{9D8B030D-6E8A-4147-A177-3AD203B41FA5}">
                      <a16:colId xmlns:a16="http://schemas.microsoft.com/office/drawing/2014/main" val="20001"/>
                    </a:ext>
                  </a:extLst>
                </a:gridCol>
              </a:tblGrid>
              <a:tr h="370840">
                <a:tc>
                  <a:txBody>
                    <a:bodyPr/>
                    <a:lstStyle/>
                    <a:p>
                      <a:r>
                        <a:rPr lang="en-US" sz="1400" b="1" dirty="0"/>
                        <a:t>6</a:t>
                      </a:r>
                    </a:p>
                  </a:txBody>
                  <a:tcPr>
                    <a:solidFill>
                      <a:srgbClr val="FFDC6D"/>
                    </a:solidFill>
                  </a:tcPr>
                </a:tc>
                <a:tc>
                  <a:txBody>
                    <a:bodyPr/>
                    <a:lstStyle/>
                    <a:p>
                      <a:r>
                        <a:rPr lang="en-US" sz="1400" dirty="0"/>
                        <a:t>Lack of bandwidth</a:t>
                      </a:r>
                      <a:r>
                        <a:rPr lang="en-US" sz="1400" baseline="0" dirty="0"/>
                        <a:t> to track</a:t>
                      </a:r>
                      <a:endParaRPr lang="en-US" sz="1400" dirty="0"/>
                    </a:p>
                  </a:txBody>
                  <a:tcPr/>
                </a:tc>
                <a:extLst>
                  <a:ext uri="{0D108BD9-81ED-4DB2-BD59-A6C34878D82A}">
                    <a16:rowId xmlns:a16="http://schemas.microsoft.com/office/drawing/2014/main" val="10000"/>
                  </a:ext>
                </a:extLst>
              </a:tr>
              <a:tr h="370840">
                <a:tc>
                  <a:txBody>
                    <a:bodyPr/>
                    <a:lstStyle/>
                    <a:p>
                      <a:r>
                        <a:rPr lang="en-US" sz="1400" b="1" dirty="0"/>
                        <a:t>6</a:t>
                      </a:r>
                    </a:p>
                  </a:txBody>
                  <a:tcPr>
                    <a:solidFill>
                      <a:srgbClr val="FFDC6D"/>
                    </a:solidFill>
                  </a:tcPr>
                </a:tc>
                <a:tc>
                  <a:txBody>
                    <a:bodyPr/>
                    <a:lstStyle/>
                    <a:p>
                      <a:r>
                        <a:rPr lang="en-US" sz="1400" dirty="0"/>
                        <a:t>Tracking,</a:t>
                      </a:r>
                      <a:r>
                        <a:rPr lang="en-US" sz="1400" baseline="0" dirty="0"/>
                        <a:t> but no ROI yet</a:t>
                      </a:r>
                      <a:endParaRPr lang="en-US" sz="1400" dirty="0"/>
                    </a:p>
                  </a:txBody>
                  <a:tcPr/>
                </a:tc>
                <a:extLst>
                  <a:ext uri="{0D108BD9-81ED-4DB2-BD59-A6C34878D82A}">
                    <a16:rowId xmlns:a16="http://schemas.microsoft.com/office/drawing/2014/main" val="10001"/>
                  </a:ext>
                </a:extLst>
              </a:tr>
              <a:tr h="370840">
                <a:tc>
                  <a:txBody>
                    <a:bodyPr/>
                    <a:lstStyle/>
                    <a:p>
                      <a:r>
                        <a:rPr lang="en-US" sz="1400" b="1" dirty="0"/>
                        <a:t>2</a:t>
                      </a:r>
                    </a:p>
                  </a:txBody>
                  <a:tcPr>
                    <a:solidFill>
                      <a:srgbClr val="FFDC6D"/>
                    </a:solidFill>
                  </a:tcPr>
                </a:tc>
                <a:tc>
                  <a:txBody>
                    <a:bodyPr/>
                    <a:lstStyle/>
                    <a:p>
                      <a:r>
                        <a:rPr lang="en-US" sz="1400" dirty="0"/>
                        <a:t>No</a:t>
                      </a:r>
                      <a:r>
                        <a:rPr lang="en-US" sz="1400" baseline="0" dirty="0"/>
                        <a:t> ROI clauses included in agreement</a:t>
                      </a:r>
                      <a:endParaRPr lang="en-US" sz="1400" dirty="0"/>
                    </a:p>
                  </a:txBody>
                  <a:tcPr/>
                </a:tc>
                <a:extLst>
                  <a:ext uri="{0D108BD9-81ED-4DB2-BD59-A6C34878D82A}">
                    <a16:rowId xmlns:a16="http://schemas.microsoft.com/office/drawing/2014/main" val="10002"/>
                  </a:ext>
                </a:extLst>
              </a:tr>
              <a:tr h="370840">
                <a:tc>
                  <a:txBody>
                    <a:bodyPr/>
                    <a:lstStyle/>
                    <a:p>
                      <a:r>
                        <a:rPr lang="en-US" sz="1400" b="1" dirty="0"/>
                        <a:t>7</a:t>
                      </a:r>
                    </a:p>
                  </a:txBody>
                  <a:tcPr>
                    <a:solidFill>
                      <a:srgbClr val="FFDC6D"/>
                    </a:solidFill>
                  </a:tcPr>
                </a:tc>
                <a:tc>
                  <a:txBody>
                    <a:bodyPr/>
                    <a:lstStyle/>
                    <a:p>
                      <a:r>
                        <a:rPr lang="en-US" sz="1400" dirty="0"/>
                        <a:t>Other (see next slide)</a:t>
                      </a:r>
                    </a:p>
                  </a:txBody>
                  <a:tcPr/>
                </a:tc>
                <a:extLst>
                  <a:ext uri="{0D108BD9-81ED-4DB2-BD59-A6C34878D82A}">
                    <a16:rowId xmlns:a16="http://schemas.microsoft.com/office/drawing/2014/main" val="10003"/>
                  </a:ext>
                </a:extLst>
              </a:tr>
            </a:tbl>
          </a:graphicData>
        </a:graphic>
      </p:graphicFrame>
      <p:pic>
        <p:nvPicPr>
          <p:cNvPr id="9"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6263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44</a:t>
            </a:fld>
            <a:endParaRPr lang="en-US"/>
          </a:p>
        </p:txBody>
      </p:sp>
      <p:sp>
        <p:nvSpPr>
          <p:cNvPr id="4" name="Title 3"/>
          <p:cNvSpPr>
            <a:spLocks noGrp="1"/>
          </p:cNvSpPr>
          <p:nvPr>
            <p:ph type="title"/>
          </p:nvPr>
        </p:nvSpPr>
        <p:spPr/>
        <p:txBody>
          <a:bodyPr>
            <a:noAutofit/>
          </a:bodyPr>
          <a:lstStyle/>
          <a:p>
            <a:r>
              <a:rPr lang="en-US" sz="2400" dirty="0">
                <a:effectLst/>
              </a:rPr>
              <a:t>To date, has your organization received any revenues as a result of IP disclosures and subsequent licensing activities?</a:t>
            </a:r>
            <a:endParaRPr lang="en-US" sz="2400" dirty="0"/>
          </a:p>
        </p:txBody>
      </p:sp>
      <p:sp>
        <p:nvSpPr>
          <p:cNvPr id="5" name="TextBox 4"/>
          <p:cNvSpPr txBox="1"/>
          <p:nvPr/>
        </p:nvSpPr>
        <p:spPr>
          <a:xfrm>
            <a:off x="457200" y="1905000"/>
            <a:ext cx="8153400" cy="4247317"/>
          </a:xfrm>
          <a:prstGeom prst="rect">
            <a:avLst/>
          </a:prstGeom>
          <a:noFill/>
        </p:spPr>
        <p:txBody>
          <a:bodyPr wrap="square" rtlCol="0">
            <a:spAutoFit/>
          </a:bodyPr>
          <a:lstStyle/>
          <a:p>
            <a:r>
              <a:rPr lang="en-US" b="1" dirty="0"/>
              <a:t>(If NO) “Other” impediments to receiving ROI:</a:t>
            </a:r>
          </a:p>
          <a:p>
            <a:endParaRPr lang="en-US" dirty="0"/>
          </a:p>
          <a:p>
            <a:pPr marL="285750" indent="-285750">
              <a:buFont typeface="Arial" panose="020B0604020202020204" pitchFamily="34" charset="0"/>
              <a:buChar char="•"/>
            </a:pPr>
            <a:r>
              <a:rPr lang="en-US" dirty="0"/>
              <a:t>“The absence of discoveries that net income exceeds $500,000”</a:t>
            </a:r>
          </a:p>
          <a:p>
            <a:pPr marL="285750" indent="-285750">
              <a:buFont typeface="Arial" panose="020B0604020202020204" pitchFamily="34" charset="0"/>
              <a:buChar char="•"/>
            </a:pPr>
            <a:r>
              <a:rPr lang="en-US" dirty="0"/>
              <a:t>“_____ is prohibited from receiving other sources of revenue, including revenue from IP disclosures”</a:t>
            </a:r>
          </a:p>
          <a:p>
            <a:pPr marL="285750" indent="-285750">
              <a:buFont typeface="Arial" panose="020B0604020202020204" pitchFamily="34" charset="0"/>
              <a:buChar char="•"/>
            </a:pPr>
            <a:r>
              <a:rPr lang="en-US" dirty="0"/>
              <a:t>“Reporting is not 100% accurate”</a:t>
            </a:r>
          </a:p>
          <a:p>
            <a:pPr marL="285750" indent="-285750">
              <a:buFont typeface="Arial" panose="020B0604020202020204" pitchFamily="34" charset="0"/>
              <a:buChar char="•"/>
            </a:pPr>
            <a:r>
              <a:rPr lang="en-US" dirty="0"/>
              <a:t>“Lack of staff resources (legal and non legal) to pursue revenues.  We haven’t receive royalty yet is because no license agreement has yet yielded net income that exceeds US$250,000.00. ______ waives receipt of any income until the net income from the Invention exceeds US$250,000.00. ”</a:t>
            </a:r>
          </a:p>
          <a:p>
            <a:pPr marL="285750" indent="-285750">
              <a:buFont typeface="Arial" panose="020B0604020202020204" pitchFamily="34" charset="0"/>
              <a:buChar char="•"/>
            </a:pPr>
            <a:r>
              <a:rPr lang="en-US" dirty="0"/>
              <a:t>“It has been summarized to me that in the past, perhaps the initial contract IP terms weren't specific enough and the organization was cut out of revenue sharing.”</a:t>
            </a:r>
          </a:p>
          <a:p>
            <a:endParaRPr lang="en-US" dirty="0"/>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9832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45</a:t>
            </a:fld>
            <a:endParaRPr lang="en-US"/>
          </a:p>
        </p:txBody>
      </p:sp>
      <p:sp>
        <p:nvSpPr>
          <p:cNvPr id="4" name="Title 3"/>
          <p:cNvSpPr>
            <a:spLocks noGrp="1"/>
          </p:cNvSpPr>
          <p:nvPr>
            <p:ph type="title"/>
          </p:nvPr>
        </p:nvSpPr>
        <p:spPr>
          <a:xfrm>
            <a:off x="609600" y="1676400"/>
            <a:ext cx="8229600" cy="1143000"/>
          </a:xfrm>
        </p:spPr>
        <p:txBody>
          <a:bodyPr>
            <a:normAutofit fontScale="90000"/>
          </a:bodyPr>
          <a:lstStyle/>
          <a:p>
            <a:r>
              <a:rPr lang="en-US" dirty="0"/>
              <a:t>Section 4: About Overhead Requirements</a:t>
            </a:r>
            <a:br>
              <a:rPr lang="en-US" dirty="0"/>
            </a:br>
            <a:r>
              <a:rPr lang="en-US" sz="2200" dirty="0">
                <a:solidFill>
                  <a:schemeClr val="accent3"/>
                </a:solidFill>
              </a:rPr>
              <a:t>(the questions in this section apply to research grants only)</a:t>
            </a:r>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4089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46</a:t>
            </a:fld>
            <a:endParaRPr lang="en-US"/>
          </a:p>
        </p:txBody>
      </p:sp>
      <p:sp>
        <p:nvSpPr>
          <p:cNvPr id="4" name="Title 3"/>
          <p:cNvSpPr>
            <a:spLocks noGrp="1"/>
          </p:cNvSpPr>
          <p:nvPr>
            <p:ph type="title"/>
          </p:nvPr>
        </p:nvSpPr>
        <p:spPr/>
        <p:txBody>
          <a:bodyPr>
            <a:noAutofit/>
          </a:bodyPr>
          <a:lstStyle/>
          <a:p>
            <a:pPr lvl="0"/>
            <a:r>
              <a:rPr lang="en-US" sz="2400" dirty="0">
                <a:effectLst/>
              </a:rPr>
              <a:t>How concerned are you about challenges related to negotiating award agreement terms related to </a:t>
            </a:r>
            <a:r>
              <a:rPr lang="en-US" sz="2400" u="sng" dirty="0">
                <a:effectLst/>
              </a:rPr>
              <a:t>overhead requirements</a:t>
            </a:r>
            <a:r>
              <a:rPr lang="en-US" sz="2400" dirty="0">
                <a:effectLst/>
              </a:rPr>
              <a:t> of institutions?</a:t>
            </a:r>
            <a:br>
              <a:rPr lang="en-US" sz="2400" dirty="0">
                <a:effectLst/>
              </a:rPr>
            </a:b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1487517098"/>
              </p:ext>
            </p:extLst>
          </p:nvPr>
        </p:nvGraphicFramePr>
        <p:xfrm>
          <a:off x="533400" y="1600200"/>
          <a:ext cx="7848600" cy="3992880"/>
        </p:xfrm>
        <a:graphic>
          <a:graphicData uri="http://schemas.openxmlformats.org/drawingml/2006/table">
            <a:tbl>
              <a:tblPr firstRow="1" bandRow="1">
                <a:tableStyleId>{5940675A-B579-460E-94D1-54222C63F5DA}</a:tableStyleId>
              </a:tblPr>
              <a:tblGrid>
                <a:gridCol w="838200">
                  <a:extLst>
                    <a:ext uri="{9D8B030D-6E8A-4147-A177-3AD203B41FA5}">
                      <a16:colId xmlns:a16="http://schemas.microsoft.com/office/drawing/2014/main" val="20000"/>
                    </a:ext>
                  </a:extLst>
                </a:gridCol>
                <a:gridCol w="7010400">
                  <a:extLst>
                    <a:ext uri="{9D8B030D-6E8A-4147-A177-3AD203B41FA5}">
                      <a16:colId xmlns:a16="http://schemas.microsoft.com/office/drawing/2014/main" val="20001"/>
                    </a:ext>
                  </a:extLst>
                </a:gridCol>
              </a:tblGrid>
              <a:tr h="142240">
                <a:tc>
                  <a:txBody>
                    <a:bodyPr/>
                    <a:lstStyle/>
                    <a:p>
                      <a:r>
                        <a:rPr lang="en-US" sz="1400" b="1" dirty="0"/>
                        <a:t>6%</a:t>
                      </a:r>
                    </a:p>
                  </a:txBody>
                  <a:tcPr>
                    <a:solidFill>
                      <a:srgbClr val="FFDC6D"/>
                    </a:solidFill>
                  </a:tcPr>
                </a:tc>
                <a:tc>
                  <a:txBody>
                    <a:bodyPr/>
                    <a:lstStyle/>
                    <a:p>
                      <a:r>
                        <a:rPr lang="en-US" sz="1400" b="1" dirty="0"/>
                        <a:t>Extremely Concerned</a:t>
                      </a:r>
                    </a:p>
                    <a:p>
                      <a:pPr marL="285750" indent="-285750">
                        <a:buFont typeface="Arial" panose="020B0604020202020204" pitchFamily="34" charset="0"/>
                        <a:buChar char="•"/>
                      </a:pPr>
                      <a:r>
                        <a:rPr lang="en-US" sz="1400" baseline="0" dirty="0"/>
                        <a:t>“Our organization does not allow overhead from any of its grants.  If this were to change, this would mean a significant decline in the number of awards we would be able to fund.”</a:t>
                      </a:r>
                      <a:endParaRPr lang="en-US" sz="1400" dirty="0"/>
                    </a:p>
                  </a:txBody>
                  <a:tcPr/>
                </a:tc>
                <a:extLst>
                  <a:ext uri="{0D108BD9-81ED-4DB2-BD59-A6C34878D82A}">
                    <a16:rowId xmlns:a16="http://schemas.microsoft.com/office/drawing/2014/main" val="10000"/>
                  </a:ext>
                </a:extLst>
              </a:tr>
              <a:tr h="370840">
                <a:tc>
                  <a:txBody>
                    <a:bodyPr/>
                    <a:lstStyle/>
                    <a:p>
                      <a:r>
                        <a:rPr lang="en-US" sz="1400" b="1" dirty="0"/>
                        <a:t>9%</a:t>
                      </a:r>
                    </a:p>
                  </a:txBody>
                  <a:tcPr>
                    <a:solidFill>
                      <a:srgbClr val="FFDC6D"/>
                    </a:solidFill>
                  </a:tcPr>
                </a:tc>
                <a:tc>
                  <a:txBody>
                    <a:bodyPr/>
                    <a:lstStyle/>
                    <a:p>
                      <a:r>
                        <a:rPr lang="en-US" sz="1400" b="1" dirty="0"/>
                        <a:t>Very Concerned</a:t>
                      </a:r>
                    </a:p>
                    <a:p>
                      <a:pPr marL="285750" indent="-285750">
                        <a:buFont typeface="Arial" panose="020B0604020202020204" pitchFamily="34" charset="0"/>
                        <a:buChar char="•"/>
                      </a:pPr>
                      <a:r>
                        <a:rPr lang="en-US" sz="1400" dirty="0"/>
                        <a:t>“We do not allow overhead.  This creates some issues in reporting requirements.  Still IP is number 1 concern for academic institutions.”</a:t>
                      </a:r>
                    </a:p>
                  </a:txBody>
                  <a:tcPr/>
                </a:tc>
                <a:extLst>
                  <a:ext uri="{0D108BD9-81ED-4DB2-BD59-A6C34878D82A}">
                    <a16:rowId xmlns:a16="http://schemas.microsoft.com/office/drawing/2014/main" val="10001"/>
                  </a:ext>
                </a:extLst>
              </a:tr>
              <a:tr h="370840">
                <a:tc>
                  <a:txBody>
                    <a:bodyPr/>
                    <a:lstStyle/>
                    <a:p>
                      <a:r>
                        <a:rPr lang="en-US" sz="1400" b="1" dirty="0"/>
                        <a:t>38%</a:t>
                      </a:r>
                    </a:p>
                  </a:txBody>
                  <a:tcPr>
                    <a:solidFill>
                      <a:srgbClr val="FFDC6D"/>
                    </a:solidFill>
                  </a:tcPr>
                </a:tc>
                <a:tc>
                  <a:txBody>
                    <a:bodyPr/>
                    <a:lstStyle/>
                    <a:p>
                      <a:r>
                        <a:rPr lang="en-US" sz="1400" b="1" dirty="0"/>
                        <a:t>Somewhat Concerned</a:t>
                      </a:r>
                    </a:p>
                    <a:p>
                      <a:pPr marL="285750" indent="-285750">
                        <a:buFont typeface="Arial" panose="020B0604020202020204" pitchFamily="34" charset="0"/>
                        <a:buChar char="•"/>
                      </a:pPr>
                      <a:r>
                        <a:rPr lang="en-US" sz="1400" dirty="0"/>
                        <a:t>“To date, the conversation has focused on IP, although the elephant in the room continues to be low overhead on Foundation awards. In other words, a dialogue around overhead has been displaced (or rather masked) by IP discussions.”</a:t>
                      </a:r>
                    </a:p>
                  </a:txBody>
                  <a:tcPr/>
                </a:tc>
                <a:extLst>
                  <a:ext uri="{0D108BD9-81ED-4DB2-BD59-A6C34878D82A}">
                    <a16:rowId xmlns:a16="http://schemas.microsoft.com/office/drawing/2014/main" val="10002"/>
                  </a:ext>
                </a:extLst>
              </a:tr>
              <a:tr h="370840">
                <a:tc>
                  <a:txBody>
                    <a:bodyPr/>
                    <a:lstStyle/>
                    <a:p>
                      <a:r>
                        <a:rPr lang="en-US" sz="1400" b="1" dirty="0"/>
                        <a:t>47%</a:t>
                      </a:r>
                    </a:p>
                  </a:txBody>
                  <a:tcPr>
                    <a:solidFill>
                      <a:srgbClr val="FFDC6D"/>
                    </a:solidFill>
                  </a:tcPr>
                </a:tc>
                <a:tc>
                  <a:txBody>
                    <a:bodyPr/>
                    <a:lstStyle/>
                    <a:p>
                      <a:r>
                        <a:rPr lang="en-US" sz="1400" b="1" dirty="0"/>
                        <a:t>Not</a:t>
                      </a:r>
                      <a:r>
                        <a:rPr lang="en-US" sz="1400" b="1" baseline="0" dirty="0"/>
                        <a:t> at All</a:t>
                      </a:r>
                    </a:p>
                    <a:p>
                      <a:pPr marL="285750" indent="-285750">
                        <a:buFont typeface="Arial" panose="020B0604020202020204" pitchFamily="34" charset="0"/>
                        <a:buChar char="•"/>
                      </a:pPr>
                      <a:r>
                        <a:rPr lang="en-US" sz="1400" baseline="0" dirty="0"/>
                        <a:t>“We do not pay overhead unless there is a ROI. In the case of ROI, 25% indirect cost rate is deducted from the distributable net income. We have not experienced major difficulty executed grant agreements because of the fact that we do not pay overhead.”</a:t>
                      </a:r>
                      <a:endParaRPr lang="en-US" sz="1400" dirty="0"/>
                    </a:p>
                  </a:txBody>
                  <a:tcPr/>
                </a:tc>
                <a:extLst>
                  <a:ext uri="{0D108BD9-81ED-4DB2-BD59-A6C34878D82A}">
                    <a16:rowId xmlns:a16="http://schemas.microsoft.com/office/drawing/2014/main" val="10003"/>
                  </a:ext>
                </a:extLst>
              </a:tr>
            </a:tbl>
          </a:graphicData>
        </a:graphic>
      </p:graphicFrame>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8427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47</a:t>
            </a:fld>
            <a:endParaRPr lang="en-US"/>
          </a:p>
        </p:txBody>
      </p:sp>
      <p:sp>
        <p:nvSpPr>
          <p:cNvPr id="4" name="Title 3"/>
          <p:cNvSpPr>
            <a:spLocks noGrp="1"/>
          </p:cNvSpPr>
          <p:nvPr>
            <p:ph type="title"/>
          </p:nvPr>
        </p:nvSpPr>
        <p:spPr/>
        <p:txBody>
          <a:bodyPr>
            <a:noAutofit/>
          </a:bodyPr>
          <a:lstStyle/>
          <a:p>
            <a:pPr lvl="0"/>
            <a:r>
              <a:rPr lang="en-US" sz="2400" dirty="0">
                <a:effectLst/>
              </a:rPr>
              <a:t>Have you ever had to modify your award agreement language to address concerns about overhead?</a:t>
            </a:r>
            <a:br>
              <a:rPr lang="en-US" sz="2400" dirty="0">
                <a:effectLst/>
              </a:rPr>
            </a:br>
            <a:endParaRPr lang="en-US" sz="2400" dirty="0"/>
          </a:p>
        </p:txBody>
      </p:sp>
      <p:graphicFrame>
        <p:nvGraphicFramePr>
          <p:cNvPr id="5" name="Chart 4"/>
          <p:cNvGraphicFramePr/>
          <p:nvPr>
            <p:extLst>
              <p:ext uri="{D42A27DB-BD31-4B8C-83A1-F6EECF244321}">
                <p14:modId xmlns:p14="http://schemas.microsoft.com/office/powerpoint/2010/main" val="169523313"/>
              </p:ext>
            </p:extLst>
          </p:nvPr>
        </p:nvGraphicFramePr>
        <p:xfrm>
          <a:off x="15240" y="2057400"/>
          <a:ext cx="8915400" cy="44450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0235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48</a:t>
            </a:fld>
            <a:endParaRPr lang="en-US"/>
          </a:p>
        </p:txBody>
      </p:sp>
      <p:sp>
        <p:nvSpPr>
          <p:cNvPr id="4" name="Title 3"/>
          <p:cNvSpPr>
            <a:spLocks noGrp="1"/>
          </p:cNvSpPr>
          <p:nvPr>
            <p:ph type="title"/>
          </p:nvPr>
        </p:nvSpPr>
        <p:spPr>
          <a:xfrm>
            <a:off x="457200" y="609600"/>
            <a:ext cx="8229600" cy="1143000"/>
          </a:xfrm>
        </p:spPr>
        <p:txBody>
          <a:bodyPr>
            <a:noAutofit/>
          </a:bodyPr>
          <a:lstStyle/>
          <a:p>
            <a:pPr lvl="0"/>
            <a:r>
              <a:rPr lang="en-US" sz="2400" dirty="0">
                <a:effectLst/>
              </a:rPr>
              <a:t>Have you ever withdrawn an award offer because an agreement could not be reached with the recipient institution about overhead/facilities and administration (F &amp; A)?</a:t>
            </a:r>
            <a:br>
              <a:rPr lang="en-US" sz="2400" dirty="0">
                <a:effectLst/>
              </a:rPr>
            </a:br>
            <a:endParaRPr lang="en-US" sz="2400" dirty="0"/>
          </a:p>
        </p:txBody>
      </p:sp>
      <p:graphicFrame>
        <p:nvGraphicFramePr>
          <p:cNvPr id="5" name="Chart 4"/>
          <p:cNvGraphicFramePr/>
          <p:nvPr>
            <p:extLst>
              <p:ext uri="{D42A27DB-BD31-4B8C-83A1-F6EECF244321}">
                <p14:modId xmlns:p14="http://schemas.microsoft.com/office/powerpoint/2010/main" val="4195108381"/>
              </p:ext>
            </p:extLst>
          </p:nvPr>
        </p:nvGraphicFramePr>
        <p:xfrm>
          <a:off x="228600" y="21336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33400" y="4648200"/>
            <a:ext cx="7620000" cy="914400"/>
          </a:xfrm>
          <a:prstGeom prst="rect">
            <a:avLst/>
          </a:prstGeom>
          <a:noFill/>
        </p:spPr>
        <p:txBody>
          <a:bodyPr wrap="square" rtlCol="0">
            <a:spAutoFit/>
          </a:bodyPr>
          <a:lstStyle/>
          <a:p>
            <a:r>
              <a:rPr lang="en-US" b="1" dirty="0"/>
              <a:t>Comment from the one “yes”:  </a:t>
            </a:r>
            <a:r>
              <a:rPr lang="en-US" dirty="0"/>
              <a:t>“MIT would not accept 10% rate, although there has been a shift in recent years to accept our Foundation's awards.”</a:t>
            </a:r>
          </a:p>
        </p:txBody>
      </p:sp>
      <p:pic>
        <p:nvPicPr>
          <p:cNvPr id="8"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4525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49</a:t>
            </a:fld>
            <a:endParaRPr lang="en-US"/>
          </a:p>
        </p:txBody>
      </p:sp>
      <p:sp>
        <p:nvSpPr>
          <p:cNvPr id="4" name="Title 3"/>
          <p:cNvSpPr>
            <a:spLocks noGrp="1"/>
          </p:cNvSpPr>
          <p:nvPr>
            <p:ph type="title"/>
          </p:nvPr>
        </p:nvSpPr>
        <p:spPr>
          <a:xfrm>
            <a:off x="457200" y="533400"/>
            <a:ext cx="8229600" cy="1143000"/>
          </a:xfrm>
        </p:spPr>
        <p:txBody>
          <a:bodyPr>
            <a:noAutofit/>
          </a:bodyPr>
          <a:lstStyle/>
          <a:p>
            <a:r>
              <a:rPr lang="en-US" sz="2400" dirty="0">
                <a:effectLst/>
              </a:rPr>
              <a:t>Have you ever been informed by an investigator that his/her institution will not allow a grant application to be submitted to your organization because of overhead/facilities and administration (F &amp; A) issues? </a:t>
            </a:r>
            <a:endParaRPr lang="en-US" sz="2400" dirty="0"/>
          </a:p>
        </p:txBody>
      </p:sp>
      <p:graphicFrame>
        <p:nvGraphicFramePr>
          <p:cNvPr id="5" name="Chart 4"/>
          <p:cNvGraphicFramePr/>
          <p:nvPr>
            <p:extLst>
              <p:ext uri="{D42A27DB-BD31-4B8C-83A1-F6EECF244321}">
                <p14:modId xmlns:p14="http://schemas.microsoft.com/office/powerpoint/2010/main" val="3152353684"/>
              </p:ext>
            </p:extLst>
          </p:nvPr>
        </p:nvGraphicFramePr>
        <p:xfrm>
          <a:off x="228600" y="2743200"/>
          <a:ext cx="8915400" cy="44450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9211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50</a:t>
            </a:fld>
            <a:endParaRPr lang="en-US"/>
          </a:p>
        </p:txBody>
      </p:sp>
      <p:sp>
        <p:nvSpPr>
          <p:cNvPr id="4" name="Title 3"/>
          <p:cNvSpPr>
            <a:spLocks noGrp="1"/>
          </p:cNvSpPr>
          <p:nvPr>
            <p:ph type="title"/>
          </p:nvPr>
        </p:nvSpPr>
        <p:spPr>
          <a:xfrm>
            <a:off x="457200" y="457200"/>
            <a:ext cx="8229600" cy="1143000"/>
          </a:xfrm>
        </p:spPr>
        <p:txBody>
          <a:bodyPr>
            <a:noAutofit/>
          </a:bodyPr>
          <a:lstStyle/>
          <a:p>
            <a:r>
              <a:rPr lang="en-US" sz="2400" dirty="0">
                <a:effectLst/>
              </a:rPr>
              <a:t>Have you ever been informed by an investigator that his/her institution will not allow a grant application to be submitted to your organization because of overhead/facilities and administration (F &amp; A) issues? </a:t>
            </a:r>
            <a:endParaRPr lang="en-US" sz="2400" dirty="0"/>
          </a:p>
        </p:txBody>
      </p:sp>
      <p:sp>
        <p:nvSpPr>
          <p:cNvPr id="5" name="TextBox 4"/>
          <p:cNvSpPr txBox="1"/>
          <p:nvPr/>
        </p:nvSpPr>
        <p:spPr>
          <a:xfrm>
            <a:off x="381000" y="2057400"/>
            <a:ext cx="8458200" cy="3539430"/>
          </a:xfrm>
          <a:prstGeom prst="rect">
            <a:avLst/>
          </a:prstGeom>
          <a:noFill/>
        </p:spPr>
        <p:txBody>
          <a:bodyPr wrap="square" rtlCol="0">
            <a:spAutoFit/>
          </a:bodyPr>
          <a:lstStyle/>
          <a:p>
            <a:r>
              <a:rPr lang="en-US" sz="1600" b="1" dirty="0"/>
              <a:t>Comments from the “yes” respondents:</a:t>
            </a:r>
          </a:p>
          <a:p>
            <a:pPr marL="285750" indent="-285750">
              <a:buFont typeface="Arial" panose="020B0604020202020204" pitchFamily="34" charset="0"/>
              <a:buChar char="•"/>
            </a:pPr>
            <a:r>
              <a:rPr lang="en-US" sz="1600" dirty="0"/>
              <a:t>“There are institutions known to not allow PIs to submit because of our 10% indirect limit”</a:t>
            </a:r>
          </a:p>
          <a:p>
            <a:pPr marL="285750" indent="-285750">
              <a:buFont typeface="Arial" panose="020B0604020202020204" pitchFamily="34" charset="0"/>
              <a:buChar char="•"/>
            </a:pPr>
            <a:r>
              <a:rPr lang="en-US" sz="1600" dirty="0"/>
              <a:t>“one university, grants go through another related organization instead”</a:t>
            </a:r>
          </a:p>
          <a:p>
            <a:pPr marL="285750" indent="-285750">
              <a:buFont typeface="Arial" panose="020B0604020202020204" pitchFamily="34" charset="0"/>
              <a:buChar char="•"/>
            </a:pPr>
            <a:r>
              <a:rPr lang="en-US" sz="1600" dirty="0"/>
              <a:t>“Several private NFP research institutions would instruct the applicant they would have to make up the F&amp;A for research grants”</a:t>
            </a:r>
          </a:p>
          <a:p>
            <a:pPr marL="285750" indent="-285750">
              <a:buFont typeface="Arial" panose="020B0604020202020204" pitchFamily="34" charset="0"/>
              <a:buChar char="•"/>
            </a:pPr>
            <a:r>
              <a:rPr lang="en-US" sz="1600" dirty="0"/>
              <a:t>“U of Washington, Stanford University, U of Helsinki”</a:t>
            </a:r>
          </a:p>
          <a:p>
            <a:pPr marL="285750" indent="-285750">
              <a:buFont typeface="Arial" panose="020B0604020202020204" pitchFamily="34" charset="0"/>
              <a:buChar char="•"/>
            </a:pPr>
            <a:r>
              <a:rPr lang="en-US" sz="1600" dirty="0"/>
              <a:t>“Mayo (yet they still find a way to apply...)”</a:t>
            </a:r>
          </a:p>
          <a:p>
            <a:pPr marL="285750" indent="-285750">
              <a:buFont typeface="Arial" panose="020B0604020202020204" pitchFamily="34" charset="0"/>
              <a:buChar char="•"/>
            </a:pPr>
            <a:r>
              <a:rPr lang="en-US" sz="1600" dirty="0"/>
              <a:t>“Several private, for profit institutions have declined to submit because of indirect cost rate caps”</a:t>
            </a:r>
          </a:p>
          <a:p>
            <a:pPr marL="285750" indent="-285750">
              <a:buFont typeface="Arial" panose="020B0604020202020204" pitchFamily="34" charset="0"/>
              <a:buChar char="•"/>
            </a:pPr>
            <a:r>
              <a:rPr lang="en-US" sz="1600" dirty="0"/>
              <a:t>“MIT” (n=2)</a:t>
            </a:r>
          </a:p>
          <a:p>
            <a:pPr marL="285750" indent="-285750">
              <a:buFont typeface="Arial" panose="020B0604020202020204" pitchFamily="34" charset="0"/>
              <a:buChar char="•"/>
            </a:pPr>
            <a:r>
              <a:rPr lang="en-US" sz="1600" dirty="0"/>
              <a:t>“We are told they just don't apply”</a:t>
            </a:r>
          </a:p>
          <a:p>
            <a:pPr marL="285750" indent="-285750">
              <a:buFont typeface="Arial" panose="020B0604020202020204" pitchFamily="34" charset="0"/>
              <a:buChar char="•"/>
            </a:pPr>
            <a:r>
              <a:rPr lang="en-US" sz="1600" dirty="0"/>
              <a:t>“Organization restricted due to overhead/facilities and administration (F &amp; A) issues ”</a:t>
            </a:r>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140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51</a:t>
            </a:fld>
            <a:endParaRPr lang="en-US"/>
          </a:p>
        </p:txBody>
      </p:sp>
      <p:sp>
        <p:nvSpPr>
          <p:cNvPr id="4" name="Title 3"/>
          <p:cNvSpPr>
            <a:spLocks noGrp="1"/>
          </p:cNvSpPr>
          <p:nvPr>
            <p:ph type="title"/>
          </p:nvPr>
        </p:nvSpPr>
        <p:spPr/>
        <p:txBody>
          <a:bodyPr>
            <a:normAutofit/>
          </a:bodyPr>
          <a:lstStyle/>
          <a:p>
            <a:r>
              <a:rPr lang="en-US" sz="2400" dirty="0">
                <a:effectLst/>
              </a:rPr>
              <a:t>How much overhead do you allow for your grant awards? </a:t>
            </a:r>
            <a:endParaRPr lang="en-US" sz="2400" dirty="0"/>
          </a:p>
        </p:txBody>
      </p:sp>
      <p:graphicFrame>
        <p:nvGraphicFramePr>
          <p:cNvPr id="6" name="Table 5"/>
          <p:cNvGraphicFramePr>
            <a:graphicFrameLocks noGrp="1"/>
          </p:cNvGraphicFramePr>
          <p:nvPr>
            <p:extLst>
              <p:ext uri="{D42A27DB-BD31-4B8C-83A1-F6EECF244321}">
                <p14:modId xmlns:p14="http://schemas.microsoft.com/office/powerpoint/2010/main" val="1765028023"/>
              </p:ext>
            </p:extLst>
          </p:nvPr>
        </p:nvGraphicFramePr>
        <p:xfrm>
          <a:off x="914400" y="2667000"/>
          <a:ext cx="7239000" cy="1066800"/>
        </p:xfrm>
        <a:graphic>
          <a:graphicData uri="http://schemas.openxmlformats.org/drawingml/2006/table">
            <a:tbl>
              <a:tblPr firstRow="1" bandRow="1">
                <a:tableStyleId>{5C22544A-7EE6-4342-B048-85BDC9FD1C3A}</a:tableStyleId>
              </a:tblPr>
              <a:tblGrid>
                <a:gridCol w="1809750">
                  <a:extLst>
                    <a:ext uri="{9D8B030D-6E8A-4147-A177-3AD203B41FA5}">
                      <a16:colId xmlns:a16="http://schemas.microsoft.com/office/drawing/2014/main" val="20000"/>
                    </a:ext>
                  </a:extLst>
                </a:gridCol>
                <a:gridCol w="1920551">
                  <a:extLst>
                    <a:ext uri="{9D8B030D-6E8A-4147-A177-3AD203B41FA5}">
                      <a16:colId xmlns:a16="http://schemas.microsoft.com/office/drawing/2014/main" val="20001"/>
                    </a:ext>
                  </a:extLst>
                </a:gridCol>
                <a:gridCol w="1698949">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533400">
                <a:tc>
                  <a:txBody>
                    <a:bodyPr/>
                    <a:lstStyle/>
                    <a:p>
                      <a:r>
                        <a:rPr lang="en-US" sz="1800" dirty="0"/>
                        <a:t>Mean</a:t>
                      </a:r>
                      <a:r>
                        <a:rPr lang="en-US" sz="1800" baseline="0" dirty="0"/>
                        <a:t> %</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Median </a:t>
                      </a:r>
                      <a:r>
                        <a:rPr lang="en-US" sz="1800" baseline="0" dirty="0"/>
                        <a:t> %</a:t>
                      </a:r>
                      <a:endParaRPr lang="en-US" sz="1800" dirty="0"/>
                    </a:p>
                  </a:txBody>
                  <a:tcPr/>
                </a:tc>
                <a:tc>
                  <a:txBody>
                    <a:bodyPr/>
                    <a:lstStyle/>
                    <a:p>
                      <a:r>
                        <a:rPr lang="en-US" sz="1800" dirty="0"/>
                        <a:t>SD</a:t>
                      </a:r>
                    </a:p>
                  </a:txBody>
                  <a:tcPr/>
                </a:tc>
                <a:tc>
                  <a:txBody>
                    <a:bodyPr/>
                    <a:lstStyle/>
                    <a:p>
                      <a:r>
                        <a:rPr lang="en-US" sz="1800" dirty="0"/>
                        <a:t>Range</a:t>
                      </a:r>
                    </a:p>
                  </a:txBody>
                  <a:tcPr/>
                </a:tc>
                <a:extLst>
                  <a:ext uri="{0D108BD9-81ED-4DB2-BD59-A6C34878D82A}">
                    <a16:rowId xmlns:a16="http://schemas.microsoft.com/office/drawing/2014/main" val="10000"/>
                  </a:ext>
                </a:extLst>
              </a:tr>
              <a:tr h="533400">
                <a:tc>
                  <a:txBody>
                    <a:bodyPr/>
                    <a:lstStyle/>
                    <a:p>
                      <a:r>
                        <a:rPr lang="en-US" sz="1800" dirty="0"/>
                        <a:t>9.1</a:t>
                      </a:r>
                    </a:p>
                  </a:txBody>
                  <a:tcPr/>
                </a:tc>
                <a:tc>
                  <a:txBody>
                    <a:bodyPr/>
                    <a:lstStyle/>
                    <a:p>
                      <a:r>
                        <a:rPr lang="en-US" sz="1800" dirty="0"/>
                        <a:t>10</a:t>
                      </a:r>
                    </a:p>
                  </a:txBody>
                  <a:tcPr/>
                </a:tc>
                <a:tc>
                  <a:txBody>
                    <a:bodyPr/>
                    <a:lstStyle/>
                    <a:p>
                      <a:r>
                        <a:rPr lang="en-US" sz="1800" dirty="0"/>
                        <a:t>8.8</a:t>
                      </a:r>
                    </a:p>
                  </a:txBody>
                  <a:tcPr/>
                </a:tc>
                <a:tc>
                  <a:txBody>
                    <a:bodyPr/>
                    <a:lstStyle/>
                    <a:p>
                      <a:r>
                        <a:rPr lang="en-US" sz="1800" dirty="0"/>
                        <a:t>0-40</a:t>
                      </a:r>
                    </a:p>
                  </a:txBody>
                  <a:tcPr/>
                </a:tc>
                <a:extLst>
                  <a:ext uri="{0D108BD9-81ED-4DB2-BD59-A6C34878D82A}">
                    <a16:rowId xmlns:a16="http://schemas.microsoft.com/office/drawing/2014/main" val="10001"/>
                  </a:ext>
                </a:extLst>
              </a:tr>
            </a:tbl>
          </a:graphicData>
        </a:graphic>
      </p:graphicFrame>
      <p:pic>
        <p:nvPicPr>
          <p:cNvPr id="7"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978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52</a:t>
            </a:fld>
            <a:endParaRPr lang="en-US"/>
          </a:p>
        </p:txBody>
      </p:sp>
      <p:sp>
        <p:nvSpPr>
          <p:cNvPr id="4" name="Title 3"/>
          <p:cNvSpPr>
            <a:spLocks noGrp="1"/>
          </p:cNvSpPr>
          <p:nvPr>
            <p:ph type="title"/>
          </p:nvPr>
        </p:nvSpPr>
        <p:spPr/>
        <p:txBody>
          <a:bodyPr>
            <a:noAutofit/>
          </a:bodyPr>
          <a:lstStyle/>
          <a:p>
            <a:pPr lvl="0"/>
            <a:r>
              <a:rPr lang="en-US" sz="2400" dirty="0">
                <a:effectLst/>
              </a:rPr>
              <a:t>Does your organization ever negotiate the allowable overhead percentage? </a:t>
            </a:r>
            <a:br>
              <a:rPr lang="en-US" sz="2400" dirty="0">
                <a:effectLst/>
              </a:rPr>
            </a:br>
            <a:endParaRPr lang="en-US" sz="2400" dirty="0"/>
          </a:p>
        </p:txBody>
      </p:sp>
      <p:graphicFrame>
        <p:nvGraphicFramePr>
          <p:cNvPr id="5" name="Chart 4"/>
          <p:cNvGraphicFramePr/>
          <p:nvPr>
            <p:extLst>
              <p:ext uri="{D42A27DB-BD31-4B8C-83A1-F6EECF244321}">
                <p14:modId xmlns:p14="http://schemas.microsoft.com/office/powerpoint/2010/main" val="113860511"/>
              </p:ext>
            </p:extLst>
          </p:nvPr>
        </p:nvGraphicFramePr>
        <p:xfrm>
          <a:off x="15240" y="18288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609600" y="4343400"/>
            <a:ext cx="8077200" cy="923330"/>
          </a:xfrm>
          <a:prstGeom prst="rect">
            <a:avLst/>
          </a:prstGeom>
          <a:noFill/>
        </p:spPr>
        <p:txBody>
          <a:bodyPr wrap="square" rtlCol="0">
            <a:spAutoFit/>
          </a:bodyPr>
          <a:lstStyle/>
          <a:p>
            <a:r>
              <a:rPr lang="en-US" dirty="0"/>
              <a:t>The one “yes” respondent indicated that the organization negotiated overhead rates only rarely.</a:t>
            </a:r>
          </a:p>
          <a:p>
            <a:endParaRPr lang="en-US" b="1" dirty="0"/>
          </a:p>
        </p:txBody>
      </p:sp>
      <p:pic>
        <p:nvPicPr>
          <p:cNvPr id="7"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8467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53</a:t>
            </a:fld>
            <a:endParaRPr lang="en-US"/>
          </a:p>
        </p:txBody>
      </p:sp>
      <p:sp>
        <p:nvSpPr>
          <p:cNvPr id="4" name="Title 3"/>
          <p:cNvSpPr>
            <a:spLocks noGrp="1"/>
          </p:cNvSpPr>
          <p:nvPr>
            <p:ph type="title"/>
          </p:nvPr>
        </p:nvSpPr>
        <p:spPr>
          <a:xfrm>
            <a:off x="533400" y="1676400"/>
            <a:ext cx="8229600" cy="1143000"/>
          </a:xfrm>
        </p:spPr>
        <p:txBody>
          <a:bodyPr/>
          <a:lstStyle/>
          <a:p>
            <a:r>
              <a:rPr lang="en-US" dirty="0"/>
              <a:t>Section Five: Miscellaneous</a:t>
            </a:r>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063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54</a:t>
            </a:fld>
            <a:endParaRPr lang="en-US"/>
          </a:p>
        </p:txBody>
      </p:sp>
      <p:sp>
        <p:nvSpPr>
          <p:cNvPr id="4" name="Title 3"/>
          <p:cNvSpPr>
            <a:spLocks noGrp="1"/>
          </p:cNvSpPr>
          <p:nvPr>
            <p:ph type="title"/>
          </p:nvPr>
        </p:nvSpPr>
        <p:spPr>
          <a:xfrm>
            <a:off x="457200" y="609600"/>
            <a:ext cx="8229600" cy="1143000"/>
          </a:xfrm>
        </p:spPr>
        <p:txBody>
          <a:bodyPr>
            <a:noAutofit/>
          </a:bodyPr>
          <a:lstStyle/>
          <a:p>
            <a:pPr lvl="0"/>
            <a:r>
              <a:rPr lang="en-US" sz="2400" dirty="0">
                <a:effectLst/>
              </a:rPr>
              <a:t>Do you think it is possible for funders and institutions to agree on a set of guidelines regarding IP, ROI, overhead/F&amp;A, and/or reporting requirements for funded projects?  </a:t>
            </a:r>
            <a:br>
              <a:rPr lang="en-US" sz="2400" dirty="0">
                <a:effectLst/>
              </a:rPr>
            </a:br>
            <a:endParaRPr lang="en-US" sz="2400" dirty="0"/>
          </a:p>
        </p:txBody>
      </p:sp>
      <p:graphicFrame>
        <p:nvGraphicFramePr>
          <p:cNvPr id="5" name="Chart 4"/>
          <p:cNvGraphicFramePr/>
          <p:nvPr>
            <p:extLst>
              <p:ext uri="{D42A27DB-BD31-4B8C-83A1-F6EECF244321}">
                <p14:modId xmlns:p14="http://schemas.microsoft.com/office/powerpoint/2010/main" val="1785204077"/>
              </p:ext>
            </p:extLst>
          </p:nvPr>
        </p:nvGraphicFramePr>
        <p:xfrm>
          <a:off x="15240" y="1828800"/>
          <a:ext cx="8915400" cy="4445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04800" y="3810000"/>
            <a:ext cx="8610600" cy="1846659"/>
          </a:xfrm>
          <a:prstGeom prst="rect">
            <a:avLst/>
          </a:prstGeom>
          <a:noFill/>
        </p:spPr>
        <p:txBody>
          <a:bodyPr wrap="square" rtlCol="0">
            <a:spAutoFit/>
          </a:bodyPr>
          <a:lstStyle/>
          <a:p>
            <a:r>
              <a:rPr lang="en-US" b="1" dirty="0"/>
              <a:t>Comments from those who answered “Don’t Know”:</a:t>
            </a:r>
          </a:p>
          <a:p>
            <a:pPr marL="285750" indent="-285750">
              <a:buFont typeface="Arial" panose="020B0604020202020204" pitchFamily="34" charset="0"/>
              <a:buChar char="•"/>
            </a:pPr>
            <a:r>
              <a:rPr lang="en-US" sz="1200" dirty="0"/>
              <a:t>“It depends what is meant by "guidelines"”</a:t>
            </a:r>
          </a:p>
          <a:p>
            <a:pPr marL="285750" indent="-285750">
              <a:buFont typeface="Arial" panose="020B0604020202020204" pitchFamily="34" charset="0"/>
              <a:buChar char="•"/>
            </a:pPr>
            <a:r>
              <a:rPr lang="en-US" sz="1200" dirty="0"/>
              <a:t>“Funder and institution policies vary so greatly that I think it would be very difficult to standardize.”</a:t>
            </a:r>
          </a:p>
          <a:p>
            <a:pPr marL="285750" indent="-285750">
              <a:buFont typeface="Arial" panose="020B0604020202020204" pitchFamily="34" charset="0"/>
              <a:buChar char="•"/>
            </a:pPr>
            <a:r>
              <a:rPr lang="en-US" sz="1200" dirty="0"/>
              <a:t>“Seems like each funder and institution is different regarding these, unlikely to get consensus”</a:t>
            </a:r>
          </a:p>
          <a:p>
            <a:pPr marL="285750" indent="-285750">
              <a:buFont typeface="Arial" panose="020B0604020202020204" pitchFamily="34" charset="0"/>
              <a:buChar char="•"/>
            </a:pPr>
            <a:r>
              <a:rPr lang="en-US" sz="1200" dirty="0"/>
              <a:t>“Funders and institutions alike appear to have very diverse policies. It will be difficult to agree on one size fits all policy but perhaps limited guidelines can be adopted, although not sure how useful those would be.”</a:t>
            </a:r>
          </a:p>
          <a:p>
            <a:pPr marL="285750" indent="-285750">
              <a:buFont typeface="Arial" panose="020B0604020202020204" pitchFamily="34" charset="0"/>
              <a:buChar char="•"/>
            </a:pPr>
            <a:r>
              <a:rPr lang="en-US" sz="1200" dirty="0"/>
              <a:t>“only if they are very top line/vague”</a:t>
            </a:r>
          </a:p>
          <a:p>
            <a:pPr marL="285750" indent="-285750">
              <a:buFont typeface="Arial" panose="020B0604020202020204" pitchFamily="34" charset="0"/>
              <a:buChar char="•"/>
            </a:pPr>
            <a:r>
              <a:rPr lang="en-US" sz="1200" dirty="0"/>
              <a:t>“We are hopeful, but that said, there are some things in your list above that are Board-mandated and we can't budge on them.”</a:t>
            </a:r>
          </a:p>
        </p:txBody>
      </p:sp>
      <p:pic>
        <p:nvPicPr>
          <p:cNvPr id="8" name="Picture 2" descr="Health Research Alli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630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90800"/>
            <a:ext cx="8229600" cy="2133600"/>
          </a:xfrm>
        </p:spPr>
        <p:txBody>
          <a:bodyPr>
            <a:normAutofit/>
          </a:bodyPr>
          <a:lstStyle/>
          <a:p>
            <a:r>
              <a:rPr lang="en-US" sz="2400" dirty="0"/>
              <a:t>Most organizations who proposed template language referenced their own policies verbatim.</a:t>
            </a:r>
          </a:p>
        </p:txBody>
      </p:sp>
      <p:sp>
        <p:nvSpPr>
          <p:cNvPr id="3" name="Slide Number Placeholder 2"/>
          <p:cNvSpPr>
            <a:spLocks noGrp="1"/>
          </p:cNvSpPr>
          <p:nvPr>
            <p:ph type="sldNum" sz="quarter" idx="12"/>
          </p:nvPr>
        </p:nvSpPr>
        <p:spPr/>
        <p:txBody>
          <a:bodyPr/>
          <a:lstStyle/>
          <a:p>
            <a:fld id="{F42497F7-48BC-4042-BA40-5A0AF6A51FD8}" type="slidenum">
              <a:rPr lang="en-US" smtClean="0"/>
              <a:t>55</a:t>
            </a:fld>
            <a:endParaRPr lang="en-US"/>
          </a:p>
        </p:txBody>
      </p:sp>
      <p:sp>
        <p:nvSpPr>
          <p:cNvPr id="4" name="Title 3"/>
          <p:cNvSpPr>
            <a:spLocks noGrp="1"/>
          </p:cNvSpPr>
          <p:nvPr>
            <p:ph type="title"/>
          </p:nvPr>
        </p:nvSpPr>
        <p:spPr/>
        <p:txBody>
          <a:bodyPr>
            <a:noAutofit/>
          </a:bodyPr>
          <a:lstStyle/>
          <a:p>
            <a:r>
              <a:rPr lang="en-US" sz="2400" dirty="0">
                <a:effectLst/>
              </a:rPr>
              <a:t>If you have proposed language/templates to address any of the previously described  issues we invite you to include below: </a:t>
            </a:r>
            <a:endParaRPr lang="en-US" sz="2400" dirty="0"/>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681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56</a:t>
            </a:fld>
            <a:endParaRPr lang="en-US"/>
          </a:p>
        </p:txBody>
      </p:sp>
      <p:sp>
        <p:nvSpPr>
          <p:cNvPr id="4" name="Title 3"/>
          <p:cNvSpPr>
            <a:spLocks noGrp="1"/>
          </p:cNvSpPr>
          <p:nvPr>
            <p:ph type="title"/>
          </p:nvPr>
        </p:nvSpPr>
        <p:spPr>
          <a:xfrm>
            <a:off x="457200" y="533400"/>
            <a:ext cx="8229600" cy="1143000"/>
          </a:xfrm>
        </p:spPr>
        <p:txBody>
          <a:bodyPr>
            <a:noAutofit/>
          </a:bodyPr>
          <a:lstStyle/>
          <a:p>
            <a:pPr lvl="0"/>
            <a:r>
              <a:rPr lang="en-US" sz="2400" dirty="0">
                <a:effectLst/>
              </a:rPr>
              <a:t>Universities often suggest that non-profit organizations do not add enough value in IP development.  However, value can be measured in different ways.  What contributions do you believe your organization makes beyond providing funds? </a:t>
            </a:r>
            <a:endParaRPr lang="en-US" sz="2400" dirty="0"/>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120236584"/>
              </p:ext>
            </p:extLst>
          </p:nvPr>
        </p:nvGraphicFramePr>
        <p:xfrm>
          <a:off x="457200" y="2438400"/>
          <a:ext cx="7848600" cy="3362960"/>
        </p:xfrm>
        <a:graphic>
          <a:graphicData uri="http://schemas.openxmlformats.org/drawingml/2006/table">
            <a:tbl>
              <a:tblPr firstRow="1" bandRow="1">
                <a:tableStyleId>{5940675A-B579-460E-94D1-54222C63F5DA}</a:tableStyleId>
              </a:tblPr>
              <a:tblGrid>
                <a:gridCol w="838200">
                  <a:extLst>
                    <a:ext uri="{9D8B030D-6E8A-4147-A177-3AD203B41FA5}">
                      <a16:colId xmlns:a16="http://schemas.microsoft.com/office/drawing/2014/main" val="20000"/>
                    </a:ext>
                  </a:extLst>
                </a:gridCol>
                <a:gridCol w="7010400">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22%</a:t>
                      </a:r>
                    </a:p>
                  </a:txBody>
                  <a:tcPr>
                    <a:solidFill>
                      <a:srgbClr val="FFDC6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solidFill>
                            <a:schemeClr val="tx1"/>
                          </a:solidFill>
                          <a:effectLst/>
                          <a:latin typeface="+mn-lt"/>
                          <a:ea typeface="+mn-ea"/>
                          <a:cs typeface="+mn-cs"/>
                        </a:rPr>
                        <a:t>Expertise in how to place IP (e.g., with an appropriate venture capital firm or pharmaceutical/biotechnology firm)</a:t>
                      </a: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78%</a:t>
                      </a:r>
                    </a:p>
                  </a:txBody>
                  <a:tcPr>
                    <a:solidFill>
                      <a:srgbClr val="FFDC6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solidFill>
                            <a:schemeClr val="tx1"/>
                          </a:solidFill>
                          <a:effectLst/>
                          <a:latin typeface="+mn-lt"/>
                          <a:ea typeface="+mn-ea"/>
                          <a:cs typeface="+mn-cs"/>
                        </a:rPr>
                        <a:t>Funding of very early stage or high-risk research which provides leverage to apply for additional/NIH funding</a:t>
                      </a:r>
                    </a:p>
                  </a:txBody>
                  <a:tcPr/>
                </a:tc>
                <a:extLst>
                  <a:ext uri="{0D108BD9-81ED-4DB2-BD59-A6C34878D82A}">
                    <a16:rowId xmlns:a16="http://schemas.microsoft.com/office/drawing/2014/main" val="10001"/>
                  </a:ext>
                </a:extLst>
              </a:tr>
              <a:tr h="370840">
                <a:tc>
                  <a:txBody>
                    <a:bodyPr/>
                    <a:lstStyle/>
                    <a:p>
                      <a:r>
                        <a:rPr lang="en-US" b="1" dirty="0"/>
                        <a:t>62%</a:t>
                      </a:r>
                    </a:p>
                  </a:txBody>
                  <a:tcPr>
                    <a:solidFill>
                      <a:srgbClr val="FFDC6D"/>
                    </a:solidFill>
                  </a:tcPr>
                </a:tc>
                <a:tc>
                  <a:txBody>
                    <a:bodyPr/>
                    <a:lstStyle/>
                    <a:p>
                      <a:r>
                        <a:rPr kumimoji="0" lang="en-US" sz="1800" kern="1200" dirty="0">
                          <a:solidFill>
                            <a:schemeClr val="tx1"/>
                          </a:solidFill>
                          <a:effectLst/>
                          <a:latin typeface="+mn-lt"/>
                          <a:ea typeface="+mn-ea"/>
                          <a:cs typeface="+mn-cs"/>
                        </a:rPr>
                        <a:t>Purchase of supplies, reagents, animals, infrastructure not funded by NIH</a:t>
                      </a:r>
                      <a:endParaRPr lang="en-US" dirty="0"/>
                    </a:p>
                  </a:txBody>
                  <a:tcPr/>
                </a:tc>
                <a:extLst>
                  <a:ext uri="{0D108BD9-81ED-4DB2-BD59-A6C34878D82A}">
                    <a16:rowId xmlns:a16="http://schemas.microsoft.com/office/drawing/2014/main" val="10002"/>
                  </a:ext>
                </a:extLst>
              </a:tr>
              <a:tr h="370840">
                <a:tc>
                  <a:txBody>
                    <a:bodyPr/>
                    <a:lstStyle/>
                    <a:p>
                      <a:r>
                        <a:rPr lang="en-US" b="1" dirty="0"/>
                        <a:t>50%</a:t>
                      </a:r>
                    </a:p>
                  </a:txBody>
                  <a:tcPr>
                    <a:solidFill>
                      <a:srgbClr val="FFDC6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solidFill>
                            <a:schemeClr val="tx1"/>
                          </a:solidFill>
                          <a:effectLst/>
                          <a:latin typeface="+mn-lt"/>
                          <a:ea typeface="+mn-ea"/>
                          <a:cs typeface="+mn-cs"/>
                        </a:rPr>
                        <a:t>Guidance for project from steering committee, staff or scientific advisory board</a:t>
                      </a:r>
                    </a:p>
                  </a:txBody>
                  <a:tcPr/>
                </a:tc>
                <a:extLst>
                  <a:ext uri="{0D108BD9-81ED-4DB2-BD59-A6C34878D82A}">
                    <a16:rowId xmlns:a16="http://schemas.microsoft.com/office/drawing/2014/main" val="10003"/>
                  </a:ext>
                </a:extLst>
              </a:tr>
              <a:tr h="802640">
                <a:tc>
                  <a:txBody>
                    <a:bodyPr/>
                    <a:lstStyle/>
                    <a:p>
                      <a:r>
                        <a:rPr lang="en-US" b="1" dirty="0"/>
                        <a:t>28%</a:t>
                      </a:r>
                    </a:p>
                  </a:txBody>
                  <a:tcPr>
                    <a:solidFill>
                      <a:srgbClr val="FFDC6D"/>
                    </a:solidFill>
                  </a:tcPr>
                </a:tc>
                <a:tc>
                  <a:txBody>
                    <a:bodyPr/>
                    <a:lstStyle/>
                    <a:p>
                      <a:r>
                        <a:rPr lang="en-US" b="1" dirty="0"/>
                        <a:t>Other (Write-in)</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398069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57</a:t>
            </a:fld>
            <a:endParaRPr lang="en-US"/>
          </a:p>
        </p:txBody>
      </p:sp>
      <p:sp>
        <p:nvSpPr>
          <p:cNvPr id="4" name="Title 3"/>
          <p:cNvSpPr>
            <a:spLocks noGrp="1"/>
          </p:cNvSpPr>
          <p:nvPr>
            <p:ph type="title"/>
          </p:nvPr>
        </p:nvSpPr>
        <p:spPr>
          <a:xfrm>
            <a:off x="457200" y="533400"/>
            <a:ext cx="8229600" cy="1143000"/>
          </a:xfrm>
        </p:spPr>
        <p:txBody>
          <a:bodyPr>
            <a:noAutofit/>
          </a:bodyPr>
          <a:lstStyle/>
          <a:p>
            <a:pPr lvl="0"/>
            <a:r>
              <a:rPr lang="en-US" sz="2400" dirty="0">
                <a:effectLst/>
              </a:rPr>
              <a:t>Universities often suggest that non-profit organizations do not add enough value in IP development.  However, value can be measured in different ways.  What contributions do you believe your organization makes beyond providing funds? </a:t>
            </a:r>
            <a:endParaRPr lang="en-US" sz="2400" dirty="0"/>
          </a:p>
        </p:txBody>
      </p:sp>
      <p:pic>
        <p:nvPicPr>
          <p:cNvPr id="5"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1" y="2514600"/>
            <a:ext cx="8305800" cy="3077766"/>
          </a:xfrm>
          <a:prstGeom prst="rect">
            <a:avLst/>
          </a:prstGeom>
          <a:noFill/>
        </p:spPr>
        <p:txBody>
          <a:bodyPr wrap="square" rtlCol="0">
            <a:spAutoFit/>
          </a:bodyPr>
          <a:lstStyle/>
          <a:p>
            <a:r>
              <a:rPr lang="en-US" b="1" dirty="0"/>
              <a:t>Comments from “Other” Category:</a:t>
            </a:r>
          </a:p>
          <a:p>
            <a:pPr marL="285750" indent="-285750">
              <a:buFont typeface="Arial" panose="020B0604020202020204" pitchFamily="34" charset="0"/>
              <a:buChar char="•"/>
            </a:pPr>
            <a:r>
              <a:rPr lang="en-US" sz="1600" dirty="0"/>
              <a:t>“validation studies”</a:t>
            </a:r>
          </a:p>
          <a:p>
            <a:pPr marL="285750" indent="-285750">
              <a:buFont typeface="Arial" panose="020B0604020202020204" pitchFamily="34" charset="0"/>
              <a:buChar char="•"/>
            </a:pPr>
            <a:r>
              <a:rPr lang="en-US" sz="1600" dirty="0"/>
              <a:t>“connection to people to help develop and manage business”</a:t>
            </a:r>
          </a:p>
          <a:p>
            <a:pPr marL="285750" indent="-285750">
              <a:buFont typeface="Arial" panose="020B0604020202020204" pitchFamily="34" charset="0"/>
              <a:buChar char="•"/>
            </a:pPr>
            <a:r>
              <a:rPr lang="en-US" sz="1600" dirty="0"/>
              <a:t>“workshops that bring researchers together to discuss new ideas”</a:t>
            </a:r>
          </a:p>
          <a:p>
            <a:pPr marL="285750" indent="-285750">
              <a:buFont typeface="Arial" panose="020B0604020202020204" pitchFamily="34" charset="0"/>
              <a:buChar char="•"/>
            </a:pPr>
            <a:r>
              <a:rPr lang="en-US" sz="1600" dirty="0"/>
              <a:t>“scale/dissemination”</a:t>
            </a:r>
          </a:p>
          <a:p>
            <a:pPr marL="285750" indent="-285750">
              <a:buFont typeface="Arial" panose="020B0604020202020204" pitchFamily="34" charset="0"/>
              <a:buChar char="•"/>
            </a:pPr>
            <a:r>
              <a:rPr lang="en-US" sz="1600" dirty="0"/>
              <a:t>“Prestige associated with the successful competition in a nationwide rigorous well-respected review process”</a:t>
            </a:r>
          </a:p>
          <a:p>
            <a:pPr marL="285750" indent="-285750">
              <a:buFont typeface="Arial" panose="020B0604020202020204" pitchFamily="34" charset="0"/>
              <a:buChar char="•"/>
            </a:pPr>
            <a:r>
              <a:rPr lang="en-US" sz="1600" dirty="0"/>
              <a:t>“periodic </a:t>
            </a:r>
            <a:r>
              <a:rPr lang="en-US" sz="1600" dirty="0" err="1"/>
              <a:t>convenings</a:t>
            </a:r>
            <a:r>
              <a:rPr lang="en-US" sz="1600" dirty="0"/>
              <a:t> of award recipients, which provides a forum for inter-disciplinary discussion and information sharing”</a:t>
            </a:r>
          </a:p>
          <a:p>
            <a:pPr marL="285750" indent="-285750">
              <a:buFont typeface="Arial" panose="020B0604020202020204" pitchFamily="34" charset="0"/>
              <a:buChar char="•"/>
            </a:pPr>
            <a:r>
              <a:rPr lang="en-US" sz="1600" dirty="0"/>
              <a:t>“encouraging/supporting young investigators to enter the field”</a:t>
            </a:r>
          </a:p>
          <a:p>
            <a:pPr marL="285750" indent="-285750">
              <a:buFont typeface="Arial" panose="020B0604020202020204" pitchFamily="34" charset="0"/>
              <a:buChar char="•"/>
            </a:pPr>
            <a:r>
              <a:rPr lang="en-US" sz="1600" dirty="0"/>
              <a:t>“contacts/introductions to accelerate research projects”</a:t>
            </a:r>
          </a:p>
          <a:p>
            <a:pPr marL="285750" indent="-285750">
              <a:buFont typeface="Arial" panose="020B0604020202020204" pitchFamily="34" charset="0"/>
              <a:buChar char="•"/>
            </a:pPr>
            <a:r>
              <a:rPr lang="en-US" sz="1600" dirty="0"/>
              <a:t>“We will fund early seed out of our corpus, not grants”</a:t>
            </a:r>
          </a:p>
        </p:txBody>
      </p:sp>
    </p:spTree>
    <p:extLst>
      <p:ext uri="{BB962C8B-B14F-4D97-AF65-F5344CB8AC3E}">
        <p14:creationId xmlns:p14="http://schemas.microsoft.com/office/powerpoint/2010/main" val="19403453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58</a:t>
            </a:fld>
            <a:endParaRPr lang="en-US"/>
          </a:p>
        </p:txBody>
      </p:sp>
      <p:sp>
        <p:nvSpPr>
          <p:cNvPr id="4" name="Title 3"/>
          <p:cNvSpPr>
            <a:spLocks noGrp="1"/>
          </p:cNvSpPr>
          <p:nvPr>
            <p:ph type="title"/>
          </p:nvPr>
        </p:nvSpPr>
        <p:spPr>
          <a:xfrm>
            <a:off x="381000" y="457200"/>
            <a:ext cx="8229600" cy="1143000"/>
          </a:xfrm>
        </p:spPr>
        <p:txBody>
          <a:bodyPr>
            <a:noAutofit/>
          </a:bodyPr>
          <a:lstStyle/>
          <a:p>
            <a:pPr lvl="0"/>
            <a:r>
              <a:rPr lang="en-US" sz="2400" dirty="0">
                <a:effectLst/>
              </a:rPr>
              <a:t>Please add any other information about your organization’s recent experiences negotiating IP with institutions that you think would be helpful to the FIRST Group to understand:</a:t>
            </a:r>
            <a:br>
              <a:rPr lang="en-US" sz="2400" dirty="0">
                <a:effectLst/>
              </a:rPr>
            </a:br>
            <a:endParaRPr lang="en-US" sz="2400" dirty="0"/>
          </a:p>
        </p:txBody>
      </p:sp>
      <p:sp>
        <p:nvSpPr>
          <p:cNvPr id="5" name="TextBox 4"/>
          <p:cNvSpPr txBox="1"/>
          <p:nvPr/>
        </p:nvSpPr>
        <p:spPr>
          <a:xfrm>
            <a:off x="304800" y="1676400"/>
            <a:ext cx="8610600" cy="3908762"/>
          </a:xfrm>
          <a:prstGeom prst="rect">
            <a:avLst/>
          </a:prstGeom>
          <a:noFill/>
        </p:spPr>
        <p:txBody>
          <a:bodyPr wrap="square" rtlCol="0">
            <a:spAutoFit/>
          </a:bodyPr>
          <a:lstStyle/>
          <a:p>
            <a:r>
              <a:rPr lang="en-US" b="1" dirty="0"/>
              <a:t>Comments:</a:t>
            </a:r>
          </a:p>
          <a:p>
            <a:pPr marL="285750" indent="-285750">
              <a:buFont typeface="Arial" panose="020B0604020202020204" pitchFamily="34" charset="0"/>
              <a:buChar char="•"/>
            </a:pPr>
            <a:r>
              <a:rPr lang="en-US" sz="1400" dirty="0"/>
              <a:t>“</a:t>
            </a:r>
            <a:r>
              <a:rPr lang="en-US" sz="1200" dirty="0"/>
              <a:t>All of the problems within the US are magnified when moving to international consortium grants.  One thing we still need to develop is an agreement for IP created in an internationally collaborative setting”</a:t>
            </a:r>
          </a:p>
          <a:p>
            <a:pPr marL="285750" indent="-285750">
              <a:buFont typeface="Arial" panose="020B0604020202020204" pitchFamily="34" charset="0"/>
              <a:buChar char="•"/>
            </a:pPr>
            <a:r>
              <a:rPr lang="en-US" sz="1200" dirty="0"/>
              <a:t>“We do not negotiate over IP because we don't expect IP rights. We do ask for disclosure of new IP in the reporting requirement of the grant. To date, we have not had any push back from institutions on being asked to disclose IP. ”</a:t>
            </a:r>
          </a:p>
          <a:p>
            <a:pPr marL="285750" indent="-285750">
              <a:buFont typeface="Arial" panose="020B0604020202020204" pitchFamily="34" charset="0"/>
              <a:buChar char="•"/>
            </a:pPr>
            <a:r>
              <a:rPr lang="en-US" sz="1200" dirty="0"/>
              <a:t>“The current policies were arrived at by taking into account the perspectives of the grantee institution and the grantee which developed into reasonable statement.  This set of reasonable polices has allowed us to adhere to a no negotiation practices.”</a:t>
            </a:r>
          </a:p>
          <a:p>
            <a:pPr marL="285750" indent="-285750">
              <a:buFont typeface="Arial" panose="020B0604020202020204" pitchFamily="34" charset="0"/>
              <a:buChar char="•"/>
            </a:pPr>
            <a:r>
              <a:rPr lang="en-US" sz="1200" dirty="0"/>
              <a:t>“Organizations are accepting our policy with the explicit expectation that we continue to work towards finding a common ground.”</a:t>
            </a:r>
          </a:p>
          <a:p>
            <a:pPr marL="285750" indent="-285750">
              <a:buFont typeface="Arial" panose="020B0604020202020204" pitchFamily="34" charset="0"/>
              <a:buChar char="•"/>
            </a:pPr>
            <a:r>
              <a:rPr lang="en-US" sz="1200" dirty="0"/>
              <a:t>“We have only discussed with our scientific advisory committee who mentioned it can be a barrier for research as their institution has mandated not negotiating and in turn asked them not to apply for grants from said funder.”</a:t>
            </a:r>
          </a:p>
          <a:p>
            <a:pPr marL="285750" indent="-285750">
              <a:buFont typeface="Arial" panose="020B0604020202020204" pitchFamily="34" charset="0"/>
              <a:buChar char="•"/>
            </a:pPr>
            <a:r>
              <a:rPr lang="en-US" sz="1200" dirty="0"/>
              <a:t>“We do  not negotiate IP.  We are a private foundation not a fund raising institution.  We will fund early seed out of our corpus, but not </a:t>
            </a:r>
            <a:r>
              <a:rPr lang="en-US" sz="1200" dirty="0" err="1"/>
              <a:t>thorugh</a:t>
            </a:r>
            <a:r>
              <a:rPr lang="en-US" sz="1200" dirty="0"/>
              <a:t> grants.</a:t>
            </a:r>
          </a:p>
          <a:p>
            <a:pPr marL="285750" indent="-285750">
              <a:buFont typeface="Arial" panose="020B0604020202020204" pitchFamily="34" charset="0"/>
              <a:buChar char="•"/>
            </a:pPr>
            <a:r>
              <a:rPr lang="en-US" sz="1200" dirty="0"/>
              <a:t>“Establishing a sharing agreement; Determining if it and when it would be beneficial for a funder to delay receiving royalties if it potentially impedes the grantee from receiving additional investment to further develop the technology (i.e. is it too early to collect on royalty); would it beneficial to negotiate a financial incentive to delay receiving royalties.””</a:t>
            </a:r>
          </a:p>
        </p:txBody>
      </p:sp>
      <p:pic>
        <p:nvPicPr>
          <p:cNvPr id="6"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6286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2497F7-48BC-4042-BA40-5A0AF6A51FD8}" type="slidenum">
              <a:rPr lang="en-US" smtClean="0"/>
              <a:t>59</a:t>
            </a:fld>
            <a:endParaRPr lang="en-US"/>
          </a:p>
        </p:txBody>
      </p:sp>
      <p:sp>
        <p:nvSpPr>
          <p:cNvPr id="4" name="Title 3"/>
          <p:cNvSpPr>
            <a:spLocks noGrp="1"/>
          </p:cNvSpPr>
          <p:nvPr>
            <p:ph type="title"/>
          </p:nvPr>
        </p:nvSpPr>
        <p:spPr>
          <a:xfrm>
            <a:off x="457200" y="381000"/>
            <a:ext cx="8229600" cy="1143000"/>
          </a:xfrm>
        </p:spPr>
        <p:txBody>
          <a:bodyPr>
            <a:noAutofit/>
          </a:bodyPr>
          <a:lstStyle/>
          <a:p>
            <a:r>
              <a:rPr lang="en-US" sz="2400" dirty="0">
                <a:effectLst/>
              </a:rPr>
              <a:t>Please name three institutions you regularly spend a lot of time negotiating with?</a:t>
            </a:r>
            <a:br>
              <a:rPr lang="en-US" sz="2400" dirty="0">
                <a:effectLst/>
              </a:rPr>
            </a:br>
            <a:br>
              <a:rPr lang="en-US" sz="2400" dirty="0">
                <a:effectLst/>
              </a:rPr>
            </a:br>
            <a:endParaRPr lang="en-US" sz="2400" dirty="0"/>
          </a:p>
        </p:txBody>
      </p:sp>
      <p:sp>
        <p:nvSpPr>
          <p:cNvPr id="5" name="TextBox 4"/>
          <p:cNvSpPr txBox="1"/>
          <p:nvPr/>
        </p:nvSpPr>
        <p:spPr>
          <a:xfrm>
            <a:off x="762000" y="1143000"/>
            <a:ext cx="7010400" cy="646331"/>
          </a:xfrm>
          <a:prstGeom prst="rect">
            <a:avLst/>
          </a:prstGeom>
          <a:noFill/>
        </p:spPr>
        <p:txBody>
          <a:bodyPr wrap="square" rtlCol="0">
            <a:spAutoFit/>
          </a:bodyPr>
          <a:lstStyle/>
          <a:p>
            <a:r>
              <a:rPr lang="en-US" dirty="0"/>
              <a:t>37 unique institutions mentioned; Universities/Institutions that appeared at least twice:</a:t>
            </a:r>
          </a:p>
        </p:txBody>
      </p:sp>
      <p:graphicFrame>
        <p:nvGraphicFramePr>
          <p:cNvPr id="6" name="Table 5"/>
          <p:cNvGraphicFramePr>
            <a:graphicFrameLocks noGrp="1"/>
          </p:cNvGraphicFramePr>
          <p:nvPr>
            <p:extLst>
              <p:ext uri="{D42A27DB-BD31-4B8C-83A1-F6EECF244321}">
                <p14:modId xmlns:p14="http://schemas.microsoft.com/office/powerpoint/2010/main" val="447693373"/>
              </p:ext>
            </p:extLst>
          </p:nvPr>
        </p:nvGraphicFramePr>
        <p:xfrm>
          <a:off x="2895600" y="1981200"/>
          <a:ext cx="3276600" cy="3860800"/>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tblGrid>
              <a:tr h="386080">
                <a:tc>
                  <a:txBody>
                    <a:bodyPr/>
                    <a:lstStyle/>
                    <a:p>
                      <a:r>
                        <a:rPr lang="en-US" dirty="0"/>
                        <a:t>Institution</a:t>
                      </a:r>
                    </a:p>
                  </a:txBody>
                  <a:tcPr/>
                </a:tc>
                <a:tc>
                  <a:txBody>
                    <a:bodyPr/>
                    <a:lstStyle/>
                    <a:p>
                      <a:r>
                        <a:rPr lang="en-US" dirty="0"/>
                        <a:t>N=</a:t>
                      </a:r>
                    </a:p>
                  </a:txBody>
                  <a:tcPr/>
                </a:tc>
                <a:extLst>
                  <a:ext uri="{0D108BD9-81ED-4DB2-BD59-A6C34878D82A}">
                    <a16:rowId xmlns:a16="http://schemas.microsoft.com/office/drawing/2014/main" val="10000"/>
                  </a:ext>
                </a:extLst>
              </a:tr>
              <a:tr h="386080">
                <a:tc>
                  <a:txBody>
                    <a:bodyPr/>
                    <a:lstStyle/>
                    <a:p>
                      <a:r>
                        <a:rPr lang="en-US" dirty="0"/>
                        <a:t>UC System</a:t>
                      </a:r>
                    </a:p>
                  </a:txBody>
                  <a:tcPr/>
                </a:tc>
                <a:tc>
                  <a:txBody>
                    <a:bodyPr/>
                    <a:lstStyle/>
                    <a:p>
                      <a:r>
                        <a:rPr lang="en-US" dirty="0"/>
                        <a:t>13</a:t>
                      </a:r>
                    </a:p>
                  </a:txBody>
                  <a:tcPr/>
                </a:tc>
                <a:extLst>
                  <a:ext uri="{0D108BD9-81ED-4DB2-BD59-A6C34878D82A}">
                    <a16:rowId xmlns:a16="http://schemas.microsoft.com/office/drawing/2014/main" val="10001"/>
                  </a:ext>
                </a:extLst>
              </a:tr>
              <a:tr h="386080">
                <a:tc>
                  <a:txBody>
                    <a:bodyPr/>
                    <a:lstStyle/>
                    <a:p>
                      <a:r>
                        <a:rPr lang="en-US" dirty="0"/>
                        <a:t>Stanford</a:t>
                      </a:r>
                    </a:p>
                  </a:txBody>
                  <a:tcPr/>
                </a:tc>
                <a:tc>
                  <a:txBody>
                    <a:bodyPr/>
                    <a:lstStyle/>
                    <a:p>
                      <a:r>
                        <a:rPr lang="en-US" dirty="0"/>
                        <a:t>4</a:t>
                      </a:r>
                    </a:p>
                  </a:txBody>
                  <a:tcPr/>
                </a:tc>
                <a:extLst>
                  <a:ext uri="{0D108BD9-81ED-4DB2-BD59-A6C34878D82A}">
                    <a16:rowId xmlns:a16="http://schemas.microsoft.com/office/drawing/2014/main" val="10002"/>
                  </a:ext>
                </a:extLst>
              </a:tr>
              <a:tr h="386080">
                <a:tc>
                  <a:txBody>
                    <a:bodyPr/>
                    <a:lstStyle/>
                    <a:p>
                      <a:r>
                        <a:rPr lang="en-US" dirty="0"/>
                        <a:t>UCSF</a:t>
                      </a:r>
                    </a:p>
                  </a:txBody>
                  <a:tcPr/>
                </a:tc>
                <a:tc>
                  <a:txBody>
                    <a:bodyPr/>
                    <a:lstStyle/>
                    <a:p>
                      <a:r>
                        <a:rPr lang="en-US" dirty="0"/>
                        <a:t>3</a:t>
                      </a:r>
                    </a:p>
                  </a:txBody>
                  <a:tcPr/>
                </a:tc>
                <a:extLst>
                  <a:ext uri="{0D108BD9-81ED-4DB2-BD59-A6C34878D82A}">
                    <a16:rowId xmlns:a16="http://schemas.microsoft.com/office/drawing/2014/main" val="10003"/>
                  </a:ext>
                </a:extLst>
              </a:tr>
              <a:tr h="386080">
                <a:tc>
                  <a:txBody>
                    <a:bodyPr/>
                    <a:lstStyle/>
                    <a:p>
                      <a:r>
                        <a:rPr lang="en-US" dirty="0"/>
                        <a:t>Harvard</a:t>
                      </a:r>
                    </a:p>
                  </a:txBody>
                  <a:tcPr/>
                </a:tc>
                <a:tc>
                  <a:txBody>
                    <a:bodyPr/>
                    <a:lstStyle/>
                    <a:p>
                      <a:r>
                        <a:rPr lang="en-US" dirty="0"/>
                        <a:t>3</a:t>
                      </a:r>
                    </a:p>
                  </a:txBody>
                  <a:tcPr/>
                </a:tc>
                <a:extLst>
                  <a:ext uri="{0D108BD9-81ED-4DB2-BD59-A6C34878D82A}">
                    <a16:rowId xmlns:a16="http://schemas.microsoft.com/office/drawing/2014/main" val="10004"/>
                  </a:ext>
                </a:extLst>
              </a:tr>
              <a:tr h="386080">
                <a:tc>
                  <a:txBody>
                    <a:bodyPr/>
                    <a:lstStyle/>
                    <a:p>
                      <a:r>
                        <a:rPr lang="en-US" dirty="0"/>
                        <a:t>U Penn</a:t>
                      </a:r>
                    </a:p>
                  </a:txBody>
                  <a:tcPr/>
                </a:tc>
                <a:tc>
                  <a:txBody>
                    <a:bodyPr/>
                    <a:lstStyle/>
                    <a:p>
                      <a:r>
                        <a:rPr lang="en-US" dirty="0"/>
                        <a:t>2</a:t>
                      </a:r>
                    </a:p>
                  </a:txBody>
                  <a:tcPr/>
                </a:tc>
                <a:extLst>
                  <a:ext uri="{0D108BD9-81ED-4DB2-BD59-A6C34878D82A}">
                    <a16:rowId xmlns:a16="http://schemas.microsoft.com/office/drawing/2014/main" val="10005"/>
                  </a:ext>
                </a:extLst>
              </a:tr>
              <a:tr h="386080">
                <a:tc>
                  <a:txBody>
                    <a:bodyPr/>
                    <a:lstStyle/>
                    <a:p>
                      <a:r>
                        <a:rPr lang="en-US" dirty="0"/>
                        <a:t>Yale</a:t>
                      </a:r>
                    </a:p>
                  </a:txBody>
                  <a:tcPr/>
                </a:tc>
                <a:tc>
                  <a:txBody>
                    <a:bodyPr/>
                    <a:lstStyle/>
                    <a:p>
                      <a:r>
                        <a:rPr lang="en-US" dirty="0"/>
                        <a:t>2</a:t>
                      </a:r>
                    </a:p>
                  </a:txBody>
                  <a:tcPr/>
                </a:tc>
                <a:extLst>
                  <a:ext uri="{0D108BD9-81ED-4DB2-BD59-A6C34878D82A}">
                    <a16:rowId xmlns:a16="http://schemas.microsoft.com/office/drawing/2014/main" val="10006"/>
                  </a:ext>
                </a:extLst>
              </a:tr>
              <a:tr h="386080">
                <a:tc>
                  <a:txBody>
                    <a:bodyPr/>
                    <a:lstStyle/>
                    <a:p>
                      <a:r>
                        <a:rPr lang="en-US" dirty="0"/>
                        <a:t>Dana Farber</a:t>
                      </a:r>
                    </a:p>
                  </a:txBody>
                  <a:tcPr/>
                </a:tc>
                <a:tc>
                  <a:txBody>
                    <a:bodyPr/>
                    <a:lstStyle/>
                    <a:p>
                      <a:r>
                        <a:rPr lang="en-US" dirty="0"/>
                        <a:t>2</a:t>
                      </a:r>
                    </a:p>
                  </a:txBody>
                  <a:tcPr/>
                </a:tc>
                <a:extLst>
                  <a:ext uri="{0D108BD9-81ED-4DB2-BD59-A6C34878D82A}">
                    <a16:rowId xmlns:a16="http://schemas.microsoft.com/office/drawing/2014/main" val="10007"/>
                  </a:ext>
                </a:extLst>
              </a:tr>
              <a:tr h="386080">
                <a:tc>
                  <a:txBody>
                    <a:bodyPr/>
                    <a:lstStyle/>
                    <a:p>
                      <a:r>
                        <a:rPr lang="en-US" dirty="0"/>
                        <a:t>Mass</a:t>
                      </a:r>
                      <a:r>
                        <a:rPr lang="en-US" baseline="0" dirty="0"/>
                        <a:t> General</a:t>
                      </a:r>
                      <a:endParaRPr lang="en-US" dirty="0"/>
                    </a:p>
                  </a:txBody>
                  <a:tcPr/>
                </a:tc>
                <a:tc>
                  <a:txBody>
                    <a:bodyPr/>
                    <a:lstStyle/>
                    <a:p>
                      <a:r>
                        <a:rPr lang="en-US" dirty="0"/>
                        <a:t>2</a:t>
                      </a:r>
                    </a:p>
                  </a:txBody>
                  <a:tcPr/>
                </a:tc>
                <a:extLst>
                  <a:ext uri="{0D108BD9-81ED-4DB2-BD59-A6C34878D82A}">
                    <a16:rowId xmlns:a16="http://schemas.microsoft.com/office/drawing/2014/main" val="10008"/>
                  </a:ext>
                </a:extLst>
              </a:tr>
              <a:tr h="386080">
                <a:tc>
                  <a:txBody>
                    <a:bodyPr/>
                    <a:lstStyle/>
                    <a:p>
                      <a:r>
                        <a:rPr lang="en-US" dirty="0"/>
                        <a:t>UCLA</a:t>
                      </a:r>
                    </a:p>
                  </a:txBody>
                  <a:tcPr/>
                </a:tc>
                <a:tc>
                  <a:txBody>
                    <a:bodyPr/>
                    <a:lstStyle/>
                    <a:p>
                      <a:r>
                        <a:rPr lang="en-US" dirty="0"/>
                        <a:t>2</a:t>
                      </a:r>
                    </a:p>
                  </a:txBody>
                  <a:tcPr/>
                </a:tc>
                <a:extLst>
                  <a:ext uri="{0D108BD9-81ED-4DB2-BD59-A6C34878D82A}">
                    <a16:rowId xmlns:a16="http://schemas.microsoft.com/office/drawing/2014/main" val="10009"/>
                  </a:ext>
                </a:extLst>
              </a:tr>
            </a:tbl>
          </a:graphicData>
        </a:graphic>
      </p:graphicFrame>
      <p:pic>
        <p:nvPicPr>
          <p:cNvPr id="7" name="Picture 2" descr="Health Research Alli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943600"/>
            <a:ext cx="1897671"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9224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866</TotalTime>
  <Words>5277</Words>
  <Application>Microsoft Office PowerPoint</Application>
  <PresentationFormat>On-screen Show (4:3)</PresentationFormat>
  <Paragraphs>492</Paragraphs>
  <Slides>59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Lucida Sans Unicode</vt:lpstr>
      <vt:lpstr>Verdana</vt:lpstr>
      <vt:lpstr>Wingdings 2</vt:lpstr>
      <vt:lpstr>Wingdings 3</vt:lpstr>
      <vt:lpstr>Concourse</vt:lpstr>
      <vt:lpstr>PowerPoint Presentation</vt:lpstr>
      <vt:lpstr>Characteristics of Respondents</vt:lpstr>
      <vt:lpstr>Does your organization include IP in its award provisions?</vt:lpstr>
      <vt:lpstr>(Organizations that do no include IP in award terms) Do you allow negotiation of your terms?</vt:lpstr>
      <vt:lpstr>(Organizations that do no include IP in award terms) Are there any non-negotiable terms?</vt:lpstr>
      <vt:lpstr>(Organizations that do no include IP in award terms) Do you cap how long the negotiation period can last?</vt:lpstr>
      <vt:lpstr>(Organizations that do no include IP in award terms) Does your organization have a specific person/people who deal with award contracts?</vt:lpstr>
      <vt:lpstr> </vt:lpstr>
      <vt:lpstr>(Organizations that do no include IP in award terms) Has an institution’s threat to refuse to accept a grant ever induced you to negotiate? </vt:lpstr>
      <vt:lpstr>Of the grants awarded in your most recent fiscal year, approximately what percentage includes IP provisions? </vt:lpstr>
      <vt:lpstr>Do you use different IP provisions based on the amount of the award?</vt:lpstr>
      <vt:lpstr>Section 2:   Negotiating research award agreements with institutions</vt:lpstr>
      <vt:lpstr>Do any of your organization’s agreements specify who will own IP generated as part of the foundation-funded research? </vt:lpstr>
      <vt:lpstr>Do any of your organization’s agreements outline procedures for licensing IP generated as part of the foundation-funded research?  </vt:lpstr>
      <vt:lpstr>Do any of your organization’s agreements outline procedures for disclosing IP generated as part of the foundation-funded research? </vt:lpstr>
      <vt:lpstr>Do any of your organization’s agreements outline procedures for royalties, return on investment, or other post-licensing payments for IP generated as part of the foundation-funded research? </vt:lpstr>
      <vt:lpstr>(If respondent answered “no” to all questions related to IP)    Please explain why your organization chooses not to ask for rights/consideration related to IP disclosure, IP ownership, IP licensing or Return-on-investment (ROI).   </vt:lpstr>
      <vt:lpstr>Do you allow negotiation of your terms?  </vt:lpstr>
      <vt:lpstr>For which terms do you allow negotiation?</vt:lpstr>
      <vt:lpstr>Are there any non-negotiable terms?</vt:lpstr>
      <vt:lpstr>(Organizations that do address IP in award contracts) Do you cap how long the negotiation period can last?</vt:lpstr>
      <vt:lpstr>(Organizations that do address IP in award terms) Does your organization have a specific person or people who deal with award agreement negotiations?  </vt:lpstr>
      <vt:lpstr>(Organizations that do address IP in award terms) Does your organization hire an external consultant or counsel to deal with award agreement negotiations?  </vt:lpstr>
      <vt:lpstr>(Organizations that do address IP in award terms)  Has an institution’s threat to refuse to accept a grant ever induced you to negotiate?</vt:lpstr>
      <vt:lpstr>(Organizations that do address IP in award terms)  What percentage of your negotiation or communications of your award agreements with academic institutions would you say fall into the following categories: </vt:lpstr>
      <vt:lpstr>How many estimated total hours does your organization spend negotiating or communicating about each type of research award agreement, below, with a recipient academic institution</vt:lpstr>
      <vt:lpstr>Duration (in days) of entire negotiation and communication process for an award agreement </vt:lpstr>
      <vt:lpstr>For what percentage of awards would you estimate that an academic institution requests modifications to your award agreement language? </vt:lpstr>
      <vt:lpstr>Has the percentage of awards agreements for which language changes are requested changed over the years?</vt:lpstr>
      <vt:lpstr>In your experience, recipient institutions most often request modifications regarding (ranked 1-5)</vt:lpstr>
      <vt:lpstr>How concerned are you about challenges in negotiating award agreement terms related to IP and ROI with academic institutions? </vt:lpstr>
      <vt:lpstr>Explanations for how worried people are about contract negotiations: “Not at All” category</vt:lpstr>
      <vt:lpstr>Explanations for how worried people are about contract negotiations: “Somewhat” category</vt:lpstr>
      <vt:lpstr>Explanations for how worried people are about contract negotiations: “Very” category</vt:lpstr>
      <vt:lpstr>Explanations for how worried people are about contract negotiations: “Extremely” category</vt:lpstr>
      <vt:lpstr>Have you ever withdrawn an award offer because an agreement could not be reached with the recipient institution?   </vt:lpstr>
      <vt:lpstr>To the best of your knowledge, has your organization ever been informed by an investigator that his/her institution will not allow a grant application to be submitted to your organization?   </vt:lpstr>
      <vt:lpstr>Section 3: About Tracking and Reporting of IP (Questions in this section apply only to research grants)</vt:lpstr>
      <vt:lpstr>For inventions to which your organization contributed, do you require status reports from the institution or grantee during the grant term?</vt:lpstr>
      <vt:lpstr>For inventions to which your organization contributed, do you require status reports after the grant term ends?” </vt:lpstr>
      <vt:lpstr>Does your organization have a designated staff member who tracks annual IP disclosures and who follows up to ensure proper recording on the part of the grantee?   </vt:lpstr>
      <vt:lpstr>Does your organization have a designated staff member who tracks annual IP disclosures and who follows up to ensure proper recording on the part of the grantee?</vt:lpstr>
      <vt:lpstr>To date, has your organization received any revenues as a result of IP disclosures and subsequent licensing activities?   </vt:lpstr>
      <vt:lpstr>To date, has your organization received any revenues as a result of IP disclosures and subsequent licensing activities?</vt:lpstr>
      <vt:lpstr>Section 4: About Overhead Requirements (the questions in this section apply to research grants only)</vt:lpstr>
      <vt:lpstr>How concerned are you about challenges related to negotiating award agreement terms related to overhead requirements of institutions? </vt:lpstr>
      <vt:lpstr>Have you ever had to modify your award agreement language to address concerns about overhead? </vt:lpstr>
      <vt:lpstr>Have you ever withdrawn an award offer because an agreement could not be reached with the recipient institution about overhead/facilities and administration (F &amp; A)? </vt:lpstr>
      <vt:lpstr>Have you ever been informed by an investigator that his/her institution will not allow a grant application to be submitted to your organization because of overhead/facilities and administration (F &amp; A) issues? </vt:lpstr>
      <vt:lpstr>Have you ever been informed by an investigator that his/her institution will not allow a grant application to be submitted to your organization because of overhead/facilities and administration (F &amp; A) issues? </vt:lpstr>
      <vt:lpstr>How much overhead do you allow for your grant awards? </vt:lpstr>
      <vt:lpstr>Does your organization ever negotiate the allowable overhead percentage?  </vt:lpstr>
      <vt:lpstr>Section Five: Miscellaneous</vt:lpstr>
      <vt:lpstr>Do you think it is possible for funders and institutions to agree on a set of guidelines regarding IP, ROI, overhead/F&amp;A, and/or reporting requirements for funded projects?   </vt:lpstr>
      <vt:lpstr>If you have proposed language/templates to address any of the previously described  issues we invite you to include below: </vt:lpstr>
      <vt:lpstr>Universities often suggest that non-profit organizations do not add enough value in IP development.  However, value can be measured in different ways.  What contributions do you believe your organization makes beyond providing funds? </vt:lpstr>
      <vt:lpstr>Universities often suggest that non-profit organizations do not add enough value in IP development.  However, value can be measured in different ways.  What contributions do you believe your organization makes beyond providing funds? </vt:lpstr>
      <vt:lpstr>Please add any other information about your organization’s recent experiences negotiating IP with institutions that you think would be helpful to the FIRST Group to understand: </vt:lpstr>
      <vt:lpstr>Please name three institutions you regularly spend a lot of time negotiating with?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 of FIRST Survey</dc:title>
  <dc:creator>shesterlee</dc:creator>
  <cp:lastModifiedBy>Maryrose</cp:lastModifiedBy>
  <cp:revision>97</cp:revision>
  <dcterms:created xsi:type="dcterms:W3CDTF">2014-11-26T01:01:07Z</dcterms:created>
  <dcterms:modified xsi:type="dcterms:W3CDTF">2018-09-05T00:48:16Z</dcterms:modified>
</cp:coreProperties>
</file>