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803" r:id="rId2"/>
    <p:sldMasterId id="2147483824" r:id="rId3"/>
  </p:sldMasterIdLst>
  <p:notesMasterIdLst>
    <p:notesMasterId r:id="rId14"/>
  </p:notesMasterIdLst>
  <p:handoutMasterIdLst>
    <p:handoutMasterId r:id="rId15"/>
  </p:handoutMasterIdLst>
  <p:sldIdLst>
    <p:sldId id="328" r:id="rId4"/>
    <p:sldId id="335" r:id="rId5"/>
    <p:sldId id="336" r:id="rId6"/>
    <p:sldId id="337" r:id="rId7"/>
    <p:sldId id="338" r:id="rId8"/>
    <p:sldId id="339" r:id="rId9"/>
    <p:sldId id="340" r:id="rId10"/>
    <p:sldId id="341" r:id="rId11"/>
    <p:sldId id="342" r:id="rId12"/>
    <p:sldId id="343" r:id="rId13"/>
  </p:sldIdLst>
  <p:sldSz cx="9144000" cy="5143500" type="screen16x9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200" kern="1200">
        <a:solidFill>
          <a:schemeClr val="tx2"/>
        </a:solidFill>
        <a:latin typeface="News Gothic MT" charset="0"/>
        <a:ea typeface="Geneva" charset="0"/>
        <a:cs typeface="Geneva" charset="0"/>
      </a:defRPr>
    </a:lvl1pPr>
    <a:lvl2pPr marL="457200" algn="l" rtl="0" fontAlgn="base">
      <a:spcBef>
        <a:spcPct val="0"/>
      </a:spcBef>
      <a:spcAft>
        <a:spcPct val="0"/>
      </a:spcAft>
      <a:defRPr sz="3200" kern="1200">
        <a:solidFill>
          <a:schemeClr val="tx2"/>
        </a:solidFill>
        <a:latin typeface="News Gothic MT" charset="0"/>
        <a:ea typeface="Geneva" charset="0"/>
        <a:cs typeface="Geneva" charset="0"/>
      </a:defRPr>
    </a:lvl2pPr>
    <a:lvl3pPr marL="914400" algn="l" rtl="0" fontAlgn="base">
      <a:spcBef>
        <a:spcPct val="0"/>
      </a:spcBef>
      <a:spcAft>
        <a:spcPct val="0"/>
      </a:spcAft>
      <a:defRPr sz="3200" kern="1200">
        <a:solidFill>
          <a:schemeClr val="tx2"/>
        </a:solidFill>
        <a:latin typeface="News Gothic MT" charset="0"/>
        <a:ea typeface="Geneva" charset="0"/>
        <a:cs typeface="Geneva" charset="0"/>
      </a:defRPr>
    </a:lvl3pPr>
    <a:lvl4pPr marL="1371600" algn="l" rtl="0" fontAlgn="base">
      <a:spcBef>
        <a:spcPct val="0"/>
      </a:spcBef>
      <a:spcAft>
        <a:spcPct val="0"/>
      </a:spcAft>
      <a:defRPr sz="3200" kern="1200">
        <a:solidFill>
          <a:schemeClr val="tx2"/>
        </a:solidFill>
        <a:latin typeface="News Gothic MT" charset="0"/>
        <a:ea typeface="Geneva" charset="0"/>
        <a:cs typeface="Geneva" charset="0"/>
      </a:defRPr>
    </a:lvl4pPr>
    <a:lvl5pPr marL="1828800" algn="l" rtl="0" fontAlgn="base">
      <a:spcBef>
        <a:spcPct val="0"/>
      </a:spcBef>
      <a:spcAft>
        <a:spcPct val="0"/>
      </a:spcAft>
      <a:defRPr sz="3200" kern="1200">
        <a:solidFill>
          <a:schemeClr val="tx2"/>
        </a:solidFill>
        <a:latin typeface="News Gothic MT" charset="0"/>
        <a:ea typeface="Geneva" charset="0"/>
        <a:cs typeface="Geneva" charset="0"/>
      </a:defRPr>
    </a:lvl5pPr>
    <a:lvl6pPr marL="2286000" algn="l" defTabSz="457200" rtl="0" eaLnBrk="1" latinLnBrk="0" hangingPunct="1">
      <a:defRPr sz="3200" kern="1200">
        <a:solidFill>
          <a:schemeClr val="tx2"/>
        </a:solidFill>
        <a:latin typeface="News Gothic MT" charset="0"/>
        <a:ea typeface="Geneva" charset="0"/>
        <a:cs typeface="Geneva" charset="0"/>
      </a:defRPr>
    </a:lvl6pPr>
    <a:lvl7pPr marL="2743200" algn="l" defTabSz="457200" rtl="0" eaLnBrk="1" latinLnBrk="0" hangingPunct="1">
      <a:defRPr sz="3200" kern="1200">
        <a:solidFill>
          <a:schemeClr val="tx2"/>
        </a:solidFill>
        <a:latin typeface="News Gothic MT" charset="0"/>
        <a:ea typeface="Geneva" charset="0"/>
        <a:cs typeface="Geneva" charset="0"/>
      </a:defRPr>
    </a:lvl7pPr>
    <a:lvl8pPr marL="3200400" algn="l" defTabSz="457200" rtl="0" eaLnBrk="1" latinLnBrk="0" hangingPunct="1">
      <a:defRPr sz="3200" kern="1200">
        <a:solidFill>
          <a:schemeClr val="tx2"/>
        </a:solidFill>
        <a:latin typeface="News Gothic MT" charset="0"/>
        <a:ea typeface="Geneva" charset="0"/>
        <a:cs typeface="Geneva" charset="0"/>
      </a:defRPr>
    </a:lvl8pPr>
    <a:lvl9pPr marL="3657600" algn="l" defTabSz="457200" rtl="0" eaLnBrk="1" latinLnBrk="0" hangingPunct="1">
      <a:defRPr sz="3200" kern="1200">
        <a:solidFill>
          <a:schemeClr val="tx2"/>
        </a:solidFill>
        <a:latin typeface="News Gothic MT" charset="0"/>
        <a:ea typeface="Geneva" charset="0"/>
        <a:cs typeface="Geneva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74EFFD3F-ED23-48BE-B125-6F69FC1FAA69}">
          <p14:sldIdLst>
            <p14:sldId id="328"/>
            <p14:sldId id="335"/>
            <p14:sldId id="336"/>
            <p14:sldId id="337"/>
            <p14:sldId id="338"/>
            <p14:sldId id="339"/>
            <p14:sldId id="340"/>
            <p14:sldId id="341"/>
            <p14:sldId id="342"/>
            <p14:sldId id="343"/>
          </p14:sldIdLst>
        </p14:section>
        <p14:section name="Default Section" id="{D297A469-7140-4683-9E1B-FF772681EBD4}">
          <p14:sldIdLst/>
        </p14:section>
        <p14:section name="Additional Slides" id="{9909B489-3E39-42D9-B8C0-EE93FE801B53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  <a:srgbClr val="3A85B3"/>
    <a:srgbClr val="37ABB7"/>
    <a:srgbClr val="CC0000"/>
    <a:srgbClr val="C9935D"/>
    <a:srgbClr val="D7AF87"/>
    <a:srgbClr val="8C5D2E"/>
    <a:srgbClr val="CC6600"/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34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20" y="5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68" tIns="46585" rIns="93168" bIns="46585" numCol="1" anchor="t" anchorCtr="0" compatLnSpc="1">
            <a:prstTxWarp prst="textNoShape">
              <a:avLst/>
            </a:prstTxWarp>
          </a:bodyPr>
          <a:lstStyle>
            <a:lvl1pPr defTabSz="931863" eaLnBrk="0" hangingPunct="0">
              <a:defRPr sz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68" tIns="46585" rIns="93168" bIns="46585" numCol="1" anchor="t" anchorCtr="0" compatLnSpc="1">
            <a:prstTxWarp prst="textNoShape">
              <a:avLst/>
            </a:prstTxWarp>
          </a:bodyPr>
          <a:lstStyle>
            <a:lvl1pPr algn="r" defTabSz="931863" eaLnBrk="0" hangingPunct="0">
              <a:defRPr sz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30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68" tIns="46585" rIns="93168" bIns="46585" numCol="1" anchor="b" anchorCtr="0" compatLnSpc="1">
            <a:prstTxWarp prst="textNoShape">
              <a:avLst/>
            </a:prstTxWarp>
          </a:bodyPr>
          <a:lstStyle>
            <a:lvl1pPr defTabSz="931863" eaLnBrk="0" hangingPunct="0">
              <a:defRPr sz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30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68" tIns="46585" rIns="93168" bIns="46585" numCol="1" anchor="b" anchorCtr="0" compatLnSpc="1">
            <a:prstTxWarp prst="textNoShape">
              <a:avLst/>
            </a:prstTxWarp>
          </a:bodyPr>
          <a:lstStyle>
            <a:lvl1pPr algn="r" defTabSz="931863" eaLnBrk="0" hangingPunct="0">
              <a:defRPr sz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5BD17490-4CA9-1C4F-8F03-572BB924241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125305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2" tIns="45716" rIns="91432" bIns="45716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Verdana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9635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962400" y="0"/>
            <a:ext cx="304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2" tIns="45716" rIns="91432" bIns="45716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Verdana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124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90525" y="685800"/>
            <a:ext cx="6229350" cy="3505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69637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419600"/>
            <a:ext cx="51816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2" tIns="45716" rIns="91432" bIns="457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69638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9200"/>
            <a:ext cx="304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2" tIns="45716" rIns="91432" bIns="45716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Verdana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9639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2400" y="8839200"/>
            <a:ext cx="304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2" tIns="45716" rIns="91432" bIns="45716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Verdana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778EECD1-1EF3-1F49-856B-29D2DC24D12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1397917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Geneva" charset="0"/>
        <a:cs typeface="Geneva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Geneva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Geneva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Geneva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Geneva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8EECD1-1EF3-1F49-856B-29D2DC24D12C}" type="slidenum">
              <a:rPr lang="en-US" altLang="en-US" smtClean="0"/>
              <a:pPr>
                <a:defRPr/>
              </a:pPr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129874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8EECD1-1EF3-1F49-856B-29D2DC24D12C}" type="slidenum">
              <a:rPr lang="en-US" altLang="en-US" smtClean="0"/>
              <a:pPr>
                <a:defRPr/>
              </a:pPr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125182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Divi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030767 PPT 2017_16x9_horiz block_title_3840px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1016794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0" y="967860"/>
            <a:ext cx="9144000" cy="435718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 sz="2200" cap="all">
                <a:solidFill>
                  <a:srgbClr val="3A85B3"/>
                </a:solidFill>
                <a:latin typeface="Tw Cen MT"/>
              </a:defRPr>
            </a:lvl1pPr>
            <a:lvl2pPr marL="457200" indent="0" algn="ctr">
              <a:buFontTx/>
              <a:buNone/>
              <a:defRPr sz="2200" cap="all">
                <a:solidFill>
                  <a:srgbClr val="3A85B3"/>
                </a:solidFill>
                <a:latin typeface="Tw Cen MT"/>
              </a:defRPr>
            </a:lvl2pPr>
            <a:lvl3pPr marL="914400" indent="0" algn="ctr">
              <a:buFontTx/>
              <a:buNone/>
              <a:defRPr sz="2200" cap="all">
                <a:solidFill>
                  <a:srgbClr val="3A85B3"/>
                </a:solidFill>
                <a:latin typeface="Tw Cen MT"/>
              </a:defRPr>
            </a:lvl3pPr>
            <a:lvl4pPr marL="1371600" indent="0" algn="ctr">
              <a:buFontTx/>
              <a:buNone/>
              <a:defRPr sz="2200" cap="all">
                <a:solidFill>
                  <a:srgbClr val="3A85B3"/>
                </a:solidFill>
                <a:latin typeface="Tw Cen MT"/>
              </a:defRPr>
            </a:lvl4pPr>
            <a:lvl5pPr marL="1828800" indent="0" algn="ctr">
              <a:buFontTx/>
              <a:buNone/>
              <a:defRPr sz="2200" cap="all">
                <a:solidFill>
                  <a:srgbClr val="3A85B3"/>
                </a:solidFill>
                <a:latin typeface="Tw Cen M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1577042"/>
            <a:ext cx="8229600" cy="2618261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5139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5"/>
          <p:cNvSpPr>
            <a:spLocks noGrp="1"/>
          </p:cNvSpPr>
          <p:nvPr>
            <p:ph sz="quarter" idx="10"/>
          </p:nvPr>
        </p:nvSpPr>
        <p:spPr>
          <a:xfrm>
            <a:off x="283491" y="1123406"/>
            <a:ext cx="8578436" cy="3219300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3267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5"/>
          <p:cNvSpPr>
            <a:spLocks noGrp="1"/>
          </p:cNvSpPr>
          <p:nvPr>
            <p:ph sz="quarter" idx="10"/>
          </p:nvPr>
        </p:nvSpPr>
        <p:spPr>
          <a:xfrm>
            <a:off x="283491" y="1123406"/>
            <a:ext cx="4184006" cy="3219300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5"/>
          <p:cNvSpPr>
            <a:spLocks noGrp="1"/>
          </p:cNvSpPr>
          <p:nvPr>
            <p:ph sz="quarter" idx="11"/>
          </p:nvPr>
        </p:nvSpPr>
        <p:spPr>
          <a:xfrm>
            <a:off x="4693919" y="1123406"/>
            <a:ext cx="4168007" cy="3219300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4469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030767 PPT 2017_16x9_horiz block_secondary_3840px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979718"/>
            <a:ext cx="9144000" cy="1163782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>
          <a:xfrm>
            <a:off x="283491" y="330079"/>
            <a:ext cx="8578436" cy="4012627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8362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30658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8323F-E371-4118-AE20-A1703FC232AA}" type="datetime1">
              <a:rPr lang="en-US" smtClean="0"/>
              <a:t>5/21/2019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94218-2172-421B-AF10-F59A0F82A08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63438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Divi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0" y="967860"/>
            <a:ext cx="9144000" cy="435718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 sz="2200" cap="all">
                <a:solidFill>
                  <a:srgbClr val="3A85B3"/>
                </a:solidFill>
                <a:latin typeface="Tw Cen MT"/>
              </a:defRPr>
            </a:lvl1pPr>
            <a:lvl2pPr marL="457200" indent="0" algn="ctr">
              <a:buFontTx/>
              <a:buNone/>
              <a:defRPr sz="2200" cap="all">
                <a:solidFill>
                  <a:srgbClr val="3A85B3"/>
                </a:solidFill>
                <a:latin typeface="Tw Cen MT"/>
              </a:defRPr>
            </a:lvl2pPr>
            <a:lvl3pPr marL="914400" indent="0" algn="ctr">
              <a:buFontTx/>
              <a:buNone/>
              <a:defRPr sz="2200" cap="all">
                <a:solidFill>
                  <a:srgbClr val="3A85B3"/>
                </a:solidFill>
                <a:latin typeface="Tw Cen MT"/>
              </a:defRPr>
            </a:lvl3pPr>
            <a:lvl4pPr marL="1371600" indent="0" algn="ctr">
              <a:buFontTx/>
              <a:buNone/>
              <a:defRPr sz="2200" cap="all">
                <a:solidFill>
                  <a:srgbClr val="3A85B3"/>
                </a:solidFill>
                <a:latin typeface="Tw Cen MT"/>
              </a:defRPr>
            </a:lvl4pPr>
            <a:lvl5pPr marL="1828800" indent="0" algn="ctr">
              <a:buFontTx/>
              <a:buNone/>
              <a:defRPr sz="2200" cap="all">
                <a:solidFill>
                  <a:srgbClr val="3A85B3"/>
                </a:solidFill>
                <a:latin typeface="Tw Cen M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1577042"/>
            <a:ext cx="8229600" cy="2618261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6" name="Picture 5" descr="030767 PPT 2017_16x9_horiz block_title_3840px.png">
            <a:extLst>
              <a:ext uri="{FF2B5EF4-FFF2-40B4-BE49-F238E27FC236}">
                <a16:creationId xmlns:a16="http://schemas.microsoft.com/office/drawing/2014/main" id="{D80AC339-090F-4D83-AEF0-E8AC1CF39E3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1016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466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5"/>
          <p:cNvSpPr>
            <a:spLocks noGrp="1"/>
          </p:cNvSpPr>
          <p:nvPr>
            <p:ph sz="quarter" idx="10"/>
          </p:nvPr>
        </p:nvSpPr>
        <p:spPr>
          <a:xfrm>
            <a:off x="283491" y="1123406"/>
            <a:ext cx="8578436" cy="3219300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5979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5"/>
          <p:cNvSpPr>
            <a:spLocks noGrp="1"/>
          </p:cNvSpPr>
          <p:nvPr>
            <p:ph sz="quarter" idx="10"/>
          </p:nvPr>
        </p:nvSpPr>
        <p:spPr>
          <a:xfrm>
            <a:off x="283491" y="1123406"/>
            <a:ext cx="4184006" cy="3219300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5"/>
          <p:cNvSpPr>
            <a:spLocks noGrp="1"/>
          </p:cNvSpPr>
          <p:nvPr>
            <p:ph sz="quarter" idx="11"/>
          </p:nvPr>
        </p:nvSpPr>
        <p:spPr>
          <a:xfrm>
            <a:off x="4693919" y="1123406"/>
            <a:ext cx="4168007" cy="3219300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76594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>
          <a:xfrm>
            <a:off x="283491" y="330079"/>
            <a:ext cx="8578436" cy="4012627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3" name="Picture 2" descr="030767 PPT 2017_16x9_horiz block_secondary_3840px.png">
            <a:extLst>
              <a:ext uri="{FF2B5EF4-FFF2-40B4-BE49-F238E27FC236}">
                <a16:creationId xmlns:a16="http://schemas.microsoft.com/office/drawing/2014/main" id="{93310702-932D-412C-A7FA-EB9A8E34BE3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979718"/>
            <a:ext cx="9144000" cy="1163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815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55107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97898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Divi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0" y="967860"/>
            <a:ext cx="9144000" cy="435718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 sz="2200" cap="all">
                <a:solidFill>
                  <a:srgbClr val="3A85B3"/>
                </a:solidFill>
                <a:latin typeface="Tw Cen MT"/>
              </a:defRPr>
            </a:lvl1pPr>
            <a:lvl2pPr marL="457189" indent="0" algn="ctr">
              <a:buFontTx/>
              <a:buNone/>
              <a:defRPr sz="2200" cap="all">
                <a:solidFill>
                  <a:srgbClr val="3A85B3"/>
                </a:solidFill>
                <a:latin typeface="Tw Cen MT"/>
              </a:defRPr>
            </a:lvl2pPr>
            <a:lvl3pPr marL="914378" indent="0" algn="ctr">
              <a:buFontTx/>
              <a:buNone/>
              <a:defRPr sz="2200" cap="all">
                <a:solidFill>
                  <a:srgbClr val="3A85B3"/>
                </a:solidFill>
                <a:latin typeface="Tw Cen MT"/>
              </a:defRPr>
            </a:lvl3pPr>
            <a:lvl4pPr marL="1371566" indent="0" algn="ctr">
              <a:buFontTx/>
              <a:buNone/>
              <a:defRPr sz="2200" cap="all">
                <a:solidFill>
                  <a:srgbClr val="3A85B3"/>
                </a:solidFill>
                <a:latin typeface="Tw Cen MT"/>
              </a:defRPr>
            </a:lvl4pPr>
            <a:lvl5pPr marL="1828754" indent="0" algn="ctr">
              <a:buFontTx/>
              <a:buNone/>
              <a:defRPr sz="2200" cap="all">
                <a:solidFill>
                  <a:srgbClr val="3A85B3"/>
                </a:solidFill>
                <a:latin typeface="Tw Cen M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1577043"/>
            <a:ext cx="8229600" cy="2618261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28342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5"/>
          <p:cNvSpPr>
            <a:spLocks noGrp="1"/>
          </p:cNvSpPr>
          <p:nvPr>
            <p:ph sz="quarter" idx="10"/>
          </p:nvPr>
        </p:nvSpPr>
        <p:spPr>
          <a:xfrm>
            <a:off x="283492" y="1123406"/>
            <a:ext cx="8578436" cy="3219300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03749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5"/>
          <p:cNvSpPr>
            <a:spLocks noGrp="1"/>
          </p:cNvSpPr>
          <p:nvPr>
            <p:ph sz="quarter" idx="10"/>
          </p:nvPr>
        </p:nvSpPr>
        <p:spPr>
          <a:xfrm>
            <a:off x="283492" y="1123406"/>
            <a:ext cx="4184006" cy="3219300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5"/>
          <p:cNvSpPr>
            <a:spLocks noGrp="1"/>
          </p:cNvSpPr>
          <p:nvPr>
            <p:ph sz="quarter" idx="11"/>
          </p:nvPr>
        </p:nvSpPr>
        <p:spPr>
          <a:xfrm>
            <a:off x="4693920" y="1123406"/>
            <a:ext cx="4168007" cy="3219300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65386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>
          <a:xfrm>
            <a:off x="283492" y="330080"/>
            <a:ext cx="8578436" cy="4012627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71147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47141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1561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slideLayout" Target="../slideLayouts/slideLayout9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Relationship Id="rId9" Type="http://schemas.openxmlformats.org/officeDocument/2006/relationships/image" Target="../media/image4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slideLayout" Target="../slideLayouts/slideLayout15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9" Type="http://schemas.openxmlformats.org/officeDocument/2006/relationships/image" Target="../media/image4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030767 PPT 2017_16x9_horiz block_secondary_3840px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979718"/>
            <a:ext cx="9144000" cy="116378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9" r:id="rId2"/>
    <p:sldLayoutId id="2147483801" r:id="rId3"/>
    <p:sldLayoutId id="2147483797" r:id="rId4"/>
    <p:sldLayoutId id="2147483800" r:id="rId5"/>
    <p:sldLayoutId id="2147483802" r:id="rId6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Trebuchet MS"/>
          <a:ea typeface="Geneva" charset="0"/>
          <a:cs typeface="Trebuchet M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charset="0"/>
          <a:ea typeface="Geneva" charset="0"/>
          <a:cs typeface="Geneva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charset="0"/>
          <a:ea typeface="Geneva" charset="0"/>
          <a:cs typeface="Geneva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charset="0"/>
          <a:ea typeface="Geneva" charset="0"/>
          <a:cs typeface="Geneva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charset="0"/>
          <a:ea typeface="Geneva" charset="0"/>
          <a:cs typeface="Geneva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0"/>
          <a:cs typeface="Geneva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0"/>
          <a:cs typeface="Geneva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0"/>
          <a:cs typeface="Geneva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0"/>
          <a:cs typeface="Genev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Geneva" charset="0"/>
          <a:cs typeface="Geneva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Geneva" charset="0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Geneva" charset="0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Geneva" charset="0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Geneva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1D852CA4-A301-4A64-9E22-5E00612DEB80}"/>
              </a:ext>
            </a:extLst>
          </p:cNvPr>
          <p:cNvGrpSpPr/>
          <p:nvPr/>
        </p:nvGrpSpPr>
        <p:grpSpPr>
          <a:xfrm>
            <a:off x="6628513" y="4545821"/>
            <a:ext cx="2461561" cy="592571"/>
            <a:chOff x="6413614" y="4488272"/>
            <a:chExt cx="2745710" cy="66097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CA0F86D1-7DA4-4F2C-B91E-DC6452E87C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67" t="2124" r="-1067" b="6282"/>
            <a:stretch/>
          </p:blipFill>
          <p:spPr>
            <a:xfrm>
              <a:off x="7723814" y="4488272"/>
              <a:ext cx="1435510" cy="660974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534261D-C18F-48D2-9EE7-EE0EE8B7C93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13614" y="4578223"/>
              <a:ext cx="1310200" cy="470216"/>
            </a:xfrm>
            <a:prstGeom prst="rect">
              <a:avLst/>
            </a:prstGeom>
          </p:spPr>
        </p:pic>
      </p:grp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6B088E1-314E-4360-AC39-3670973BAD88}"/>
              </a:ext>
            </a:extLst>
          </p:cNvPr>
          <p:cNvCxnSpPr>
            <a:cxnSpLocks/>
          </p:cNvCxnSpPr>
          <p:nvPr/>
        </p:nvCxnSpPr>
        <p:spPr>
          <a:xfrm flipH="1">
            <a:off x="6697137" y="4500482"/>
            <a:ext cx="2314097" cy="0"/>
          </a:xfrm>
          <a:prstGeom prst="line">
            <a:avLst/>
          </a:prstGeom>
          <a:ln w="25400">
            <a:gradFill flip="none" rotWithShape="1">
              <a:gsLst>
                <a:gs pos="71000">
                  <a:srgbClr val="0E6098"/>
                </a:gs>
                <a:gs pos="53000">
                  <a:srgbClr val="0967A7"/>
                </a:gs>
                <a:gs pos="32000">
                  <a:srgbClr val="036EB6"/>
                </a:gs>
                <a:gs pos="0">
                  <a:schemeClr val="bg1"/>
                </a:gs>
                <a:gs pos="18000">
                  <a:srgbClr val="18517A"/>
                </a:gs>
                <a:gs pos="97000">
                  <a:schemeClr val="bg1"/>
                </a:gs>
              </a:gsLst>
              <a:lin ang="12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6776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Trebuchet MS"/>
          <a:ea typeface="Geneva" charset="0"/>
          <a:cs typeface="Trebuchet M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charset="0"/>
          <a:ea typeface="Geneva" charset="0"/>
          <a:cs typeface="Geneva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charset="0"/>
          <a:ea typeface="Geneva" charset="0"/>
          <a:cs typeface="Geneva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charset="0"/>
          <a:ea typeface="Geneva" charset="0"/>
          <a:cs typeface="Geneva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charset="0"/>
          <a:ea typeface="Geneva" charset="0"/>
          <a:cs typeface="Geneva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0"/>
          <a:cs typeface="Geneva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0"/>
          <a:cs typeface="Geneva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0"/>
          <a:cs typeface="Geneva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0"/>
          <a:cs typeface="Genev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Geneva" charset="0"/>
          <a:cs typeface="Geneva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Geneva" charset="0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Geneva" charset="0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Geneva" charset="0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Geneva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1D852CA4-A301-4A64-9E22-5E00612DEB80}"/>
              </a:ext>
            </a:extLst>
          </p:cNvPr>
          <p:cNvGrpSpPr/>
          <p:nvPr/>
        </p:nvGrpSpPr>
        <p:grpSpPr>
          <a:xfrm>
            <a:off x="6628514" y="4545822"/>
            <a:ext cx="2461561" cy="592571"/>
            <a:chOff x="6413614" y="4488272"/>
            <a:chExt cx="2745710" cy="66097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CA0F86D1-7DA4-4F2C-B91E-DC6452E87C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67" t="2124" r="-1067" b="6282"/>
            <a:stretch/>
          </p:blipFill>
          <p:spPr>
            <a:xfrm>
              <a:off x="7723814" y="4488272"/>
              <a:ext cx="1435510" cy="660974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534261D-C18F-48D2-9EE7-EE0EE8B7C93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13614" y="4578223"/>
              <a:ext cx="1310200" cy="470216"/>
            </a:xfrm>
            <a:prstGeom prst="rect">
              <a:avLst/>
            </a:prstGeom>
          </p:spPr>
        </p:pic>
      </p:grp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6B088E1-314E-4360-AC39-3670973BAD88}"/>
              </a:ext>
            </a:extLst>
          </p:cNvPr>
          <p:cNvCxnSpPr>
            <a:cxnSpLocks/>
          </p:cNvCxnSpPr>
          <p:nvPr/>
        </p:nvCxnSpPr>
        <p:spPr>
          <a:xfrm flipH="1">
            <a:off x="6697138" y="4500482"/>
            <a:ext cx="2314097" cy="0"/>
          </a:xfrm>
          <a:prstGeom prst="line">
            <a:avLst/>
          </a:prstGeom>
          <a:ln w="25400">
            <a:gradFill flip="none" rotWithShape="1">
              <a:gsLst>
                <a:gs pos="71000">
                  <a:srgbClr val="0E6098"/>
                </a:gs>
                <a:gs pos="53000">
                  <a:srgbClr val="0967A7"/>
                </a:gs>
                <a:gs pos="32000">
                  <a:srgbClr val="036EB6"/>
                </a:gs>
                <a:gs pos="0">
                  <a:schemeClr val="bg1"/>
                </a:gs>
                <a:gs pos="18000">
                  <a:srgbClr val="18517A"/>
                </a:gs>
                <a:gs pos="97000">
                  <a:schemeClr val="bg1"/>
                </a:gs>
              </a:gsLst>
              <a:lin ang="12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5154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Trebuchet MS"/>
          <a:ea typeface="Geneva" charset="0"/>
          <a:cs typeface="Trebuchet M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charset="0"/>
          <a:ea typeface="Geneva" charset="0"/>
          <a:cs typeface="Geneva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charset="0"/>
          <a:ea typeface="Geneva" charset="0"/>
          <a:cs typeface="Geneva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charset="0"/>
          <a:ea typeface="Geneva" charset="0"/>
          <a:cs typeface="Geneva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charset="0"/>
          <a:ea typeface="Geneva" charset="0"/>
          <a:cs typeface="Geneva" charset="0"/>
        </a:defRPr>
      </a:lvl5pPr>
      <a:lvl6pPr marL="457189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0"/>
          <a:cs typeface="Geneva" charset="0"/>
        </a:defRPr>
      </a:lvl6pPr>
      <a:lvl7pPr marL="914378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0"/>
          <a:cs typeface="Geneva" charset="0"/>
        </a:defRPr>
      </a:lvl7pPr>
      <a:lvl8pPr marL="1371566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0"/>
          <a:cs typeface="Geneva" charset="0"/>
        </a:defRPr>
      </a:lvl8pPr>
      <a:lvl9pPr marL="1828754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0"/>
          <a:cs typeface="Geneva" charset="0"/>
        </a:defRPr>
      </a:lvl9pPr>
    </p:titleStyle>
    <p:bodyStyle>
      <a:lvl1pPr marL="342892" indent="-342892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Geneva" charset="0"/>
          <a:cs typeface="Geneva" charset="0"/>
        </a:defRPr>
      </a:lvl1pPr>
      <a:lvl2pPr marL="742931" indent="-285743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Geneva" charset="0"/>
          <a:cs typeface="+mn-cs"/>
        </a:defRPr>
      </a:lvl2pPr>
      <a:lvl3pPr marL="1142972" indent="-228594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Geneva" charset="0"/>
          <a:cs typeface="+mn-cs"/>
        </a:defRPr>
      </a:lvl3pPr>
      <a:lvl4pPr marL="1600160" indent="-228594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Geneva" charset="0"/>
          <a:cs typeface="+mn-cs"/>
        </a:defRPr>
      </a:lvl4pPr>
      <a:lvl5pPr marL="2057348" indent="-228594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Geneva" charset="0"/>
          <a:cs typeface="+mn-cs"/>
        </a:defRPr>
      </a:lvl5pPr>
      <a:lvl6pPr marL="2514537" indent="-228594" algn="l" defTabSz="91437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2"/>
          <p:cNvSpPr>
            <a:spLocks noGrp="1"/>
          </p:cNvSpPr>
          <p:nvPr/>
        </p:nvSpPr>
        <p:spPr>
          <a:xfrm>
            <a:off x="928778" y="537876"/>
            <a:ext cx="7286444" cy="2447104"/>
          </a:xfrm>
          <a:prstGeom prst="rect">
            <a:avLst/>
          </a:prstGeom>
        </p:spPr>
        <p:txBody>
          <a:bodyPr vert="horz"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Trebuchet MS"/>
                <a:ea typeface="Geneva" charset="0"/>
                <a:cs typeface="Trebuchet M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rebuchet MS" charset="0"/>
                <a:ea typeface="Geneva" charset="0"/>
                <a:cs typeface="Geneva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rebuchet MS" charset="0"/>
                <a:ea typeface="Geneva" charset="0"/>
                <a:cs typeface="Geneva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rebuchet MS" charset="0"/>
                <a:ea typeface="Geneva" charset="0"/>
                <a:cs typeface="Geneva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rebuchet MS" charset="0"/>
                <a:ea typeface="Geneva" charset="0"/>
                <a:cs typeface="Geneva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9pPr>
          </a:lstStyle>
          <a:p>
            <a:r>
              <a:rPr lang="en-US" sz="36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Nonprofit Funder – Research Institution Partnership Workshop</a:t>
            </a:r>
          </a:p>
          <a:p>
            <a:r>
              <a:rPr lang="en-US" sz="36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May 22, 2019</a:t>
            </a:r>
            <a:br>
              <a:rPr lang="en-US" sz="8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</a:br>
            <a:br>
              <a:rPr lang="en-US" sz="8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</a:br>
            <a:endParaRPr lang="en-US" sz="2000" b="1" dirty="0">
              <a:solidFill>
                <a:schemeClr val="accent1">
                  <a:lumMod val="75000"/>
                </a:schemeClr>
              </a:solidFill>
              <a:latin typeface="Georgia" panose="02040502050405020303" pitchFamily="18" charset="0"/>
            </a:endParaRPr>
          </a:p>
          <a:p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Lisa Nichols, Council on Governmental Relations Maryrose Franko, Health Research Alliance</a:t>
            </a:r>
          </a:p>
          <a:p>
            <a:b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</a:rPr>
            </a:br>
            <a:endParaRPr lang="en-US" sz="3200" dirty="0">
              <a:solidFill>
                <a:schemeClr val="accent1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9771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5814"/>
            <a:ext cx="8229600" cy="857250"/>
          </a:xfrm>
        </p:spPr>
        <p:txBody>
          <a:bodyPr/>
          <a:lstStyle/>
          <a:p>
            <a:r>
              <a:rPr lang="en-US" sz="4000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History - Hosting Organizations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457200" y="1083064"/>
            <a:ext cx="8404018" cy="2965418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Association of University Technology Managers (AUTM)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Biotechnology Innovation Organization  (BIO)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Council on Governmental Relations  (COGR)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Fastercures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Health Research Alliance (HRA)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Stanford University</a:t>
            </a:r>
          </a:p>
        </p:txBody>
      </p:sp>
    </p:spTree>
    <p:extLst>
      <p:ext uri="{BB962C8B-B14F-4D97-AF65-F5344CB8AC3E}">
        <p14:creationId xmlns:p14="http://schemas.microsoft.com/office/powerpoint/2010/main" val="19761959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dirty="0">
                <a:solidFill>
                  <a:prstClr val="black"/>
                </a:solidFill>
                <a:latin typeface="Trebuchet MS" panose="020B0603020202020204" pitchFamily="34" charset="0"/>
                <a:ea typeface="+mj-ea"/>
                <a:cs typeface="+mj-cs"/>
              </a:rPr>
            </a:b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09600" y="57436"/>
            <a:ext cx="8229600" cy="85725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Trebuchet MS"/>
                <a:ea typeface="Geneva" charset="0"/>
                <a:cs typeface="Trebuchet M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rebuchet MS" charset="0"/>
                <a:ea typeface="Geneva" charset="0"/>
                <a:cs typeface="Geneva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rebuchet MS" charset="0"/>
                <a:ea typeface="Geneva" charset="0"/>
                <a:cs typeface="Geneva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rebuchet MS" charset="0"/>
                <a:ea typeface="Geneva" charset="0"/>
                <a:cs typeface="Geneva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rebuchet MS" charset="0"/>
                <a:ea typeface="Geneva" charset="0"/>
                <a:cs typeface="Geneva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9pPr>
          </a:lstStyle>
          <a:p>
            <a:r>
              <a:rPr lang="en-US" sz="4000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History of Meetings</a:t>
            </a:r>
          </a:p>
        </p:txBody>
      </p:sp>
      <p:sp>
        <p:nvSpPr>
          <p:cNvPr id="7" name="Right Arrow 6"/>
          <p:cNvSpPr/>
          <p:nvPr/>
        </p:nvSpPr>
        <p:spPr>
          <a:xfrm>
            <a:off x="706582" y="1184564"/>
            <a:ext cx="8250382" cy="1143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706582" y="1105189"/>
            <a:ext cx="0" cy="235239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868385" y="1105189"/>
            <a:ext cx="0" cy="235239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030188" y="1105189"/>
            <a:ext cx="0" cy="235239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191991" y="1105189"/>
            <a:ext cx="0" cy="235239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353794" y="1105189"/>
            <a:ext cx="0" cy="235239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6515597" y="1105189"/>
            <a:ext cx="0" cy="235239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7677400" y="1105189"/>
            <a:ext cx="0" cy="235239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8839200" y="1105189"/>
            <a:ext cx="0" cy="235239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74517" y="1371313"/>
            <a:ext cx="4667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+mn-lt"/>
              </a:rPr>
              <a:t>2012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48037" y="1371313"/>
            <a:ext cx="45397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+mn-lt"/>
              </a:rPr>
              <a:t>2013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808733" y="1371313"/>
            <a:ext cx="45397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+mn-lt"/>
              </a:rPr>
              <a:t>2014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969429" y="1371313"/>
            <a:ext cx="45397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+mn-lt"/>
              </a:rPr>
              <a:t>2015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130125" y="1371313"/>
            <a:ext cx="45397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+mn-lt"/>
              </a:rPr>
              <a:t>2016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290821" y="1371313"/>
            <a:ext cx="45397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+mn-lt"/>
              </a:rPr>
              <a:t>2017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51517" y="1371313"/>
            <a:ext cx="45397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+mn-lt"/>
              </a:rPr>
              <a:t>2018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612215" y="1371313"/>
            <a:ext cx="45397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+mn-lt"/>
              </a:rPr>
              <a:t>2019</a:t>
            </a:r>
          </a:p>
        </p:txBody>
      </p:sp>
      <p:cxnSp>
        <p:nvCxnSpPr>
          <p:cNvPr id="27" name="Straight Arrow Connector 26"/>
          <p:cNvCxnSpPr/>
          <p:nvPr/>
        </p:nvCxnSpPr>
        <p:spPr>
          <a:xfrm flipV="1">
            <a:off x="1357743" y="1283332"/>
            <a:ext cx="0" cy="413580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958830" y="1714599"/>
            <a:ext cx="8595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accent2"/>
                </a:solidFill>
              </a:rPr>
              <a:t>Fastercures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970543" y="1714599"/>
            <a:ext cx="6655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accent5"/>
                </a:solidFill>
              </a:rPr>
              <a:t>Stanford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937124" y="1960820"/>
            <a:ext cx="5485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accent5"/>
                </a:solidFill>
              </a:rPr>
              <a:t>AUTM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177116" y="1714599"/>
            <a:ext cx="6655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accent5"/>
                </a:solidFill>
              </a:rPr>
              <a:t>Stanford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433268" y="1960820"/>
            <a:ext cx="8595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accent6">
                    <a:lumMod val="75000"/>
                  </a:schemeClr>
                </a:solidFill>
              </a:rPr>
              <a:t>Fastercures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471898" y="1714599"/>
            <a:ext cx="40427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accent6">
                    <a:lumMod val="75000"/>
                  </a:schemeClr>
                </a:solidFill>
              </a:rPr>
              <a:t>BIO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746755" y="1960820"/>
            <a:ext cx="8595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accent6">
                    <a:lumMod val="75000"/>
                  </a:schemeClr>
                </a:solidFill>
              </a:rPr>
              <a:t>Fastercures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320836" y="1714599"/>
            <a:ext cx="5485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00B050"/>
                </a:solidFill>
              </a:rPr>
              <a:t>AUTM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723197" y="1714599"/>
            <a:ext cx="40427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00B050"/>
                </a:solidFill>
              </a:rPr>
              <a:t>BIO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870063" y="1960820"/>
            <a:ext cx="8595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00B050"/>
                </a:solidFill>
              </a:rPr>
              <a:t>Fastercures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731788" y="1960820"/>
            <a:ext cx="8595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00B050"/>
                </a:solidFill>
              </a:rPr>
              <a:t>Fastercures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113701" y="1714599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00B050"/>
                </a:solidFill>
              </a:rPr>
              <a:t>COGR</a:t>
            </a:r>
          </a:p>
        </p:txBody>
      </p:sp>
      <p:cxnSp>
        <p:nvCxnSpPr>
          <p:cNvPr id="44" name="Straight Arrow Connector 43"/>
          <p:cNvCxnSpPr/>
          <p:nvPr/>
        </p:nvCxnSpPr>
        <p:spPr>
          <a:xfrm flipV="1">
            <a:off x="2321021" y="1283332"/>
            <a:ext cx="0" cy="413580"/>
          </a:xfrm>
          <a:prstGeom prst="straightConnector1">
            <a:avLst/>
          </a:prstGeom>
          <a:ln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V="1">
            <a:off x="3205116" y="1283332"/>
            <a:ext cx="0" cy="685800"/>
          </a:xfrm>
          <a:prstGeom prst="straightConnector1">
            <a:avLst/>
          </a:prstGeom>
          <a:ln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flipV="1">
            <a:off x="3503043" y="1283332"/>
            <a:ext cx="0" cy="413580"/>
          </a:xfrm>
          <a:prstGeom prst="straightConnector1">
            <a:avLst/>
          </a:prstGeom>
          <a:ln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V="1">
            <a:off x="3842479" y="1283332"/>
            <a:ext cx="0" cy="685800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flipV="1">
            <a:off x="4674037" y="1283332"/>
            <a:ext cx="0" cy="413580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flipV="1">
            <a:off x="5182382" y="1283332"/>
            <a:ext cx="0" cy="685800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flipV="1">
            <a:off x="5584094" y="1283332"/>
            <a:ext cx="0" cy="41358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flipV="1">
            <a:off x="5935290" y="1283332"/>
            <a:ext cx="0" cy="41358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 flipV="1">
            <a:off x="6299829" y="1283332"/>
            <a:ext cx="0" cy="68580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 flipV="1">
            <a:off x="7148248" y="1283332"/>
            <a:ext cx="0" cy="68580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flipV="1">
            <a:off x="7400493" y="1283332"/>
            <a:ext cx="0" cy="41358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 flipV="1">
            <a:off x="8000917" y="1287633"/>
            <a:ext cx="0" cy="4135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81780" y="2313808"/>
            <a:ext cx="107433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u="sng" dirty="0"/>
              <a:t>Primary Topics: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1780" y="3328752"/>
            <a:ext cx="80182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u="sng" dirty="0"/>
              <a:t>Outcomes:</a:t>
            </a:r>
          </a:p>
        </p:txBody>
      </p:sp>
      <p:sp>
        <p:nvSpPr>
          <p:cNvPr id="60" name="Rectangle 59"/>
          <p:cNvSpPr/>
          <p:nvPr/>
        </p:nvSpPr>
        <p:spPr>
          <a:xfrm>
            <a:off x="800049" y="2560029"/>
            <a:ext cx="13716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Negotiating Intellectual Property</a:t>
            </a:r>
          </a:p>
        </p:txBody>
      </p:sp>
      <p:sp>
        <p:nvSpPr>
          <p:cNvPr id="61" name="Rectangle 60"/>
          <p:cNvSpPr/>
          <p:nvPr/>
        </p:nvSpPr>
        <p:spPr>
          <a:xfrm>
            <a:off x="2095181" y="2569048"/>
            <a:ext cx="158320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accent5"/>
                </a:solidFill>
              </a:rPr>
              <a:t>Intellectual Property Clauses</a:t>
            </a:r>
          </a:p>
          <a:p>
            <a:r>
              <a:rPr lang="en-US" sz="1400" dirty="0">
                <a:solidFill>
                  <a:schemeClr val="accent5"/>
                </a:solidFill>
              </a:rPr>
              <a:t>(general)</a:t>
            </a:r>
          </a:p>
        </p:txBody>
      </p:sp>
      <p:sp>
        <p:nvSpPr>
          <p:cNvPr id="62" name="Rectangle 61"/>
          <p:cNvSpPr/>
          <p:nvPr/>
        </p:nvSpPr>
        <p:spPr>
          <a:xfrm>
            <a:off x="3739376" y="2560029"/>
            <a:ext cx="163910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accent6">
                    <a:lumMod val="75000"/>
                  </a:schemeClr>
                </a:solidFill>
              </a:rPr>
              <a:t>Intellectual Property Clauses</a:t>
            </a:r>
          </a:p>
          <a:p>
            <a:r>
              <a:rPr lang="en-US" sz="1400" dirty="0">
                <a:solidFill>
                  <a:schemeClr val="accent6">
                    <a:lumMod val="75000"/>
                  </a:schemeClr>
                </a:solidFill>
              </a:rPr>
              <a:t>(language)</a:t>
            </a:r>
          </a:p>
        </p:txBody>
      </p:sp>
      <p:sp>
        <p:nvSpPr>
          <p:cNvPr id="63" name="Rectangle 62"/>
          <p:cNvSpPr/>
          <p:nvPr/>
        </p:nvSpPr>
        <p:spPr>
          <a:xfrm>
            <a:off x="5627868" y="2560029"/>
            <a:ext cx="172443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B050"/>
                </a:solidFill>
              </a:rPr>
              <a:t>Research Operating Costs and Administration</a:t>
            </a:r>
          </a:p>
        </p:txBody>
      </p:sp>
      <p:sp>
        <p:nvSpPr>
          <p:cNvPr id="65" name="Right Brace 64"/>
          <p:cNvSpPr/>
          <p:nvPr/>
        </p:nvSpPr>
        <p:spPr>
          <a:xfrm rot="5400000">
            <a:off x="1279395" y="2040635"/>
            <a:ext cx="392132" cy="685800"/>
          </a:xfrm>
          <a:prstGeom prst="rightBrac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6" name="Right Brace 65"/>
          <p:cNvSpPr/>
          <p:nvPr/>
        </p:nvSpPr>
        <p:spPr>
          <a:xfrm rot="5400000">
            <a:off x="2680325" y="1663137"/>
            <a:ext cx="392132" cy="1437727"/>
          </a:xfrm>
          <a:prstGeom prst="rightBrac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7" name="Right Brace 66"/>
          <p:cNvSpPr/>
          <p:nvPr/>
        </p:nvSpPr>
        <p:spPr>
          <a:xfrm rot="5400000">
            <a:off x="4339412" y="1659672"/>
            <a:ext cx="392132" cy="1437727"/>
          </a:xfrm>
          <a:prstGeom prst="rightBrac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8" name="Right Brace 67"/>
          <p:cNvSpPr/>
          <p:nvPr/>
        </p:nvSpPr>
        <p:spPr>
          <a:xfrm rot="5400000">
            <a:off x="6596485" y="1136371"/>
            <a:ext cx="413578" cy="2416328"/>
          </a:xfrm>
          <a:prstGeom prst="rightBrac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9" name="Rectangle 68"/>
          <p:cNvSpPr/>
          <p:nvPr/>
        </p:nvSpPr>
        <p:spPr>
          <a:xfrm>
            <a:off x="730407" y="3511543"/>
            <a:ext cx="1371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Unlocking IP: Principles for Responsible Negotiation</a:t>
            </a:r>
          </a:p>
        </p:txBody>
      </p:sp>
      <p:sp>
        <p:nvSpPr>
          <p:cNvPr id="70" name="Rectangle 69"/>
          <p:cNvSpPr/>
          <p:nvPr/>
        </p:nvSpPr>
        <p:spPr>
          <a:xfrm>
            <a:off x="2095181" y="3544914"/>
            <a:ext cx="158320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accent5"/>
                </a:solidFill>
              </a:rPr>
              <a:t>4 Points to Consider: A University Perspective</a:t>
            </a:r>
          </a:p>
        </p:txBody>
      </p:sp>
      <p:sp>
        <p:nvSpPr>
          <p:cNvPr id="71" name="Rectangle 70"/>
          <p:cNvSpPr/>
          <p:nvPr/>
        </p:nvSpPr>
        <p:spPr>
          <a:xfrm>
            <a:off x="3715924" y="3557228"/>
            <a:ext cx="163910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accent6">
                    <a:lumMod val="75000"/>
                  </a:schemeClr>
                </a:solidFill>
              </a:rPr>
              <a:t>Fastercures Toolkit: Model Provisions</a:t>
            </a:r>
          </a:p>
        </p:txBody>
      </p:sp>
      <p:sp>
        <p:nvSpPr>
          <p:cNvPr id="72" name="Rectangle 71"/>
          <p:cNvSpPr/>
          <p:nvPr/>
        </p:nvSpPr>
        <p:spPr>
          <a:xfrm>
            <a:off x="5627868" y="3600529"/>
            <a:ext cx="17244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B050"/>
                </a:solidFill>
              </a:rPr>
              <a:t>Three distinct workstreams</a:t>
            </a:r>
          </a:p>
        </p:txBody>
      </p:sp>
      <p:cxnSp>
        <p:nvCxnSpPr>
          <p:cNvPr id="73" name="Straight Arrow Connector 72"/>
          <p:cNvCxnSpPr/>
          <p:nvPr/>
        </p:nvCxnSpPr>
        <p:spPr>
          <a:xfrm flipV="1">
            <a:off x="4493121" y="1290258"/>
            <a:ext cx="0" cy="685800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4265772" y="1955276"/>
            <a:ext cx="45557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accent6">
                    <a:lumMod val="75000"/>
                  </a:schemeClr>
                </a:solidFill>
              </a:rPr>
              <a:t>HRA</a:t>
            </a:r>
          </a:p>
        </p:txBody>
      </p:sp>
      <p:cxnSp>
        <p:nvCxnSpPr>
          <p:cNvPr id="75" name="Straight Arrow Connector 74"/>
          <p:cNvCxnSpPr/>
          <p:nvPr/>
        </p:nvCxnSpPr>
        <p:spPr>
          <a:xfrm flipV="1">
            <a:off x="5086212" y="1290258"/>
            <a:ext cx="0" cy="413580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4813030" y="1712818"/>
            <a:ext cx="45557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accent6">
                    <a:lumMod val="75000"/>
                  </a:schemeClr>
                </a:solidFill>
              </a:rPr>
              <a:t>HRA</a:t>
            </a:r>
          </a:p>
        </p:txBody>
      </p:sp>
      <p:cxnSp>
        <p:nvCxnSpPr>
          <p:cNvPr id="77" name="Straight Arrow Connector 76"/>
          <p:cNvCxnSpPr/>
          <p:nvPr/>
        </p:nvCxnSpPr>
        <p:spPr>
          <a:xfrm flipV="1">
            <a:off x="5797602" y="1290258"/>
            <a:ext cx="0" cy="68580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5551601" y="1960518"/>
            <a:ext cx="45557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00B050"/>
                </a:solidFill>
              </a:rPr>
              <a:t>HRA</a:t>
            </a:r>
          </a:p>
        </p:txBody>
      </p:sp>
      <p:sp>
        <p:nvSpPr>
          <p:cNvPr id="79" name="5-Point Star 63">
            <a:extLst>
              <a:ext uri="{FF2B5EF4-FFF2-40B4-BE49-F238E27FC236}">
                <a16:creationId xmlns:a16="http://schemas.microsoft.com/office/drawing/2014/main" id="{F290C9BC-7905-416F-9163-A63AA9438627}"/>
              </a:ext>
            </a:extLst>
          </p:cNvPr>
          <p:cNvSpPr/>
          <p:nvPr/>
        </p:nvSpPr>
        <p:spPr>
          <a:xfrm>
            <a:off x="8704318" y="1117539"/>
            <a:ext cx="343585" cy="253786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E846ADB7-09FF-4F6B-B0A8-EF7DE7EA277C}"/>
              </a:ext>
            </a:extLst>
          </p:cNvPr>
          <p:cNvSpPr txBox="1"/>
          <p:nvPr/>
        </p:nvSpPr>
        <p:spPr>
          <a:xfrm>
            <a:off x="8612215" y="1692923"/>
            <a:ext cx="538930" cy="2462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000" dirty="0"/>
              <a:t>Today</a:t>
            </a:r>
          </a:p>
        </p:txBody>
      </p: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A9712986-E806-4F4D-BF38-8DE9574D5A55}"/>
              </a:ext>
            </a:extLst>
          </p:cNvPr>
          <p:cNvCxnSpPr/>
          <p:nvPr/>
        </p:nvCxnSpPr>
        <p:spPr>
          <a:xfrm flipV="1">
            <a:off x="8871180" y="1283332"/>
            <a:ext cx="0" cy="41358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17F7EB6C-56A6-44D1-A815-F28D24162F1A}"/>
              </a:ext>
            </a:extLst>
          </p:cNvPr>
          <p:cNvCxnSpPr/>
          <p:nvPr/>
        </p:nvCxnSpPr>
        <p:spPr>
          <a:xfrm flipV="1">
            <a:off x="8450684" y="1290258"/>
            <a:ext cx="0" cy="4135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Right Brace 83">
            <a:extLst>
              <a:ext uri="{FF2B5EF4-FFF2-40B4-BE49-F238E27FC236}">
                <a16:creationId xmlns:a16="http://schemas.microsoft.com/office/drawing/2014/main" id="{6CACF1C1-6287-4769-AA94-D7895BE4B961}"/>
              </a:ext>
            </a:extLst>
          </p:cNvPr>
          <p:cNvSpPr/>
          <p:nvPr/>
        </p:nvSpPr>
        <p:spPr>
          <a:xfrm rot="5400000">
            <a:off x="8403441" y="1847396"/>
            <a:ext cx="342750" cy="1012895"/>
          </a:xfrm>
          <a:prstGeom prst="rightBrac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000BE50-99AD-4D74-8148-D14F913E00C7}"/>
              </a:ext>
            </a:extLst>
          </p:cNvPr>
          <p:cNvSpPr/>
          <p:nvPr/>
        </p:nvSpPr>
        <p:spPr>
          <a:xfrm>
            <a:off x="8051436" y="2014635"/>
            <a:ext cx="44755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</a:rPr>
              <a:t>HRA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597AA1-DD52-48C8-9319-F4AFCEEFD55C}"/>
              </a:ext>
            </a:extLst>
          </p:cNvPr>
          <p:cNvSpPr/>
          <p:nvPr/>
        </p:nvSpPr>
        <p:spPr>
          <a:xfrm>
            <a:off x="8593708" y="2015625"/>
            <a:ext cx="54373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</a:rPr>
              <a:t>COGR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A08125-F619-4D93-AAF4-B38B7FEA5EB2}"/>
              </a:ext>
            </a:extLst>
          </p:cNvPr>
          <p:cNvSpPr txBox="1"/>
          <p:nvPr/>
        </p:nvSpPr>
        <p:spPr>
          <a:xfrm>
            <a:off x="7751769" y="2570394"/>
            <a:ext cx="149445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</a:rPr>
              <a:t>Intellectual Property</a:t>
            </a:r>
          </a:p>
          <a:p>
            <a:r>
              <a:rPr lang="en-US" sz="1400" dirty="0">
                <a:solidFill>
                  <a:srgbClr val="C00000"/>
                </a:solidFill>
              </a:rPr>
              <a:t>Research Project Support Costs</a:t>
            </a:r>
          </a:p>
          <a:p>
            <a:r>
              <a:rPr lang="en-US" sz="1400" dirty="0">
                <a:solidFill>
                  <a:srgbClr val="C00000"/>
                </a:solidFill>
              </a:rPr>
              <a:t>Streamlining Administration</a:t>
            </a:r>
          </a:p>
        </p:txBody>
      </p:sp>
    </p:spTree>
    <p:extLst>
      <p:ext uri="{BB962C8B-B14F-4D97-AF65-F5344CB8AC3E}">
        <p14:creationId xmlns:p14="http://schemas.microsoft.com/office/powerpoint/2010/main" val="36257535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Guiding Principles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739982" y="1491354"/>
            <a:ext cx="8404018" cy="2965418"/>
          </a:xfrm>
        </p:spPr>
        <p:txBody>
          <a:bodyPr/>
          <a:lstStyle/>
          <a:p>
            <a:pPr marL="0" indent="0">
              <a:buNone/>
            </a:pPr>
            <a:r>
              <a:rPr lang="en-US" sz="2400" u="sng" dirty="0">
                <a:solidFill>
                  <a:schemeClr val="accent2">
                    <a:lumMod val="75000"/>
                  </a:schemeClr>
                </a:solidFill>
              </a:rPr>
              <a:t>Goal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: To establish a framework that encourages long-term nonprofit funder and research institution collaborations</a:t>
            </a:r>
          </a:p>
          <a:p>
            <a:pPr marL="0" indent="0">
              <a:buNone/>
            </a:pPr>
            <a:endParaRPr lang="en-US" sz="2400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7526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Guiding Principle #1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806890" y="1658025"/>
            <a:ext cx="8229600" cy="1827450"/>
          </a:xfrm>
        </p:spPr>
        <p:txBody>
          <a:bodyPr/>
          <a:lstStyle/>
          <a:p>
            <a:pPr marL="0" indent="0" eaLnBrk="0" hangingPunct="0">
              <a:lnSpc>
                <a:spcPct val="90000"/>
              </a:lnSpc>
              <a:buNone/>
            </a:pP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Collaborative efforts and activities should focus </a:t>
            </a:r>
            <a:br>
              <a:rPr lang="en-US" sz="2800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</a:b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on fostering effective long-term partnerships based on mutual trust.</a:t>
            </a:r>
          </a:p>
          <a:p>
            <a:pPr marL="0" indent="0" eaLnBrk="0" hangingPunct="0">
              <a:lnSpc>
                <a:spcPct val="90000"/>
              </a:lnSpc>
              <a:buNone/>
            </a:pPr>
            <a:endParaRPr lang="en-US" sz="2400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</a:endParaRPr>
          </a:p>
          <a:p>
            <a:pPr marL="0" indent="0">
              <a:buNone/>
            </a:pPr>
            <a:endParaRPr lang="en-US" sz="2400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42648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Guiding Principle #2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769719" y="1651327"/>
            <a:ext cx="8099218" cy="182745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A successful collaboration supports both missions and recognizes and appreciates the partner’s differences and respective constraints. </a:t>
            </a:r>
          </a:p>
          <a:p>
            <a:pPr marL="0" indent="0" eaLnBrk="0" hangingPunct="0">
              <a:spcBef>
                <a:spcPts val="0"/>
              </a:spcBef>
              <a:buNone/>
            </a:pPr>
            <a:endParaRPr lang="en-US" sz="2400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</a:endParaRPr>
          </a:p>
          <a:p>
            <a:pPr marL="0" indent="0">
              <a:buNone/>
            </a:pPr>
            <a:endParaRPr lang="en-US" sz="2400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43449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Guiding Principle #3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769719" y="1651327"/>
            <a:ext cx="8099218" cy="1827450"/>
          </a:xfrm>
        </p:spPr>
        <p:txBody>
          <a:bodyPr/>
          <a:lstStyle/>
          <a:p>
            <a:pPr marL="0" indent="0" eaLnBrk="0" hangingPunct="0">
              <a:lnSpc>
                <a:spcPct val="90000"/>
              </a:lnSpc>
              <a:buNone/>
            </a:pP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Focus on the benefits that will result from efficient and effective collaborations. </a:t>
            </a:r>
          </a:p>
          <a:p>
            <a:pPr marL="0" indent="0" eaLnBrk="0" hangingPunct="0">
              <a:lnSpc>
                <a:spcPct val="90000"/>
              </a:lnSpc>
              <a:buNone/>
            </a:pPr>
            <a:endParaRPr lang="en-US" sz="2400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</a:endParaRPr>
          </a:p>
          <a:p>
            <a:pPr marL="0" indent="0">
              <a:buNone/>
            </a:pPr>
            <a:endParaRPr lang="en-US" sz="2400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06311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06375"/>
            <a:ext cx="9144000" cy="857250"/>
          </a:xfrm>
        </p:spPr>
        <p:txBody>
          <a:bodyPr/>
          <a:lstStyle/>
          <a:p>
            <a:r>
              <a:rPr lang="en-US" sz="4000" b="1" dirty="0">
                <a:solidFill>
                  <a:srgbClr val="17375E"/>
                </a:solidFill>
                <a:latin typeface="Georgia" panose="02040502050405020303" pitchFamily="18" charset="0"/>
              </a:rPr>
              <a:t>Working Groups and Subgroups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1261872" y="950194"/>
            <a:ext cx="7132320" cy="3693576"/>
          </a:xfrm>
        </p:spPr>
        <p:txBody>
          <a:bodyPr/>
          <a:lstStyle/>
          <a:p>
            <a:pPr lvl="1" eaLnBrk="0" hangingPunct="0">
              <a:lnSpc>
                <a:spcPct val="90000"/>
              </a:lnSpc>
            </a:pPr>
            <a:r>
              <a:rPr lang="en-US" sz="20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Intellectual Property and Technology Transfer</a:t>
            </a:r>
          </a:p>
          <a:p>
            <a:pPr lvl="2" eaLnBrk="0" hangingPunct="0">
              <a:lnSpc>
                <a:spcPct val="90000"/>
              </a:lnSpc>
            </a:pP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Royalty Sharing</a:t>
            </a:r>
          </a:p>
          <a:p>
            <a:pPr lvl="2" eaLnBrk="0" hangingPunct="0">
              <a:lnSpc>
                <a:spcPct val="90000"/>
              </a:lnSpc>
            </a:pP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Control of Licensing</a:t>
            </a:r>
          </a:p>
          <a:p>
            <a:pPr lvl="2" eaLnBrk="0" hangingPunct="0">
              <a:lnSpc>
                <a:spcPct val="90000"/>
              </a:lnSpc>
            </a:pP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IP Definitional</a:t>
            </a:r>
          </a:p>
          <a:p>
            <a:pPr lvl="2" eaLnBrk="0" hangingPunct="0">
              <a:lnSpc>
                <a:spcPct val="90000"/>
              </a:lnSpc>
            </a:pP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Patient Access</a:t>
            </a:r>
          </a:p>
          <a:p>
            <a:pPr lvl="1" eaLnBrk="0" hangingPunct="0">
              <a:lnSpc>
                <a:spcPct val="90000"/>
              </a:lnSpc>
            </a:pPr>
            <a:r>
              <a:rPr lang="en-US" sz="20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Research Project Support Costs</a:t>
            </a:r>
          </a:p>
          <a:p>
            <a:pPr lvl="2" eaLnBrk="0" hangingPunct="0">
              <a:lnSpc>
                <a:spcPct val="90000"/>
              </a:lnSpc>
            </a:pP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Education</a:t>
            </a:r>
          </a:p>
          <a:p>
            <a:pPr lvl="2" eaLnBrk="0" hangingPunct="0">
              <a:lnSpc>
                <a:spcPct val="90000"/>
              </a:lnSpc>
            </a:pP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Support Costs</a:t>
            </a:r>
          </a:p>
          <a:p>
            <a:pPr lvl="1" eaLnBrk="0" hangingPunct="0">
              <a:lnSpc>
                <a:spcPct val="90000"/>
              </a:lnSpc>
            </a:pPr>
            <a:r>
              <a:rPr lang="en-US" sz="20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Streamlining Administrative Requirements</a:t>
            </a:r>
          </a:p>
          <a:p>
            <a:pPr lvl="2" eaLnBrk="0" hangingPunct="0">
              <a:lnSpc>
                <a:spcPct val="90000"/>
              </a:lnSpc>
            </a:pP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Application Processes</a:t>
            </a:r>
          </a:p>
          <a:p>
            <a:pPr lvl="2" eaLnBrk="0" hangingPunct="0">
              <a:lnSpc>
                <a:spcPct val="90000"/>
              </a:lnSpc>
            </a:pP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Contracting</a:t>
            </a:r>
          </a:p>
          <a:p>
            <a:pPr lvl="2" eaLnBrk="0" hangingPunct="0">
              <a:lnSpc>
                <a:spcPct val="90000"/>
              </a:lnSpc>
            </a:pP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Financial Reporting</a:t>
            </a:r>
          </a:p>
          <a:p>
            <a:pPr marL="0" indent="0" eaLnBrk="0" hangingPunct="0">
              <a:lnSpc>
                <a:spcPct val="90000"/>
              </a:lnSpc>
              <a:buNone/>
            </a:pPr>
            <a:endParaRPr lang="en-US" sz="2000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</a:endParaRPr>
          </a:p>
          <a:p>
            <a:pPr marL="0" indent="0">
              <a:buNone/>
            </a:pPr>
            <a:endParaRPr lang="en-US" sz="2000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89092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FC5F5-4CC8-46AA-B847-3E48EEF2A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rgbClr val="17375E"/>
                </a:solidFill>
                <a:latin typeface="Georgia" panose="02040502050405020303" pitchFamily="18" charset="0"/>
              </a:rPr>
              <a:t>Charge for Subgroups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9A44A5-5EB2-4F92-931B-6B5986EBF33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82782" y="1184275"/>
            <a:ext cx="8578436" cy="277495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17375E"/>
                </a:solidFill>
                <a:latin typeface="Georgia" panose="02040502050405020303" pitchFamily="18" charset="0"/>
              </a:rPr>
              <a:t>Define groups’ short and long-term goals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17375E"/>
                </a:solidFill>
                <a:latin typeface="Georgia" panose="02040502050405020303" pitchFamily="18" charset="0"/>
              </a:rPr>
              <a:t>What </a:t>
            </a:r>
            <a:r>
              <a:rPr lang="en-US" sz="2400" i="1" dirty="0">
                <a:solidFill>
                  <a:srgbClr val="17375E"/>
                </a:solidFill>
                <a:latin typeface="Georgia" panose="02040502050405020303" pitchFamily="18" charset="0"/>
              </a:rPr>
              <a:t>(if anything) </a:t>
            </a:r>
            <a:r>
              <a:rPr lang="en-US" sz="2400" dirty="0">
                <a:solidFill>
                  <a:srgbClr val="17375E"/>
                </a:solidFill>
                <a:latin typeface="Georgia" panose="02040502050405020303" pitchFamily="18" charset="0"/>
              </a:rPr>
              <a:t>will enable the group to declare victory?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17375E"/>
                </a:solidFill>
                <a:latin typeface="Georgia" panose="02040502050405020303" pitchFamily="18" charset="0"/>
              </a:rPr>
              <a:t>What products/resources do you want to create by the September 24</a:t>
            </a:r>
            <a:r>
              <a:rPr lang="en-US" sz="2400" baseline="30000" dirty="0">
                <a:solidFill>
                  <a:srgbClr val="17375E"/>
                </a:solidFill>
                <a:latin typeface="Georgia" panose="02040502050405020303" pitchFamily="18" charset="0"/>
              </a:rPr>
              <a:t>th</a:t>
            </a:r>
            <a:r>
              <a:rPr lang="en-US" sz="2400" dirty="0">
                <a:solidFill>
                  <a:srgbClr val="17375E"/>
                </a:solidFill>
                <a:latin typeface="Georgia" panose="02040502050405020303" pitchFamily="18" charset="0"/>
              </a:rPr>
              <a:t> meeting?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17375E"/>
                </a:solidFill>
                <a:latin typeface="Georgia" panose="02040502050405020303" pitchFamily="18" charset="0"/>
              </a:rPr>
              <a:t>What are the steps and the timeline that will enable your group to create those resources?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17375E"/>
                </a:solidFill>
                <a:latin typeface="Georgia" panose="02040502050405020303" pitchFamily="18" charset="0"/>
              </a:rPr>
              <a:t>Do you need to recruit more active participants if so how?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48515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6C34B-BB6E-4627-93C4-F4E87A65E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rgbClr val="17375E"/>
                </a:solidFill>
                <a:latin typeface="Georgia" panose="02040502050405020303" pitchFamily="18" charset="0"/>
              </a:rPr>
              <a:t>NFRI Partnership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505DF7-5657-496B-A2F4-78D307A31E6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02541" y="1022350"/>
            <a:ext cx="8698584" cy="32193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>
                <a:solidFill>
                  <a:srgbClr val="17375E"/>
                </a:solidFill>
                <a:latin typeface="Georgia" panose="02040502050405020303" pitchFamily="18" charset="0"/>
              </a:rPr>
              <a:t>Thinking about the partnership as a whole: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17375E"/>
                </a:solidFill>
                <a:latin typeface="Georgia" panose="02040502050405020303" pitchFamily="18" charset="0"/>
              </a:rPr>
              <a:t>What is OUR long term goal?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17375E"/>
                </a:solidFill>
                <a:latin typeface="Georgia" panose="02040502050405020303" pitchFamily="18" charset="0"/>
              </a:rPr>
              <a:t>How can this effort be sustained?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17375E"/>
                </a:solidFill>
                <a:latin typeface="Georgia" panose="02040502050405020303" pitchFamily="18" charset="0"/>
              </a:rPr>
              <a:t>Does it need to? </a:t>
            </a:r>
            <a:r>
              <a:rPr lang="en-US" sz="2400" i="1" dirty="0">
                <a:solidFill>
                  <a:srgbClr val="17375E"/>
                </a:solidFill>
                <a:latin typeface="Georgia" panose="02040502050405020303" pitchFamily="18" charset="0"/>
              </a:rPr>
              <a:t>(Or until when or what happens?)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17375E"/>
                </a:solidFill>
                <a:latin typeface="Georgia" panose="02040502050405020303" pitchFamily="18" charset="0"/>
              </a:rPr>
              <a:t>How can we highlight disseminate the progress we’ve made?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rgbClr val="17375E"/>
                </a:solidFill>
                <a:latin typeface="Georgia" panose="02040502050405020303" pitchFamily="18" charset="0"/>
              </a:rPr>
              <a:t>Idea:  Session in September to share specific changes funders and  institutions have implemented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rgbClr val="17375E"/>
                </a:solidFill>
                <a:latin typeface="Georgia" panose="02040502050405020303" pitchFamily="18" charset="0"/>
              </a:rPr>
              <a:t>What else?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2262416"/>
      </p:ext>
    </p:extLst>
  </p:cSld>
  <p:clrMapOvr>
    <a:masterClrMapping/>
  </p:clrMapOvr>
</p:sld>
</file>

<file path=ppt/theme/theme1.xml><?xml version="1.0" encoding="utf-8"?>
<a:theme xmlns:a="http://schemas.openxmlformats.org/drawingml/2006/main" name="030767 PPT May2017_16x9_horiz bloc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Revolution">
      <a:maj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NFRI_maymettin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FRI_maymetting" id="{98F52DF2-C604-4C1D-8D4A-42CC2DD1FEFD}" vid="{015E537E-A881-4206-A985-82F9AA0C69E8}"/>
    </a:ext>
  </a:extLst>
</a:theme>
</file>

<file path=ppt/theme/theme3.xml><?xml version="1.0" encoding="utf-8"?>
<a:theme xmlns:a="http://schemas.openxmlformats.org/drawingml/2006/main" name="1_NFRI_maymettin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FRI_maymetting" id="{98F52DF2-C604-4C1D-8D4A-42CC2DD1FEFD}" vid="{015E537E-A881-4206-A985-82F9AA0C69E8}"/>
    </a:ext>
  </a:ext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1315</TotalTime>
  <Words>361</Words>
  <Application>Microsoft Office PowerPoint</Application>
  <PresentationFormat>On-screen Show (16:9)</PresentationFormat>
  <Paragraphs>91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10</vt:i4>
      </vt:variant>
    </vt:vector>
  </HeadingPairs>
  <TitlesOfParts>
    <vt:vector size="22" baseType="lpstr">
      <vt:lpstr>Arial</vt:lpstr>
      <vt:lpstr>Calibri</vt:lpstr>
      <vt:lpstr>Georgia</vt:lpstr>
      <vt:lpstr>News Gothic MT</vt:lpstr>
      <vt:lpstr>Times New Roman</vt:lpstr>
      <vt:lpstr>Trebuchet MS</vt:lpstr>
      <vt:lpstr>Tw Cen MT</vt:lpstr>
      <vt:lpstr>Verdana</vt:lpstr>
      <vt:lpstr>Wingdings</vt:lpstr>
      <vt:lpstr>030767 PPT May2017_16x9_horiz block</vt:lpstr>
      <vt:lpstr>NFRI_maymetting</vt:lpstr>
      <vt:lpstr>1_NFRI_maymetting</vt:lpstr>
      <vt:lpstr>PowerPoint Presentation</vt:lpstr>
      <vt:lpstr>History - Hosting Organizations</vt:lpstr>
      <vt:lpstr> </vt:lpstr>
      <vt:lpstr>Guiding Principles</vt:lpstr>
      <vt:lpstr>Guiding Principle #1</vt:lpstr>
      <vt:lpstr>Guiding Principle #2</vt:lpstr>
      <vt:lpstr>Guiding Principle #3</vt:lpstr>
      <vt:lpstr>Working Groups and Subgroups</vt:lpstr>
      <vt:lpstr>Charge for Subgroups</vt:lpstr>
      <vt:lpstr>NFRI Partnership</vt:lpstr>
    </vt:vector>
  </TitlesOfParts>
  <Company>The National Academies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Nicholson, Megan</dc:creator>
  <cp:lastModifiedBy>Maryrose Franko</cp:lastModifiedBy>
  <cp:revision>75</cp:revision>
  <cp:lastPrinted>2017-03-28T19:56:08Z</cp:lastPrinted>
  <dcterms:created xsi:type="dcterms:W3CDTF">2017-07-19T13:18:24Z</dcterms:created>
  <dcterms:modified xsi:type="dcterms:W3CDTF">2019-05-21T22:07:52Z</dcterms:modified>
</cp:coreProperties>
</file>