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803" r:id="rId2"/>
    <p:sldMasterId id="2147483812" r:id="rId3"/>
    <p:sldMasterId id="2147483824" r:id="rId4"/>
  </p:sldMasterIdLst>
  <p:notesMasterIdLst>
    <p:notesMasterId r:id="rId69"/>
  </p:notesMasterIdLst>
  <p:handoutMasterIdLst>
    <p:handoutMasterId r:id="rId70"/>
  </p:handoutMasterIdLst>
  <p:sldIdLst>
    <p:sldId id="341" r:id="rId5"/>
    <p:sldId id="264" r:id="rId6"/>
    <p:sldId id="357" r:id="rId7"/>
    <p:sldId id="358" r:id="rId8"/>
    <p:sldId id="265" r:id="rId9"/>
    <p:sldId id="267" r:id="rId10"/>
    <p:sldId id="268" r:id="rId11"/>
    <p:sldId id="359" r:id="rId12"/>
    <p:sldId id="360" r:id="rId13"/>
    <p:sldId id="362" r:id="rId14"/>
    <p:sldId id="342" r:id="rId15"/>
    <p:sldId id="329" r:id="rId16"/>
    <p:sldId id="330" r:id="rId17"/>
    <p:sldId id="328" r:id="rId18"/>
    <p:sldId id="365" r:id="rId19"/>
    <p:sldId id="363" r:id="rId20"/>
    <p:sldId id="280" r:id="rId21"/>
    <p:sldId id="310" r:id="rId22"/>
    <p:sldId id="297" r:id="rId23"/>
    <p:sldId id="305" r:id="rId24"/>
    <p:sldId id="306" r:id="rId25"/>
    <p:sldId id="312" r:id="rId26"/>
    <p:sldId id="313" r:id="rId27"/>
    <p:sldId id="308" r:id="rId28"/>
    <p:sldId id="309" r:id="rId29"/>
    <p:sldId id="299" r:id="rId30"/>
    <p:sldId id="271" r:id="rId31"/>
    <p:sldId id="364" r:id="rId32"/>
    <p:sldId id="257" r:id="rId33"/>
    <p:sldId id="258" r:id="rId34"/>
    <p:sldId id="259" r:id="rId35"/>
    <p:sldId id="260" r:id="rId36"/>
    <p:sldId id="273" r:id="rId37"/>
    <p:sldId id="274" r:id="rId38"/>
    <p:sldId id="275" r:id="rId39"/>
    <p:sldId id="276" r:id="rId40"/>
    <p:sldId id="277" r:id="rId41"/>
    <p:sldId id="278" r:id="rId42"/>
    <p:sldId id="354" r:id="rId43"/>
    <p:sldId id="355" r:id="rId44"/>
    <p:sldId id="356" r:id="rId45"/>
    <p:sldId id="256" r:id="rId46"/>
    <p:sldId id="343" r:id="rId47"/>
    <p:sldId id="263" r:id="rId48"/>
    <p:sldId id="269" r:id="rId49"/>
    <p:sldId id="272" r:id="rId50"/>
    <p:sldId id="344" r:id="rId51"/>
    <p:sldId id="345" r:id="rId52"/>
    <p:sldId id="346" r:id="rId53"/>
    <p:sldId id="281" r:id="rId54"/>
    <p:sldId id="282" r:id="rId55"/>
    <p:sldId id="347" r:id="rId56"/>
    <p:sldId id="283" r:id="rId57"/>
    <p:sldId id="279" r:id="rId58"/>
    <p:sldId id="284" r:id="rId59"/>
    <p:sldId id="270" r:id="rId60"/>
    <p:sldId id="348" r:id="rId61"/>
    <p:sldId id="349" r:id="rId62"/>
    <p:sldId id="350" r:id="rId63"/>
    <p:sldId id="351" r:id="rId64"/>
    <p:sldId id="352" r:id="rId65"/>
    <p:sldId id="353" r:id="rId66"/>
    <p:sldId id="261" r:id="rId67"/>
    <p:sldId id="262" r:id="rId68"/>
  </p:sldIdLst>
  <p:sldSz cx="9144000" cy="5143500" type="screen16x9"/>
  <p:notesSz cx="7010400" cy="9296400"/>
  <p:defaultTextStyle>
    <a:defPPr>
      <a:defRPr lang="en-US"/>
    </a:defPPr>
    <a:lvl1pPr algn="l" rtl="0" fontAlgn="base">
      <a:spcBef>
        <a:spcPct val="0"/>
      </a:spcBef>
      <a:spcAft>
        <a:spcPct val="0"/>
      </a:spcAft>
      <a:defRPr sz="3200" kern="1200">
        <a:solidFill>
          <a:schemeClr val="tx2"/>
        </a:solidFill>
        <a:latin typeface="News Gothic MT" charset="0"/>
        <a:ea typeface="Geneva" charset="0"/>
        <a:cs typeface="Geneva" charset="0"/>
      </a:defRPr>
    </a:lvl1pPr>
    <a:lvl2pPr marL="457200" algn="l" rtl="0" fontAlgn="base">
      <a:spcBef>
        <a:spcPct val="0"/>
      </a:spcBef>
      <a:spcAft>
        <a:spcPct val="0"/>
      </a:spcAft>
      <a:defRPr sz="3200" kern="1200">
        <a:solidFill>
          <a:schemeClr val="tx2"/>
        </a:solidFill>
        <a:latin typeface="News Gothic MT" charset="0"/>
        <a:ea typeface="Geneva" charset="0"/>
        <a:cs typeface="Geneva" charset="0"/>
      </a:defRPr>
    </a:lvl2pPr>
    <a:lvl3pPr marL="914400" algn="l" rtl="0" fontAlgn="base">
      <a:spcBef>
        <a:spcPct val="0"/>
      </a:spcBef>
      <a:spcAft>
        <a:spcPct val="0"/>
      </a:spcAft>
      <a:defRPr sz="3200" kern="1200">
        <a:solidFill>
          <a:schemeClr val="tx2"/>
        </a:solidFill>
        <a:latin typeface="News Gothic MT" charset="0"/>
        <a:ea typeface="Geneva" charset="0"/>
        <a:cs typeface="Geneva" charset="0"/>
      </a:defRPr>
    </a:lvl3pPr>
    <a:lvl4pPr marL="1371600" algn="l" rtl="0" fontAlgn="base">
      <a:spcBef>
        <a:spcPct val="0"/>
      </a:spcBef>
      <a:spcAft>
        <a:spcPct val="0"/>
      </a:spcAft>
      <a:defRPr sz="3200" kern="1200">
        <a:solidFill>
          <a:schemeClr val="tx2"/>
        </a:solidFill>
        <a:latin typeface="News Gothic MT" charset="0"/>
        <a:ea typeface="Geneva" charset="0"/>
        <a:cs typeface="Geneva" charset="0"/>
      </a:defRPr>
    </a:lvl4pPr>
    <a:lvl5pPr marL="1828800" algn="l" rtl="0" fontAlgn="base">
      <a:spcBef>
        <a:spcPct val="0"/>
      </a:spcBef>
      <a:spcAft>
        <a:spcPct val="0"/>
      </a:spcAft>
      <a:defRPr sz="3200" kern="1200">
        <a:solidFill>
          <a:schemeClr val="tx2"/>
        </a:solidFill>
        <a:latin typeface="News Gothic MT" charset="0"/>
        <a:ea typeface="Geneva" charset="0"/>
        <a:cs typeface="Geneva" charset="0"/>
      </a:defRPr>
    </a:lvl5pPr>
    <a:lvl6pPr marL="2286000" algn="l" defTabSz="457200" rtl="0" eaLnBrk="1" latinLnBrk="0" hangingPunct="1">
      <a:defRPr sz="3200" kern="1200">
        <a:solidFill>
          <a:schemeClr val="tx2"/>
        </a:solidFill>
        <a:latin typeface="News Gothic MT" charset="0"/>
        <a:ea typeface="Geneva" charset="0"/>
        <a:cs typeface="Geneva" charset="0"/>
      </a:defRPr>
    </a:lvl6pPr>
    <a:lvl7pPr marL="2743200" algn="l" defTabSz="457200" rtl="0" eaLnBrk="1" latinLnBrk="0" hangingPunct="1">
      <a:defRPr sz="3200" kern="1200">
        <a:solidFill>
          <a:schemeClr val="tx2"/>
        </a:solidFill>
        <a:latin typeface="News Gothic MT" charset="0"/>
        <a:ea typeface="Geneva" charset="0"/>
        <a:cs typeface="Geneva" charset="0"/>
      </a:defRPr>
    </a:lvl7pPr>
    <a:lvl8pPr marL="3200400" algn="l" defTabSz="457200" rtl="0" eaLnBrk="1" latinLnBrk="0" hangingPunct="1">
      <a:defRPr sz="3200" kern="1200">
        <a:solidFill>
          <a:schemeClr val="tx2"/>
        </a:solidFill>
        <a:latin typeface="News Gothic MT" charset="0"/>
        <a:ea typeface="Geneva" charset="0"/>
        <a:cs typeface="Geneva" charset="0"/>
      </a:defRPr>
    </a:lvl8pPr>
    <a:lvl9pPr marL="3657600" algn="l" defTabSz="457200" rtl="0" eaLnBrk="1" latinLnBrk="0" hangingPunct="1">
      <a:defRPr sz="3200" kern="1200">
        <a:solidFill>
          <a:schemeClr val="tx2"/>
        </a:solidFill>
        <a:latin typeface="News Gothic MT" charset="0"/>
        <a:ea typeface="Geneva" charset="0"/>
        <a:cs typeface="Geneva" charset="0"/>
      </a:defRPr>
    </a:lvl9pPr>
  </p:defaultTextStyle>
  <p:extLst>
    <p:ext uri="{521415D9-36F7-43E2-AB2F-B90AF26B5E84}">
      <p14:sectionLst xmlns:p14="http://schemas.microsoft.com/office/powerpoint/2010/main">
        <p14:section name="Default Section" id="{74EFFD3F-ED23-48BE-B125-6F69FC1FAA69}">
          <p14:sldIdLst>
            <p14:sldId id="341"/>
            <p14:sldId id="264"/>
            <p14:sldId id="357"/>
            <p14:sldId id="358"/>
            <p14:sldId id="265"/>
            <p14:sldId id="267"/>
            <p14:sldId id="268"/>
            <p14:sldId id="359"/>
            <p14:sldId id="360"/>
            <p14:sldId id="362"/>
            <p14:sldId id="342"/>
            <p14:sldId id="329"/>
            <p14:sldId id="330"/>
            <p14:sldId id="328"/>
            <p14:sldId id="365"/>
            <p14:sldId id="363"/>
            <p14:sldId id="280"/>
            <p14:sldId id="310"/>
            <p14:sldId id="297"/>
            <p14:sldId id="305"/>
            <p14:sldId id="306"/>
            <p14:sldId id="312"/>
            <p14:sldId id="313"/>
            <p14:sldId id="308"/>
            <p14:sldId id="309"/>
            <p14:sldId id="299"/>
            <p14:sldId id="271"/>
            <p14:sldId id="364"/>
            <p14:sldId id="257"/>
            <p14:sldId id="258"/>
            <p14:sldId id="259"/>
            <p14:sldId id="260"/>
            <p14:sldId id="273"/>
            <p14:sldId id="274"/>
            <p14:sldId id="275"/>
            <p14:sldId id="276"/>
            <p14:sldId id="277"/>
            <p14:sldId id="278"/>
            <p14:sldId id="354"/>
            <p14:sldId id="355"/>
            <p14:sldId id="356"/>
          </p14:sldIdLst>
        </p14:section>
        <p14:section name="Default Section" id="{D297A469-7140-4683-9E1B-FF772681EBD4}">
          <p14:sldIdLst>
            <p14:sldId id="256"/>
            <p14:sldId id="343"/>
            <p14:sldId id="263"/>
            <p14:sldId id="269"/>
            <p14:sldId id="272"/>
            <p14:sldId id="344"/>
            <p14:sldId id="345"/>
            <p14:sldId id="346"/>
            <p14:sldId id="281"/>
            <p14:sldId id="282"/>
            <p14:sldId id="347"/>
            <p14:sldId id="283"/>
            <p14:sldId id="279"/>
            <p14:sldId id="284"/>
          </p14:sldIdLst>
        </p14:section>
        <p14:section name="Additional Slides" id="{9909B489-3E39-42D9-B8C0-EE93FE801B53}">
          <p14:sldIdLst>
            <p14:sldId id="270"/>
            <p14:sldId id="348"/>
            <p14:sldId id="349"/>
            <p14:sldId id="350"/>
            <p14:sldId id="351"/>
            <p14:sldId id="352"/>
            <p14:sldId id="353"/>
            <p14:sldId id="261"/>
            <p14:sldId id="262"/>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375E"/>
    <a:srgbClr val="3A85B3"/>
    <a:srgbClr val="37ABB7"/>
    <a:srgbClr val="CC0000"/>
    <a:srgbClr val="C9935D"/>
    <a:srgbClr val="D7AF87"/>
    <a:srgbClr val="8C5D2E"/>
    <a:srgbClr val="CC6600"/>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34" autoAdjust="0"/>
    <p:restoredTop sz="94660"/>
  </p:normalViewPr>
  <p:slideViewPr>
    <p:cSldViewPr snapToGrid="0">
      <p:cViewPr varScale="1">
        <p:scale>
          <a:sx n="91" d="100"/>
          <a:sy n="91" d="100"/>
        </p:scale>
        <p:origin x="461" y="82"/>
      </p:cViewPr>
      <p:guideLst>
        <p:guide orient="horz" pos="1620"/>
        <p:guide pos="288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 Type="http://schemas.openxmlformats.org/officeDocument/2006/relationships/slide" Target="slides/slide3.xml"/><Relationship Id="rId71"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Personnel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Catering/AV</c:v>
                </c:pt>
                <c:pt idx="1">
                  <c:v>Conference Fees</c:v>
                </c:pt>
                <c:pt idx="2">
                  <c:v>General Office Supplies</c:v>
                </c:pt>
                <c:pt idx="3">
                  <c:v>IRB Fees</c:v>
                </c:pt>
                <c:pt idx="4">
                  <c:v>Laptops/Printers</c:v>
                </c:pt>
                <c:pt idx="5">
                  <c:v>Participant Remuneration</c:v>
                </c:pt>
                <c:pt idx="6">
                  <c:v>Student Stipends</c:v>
                </c:pt>
                <c:pt idx="7">
                  <c:v>Rent</c:v>
                </c:pt>
              </c:strCache>
            </c:strRef>
          </c:cat>
          <c:val>
            <c:numRef>
              <c:f>Sheet1!$B$2:$B$9</c:f>
              <c:numCache>
                <c:formatCode>General</c:formatCode>
                <c:ptCount val="8"/>
                <c:pt idx="5">
                  <c:v>1</c:v>
                </c:pt>
                <c:pt idx="6">
                  <c:v>10</c:v>
                </c:pt>
              </c:numCache>
            </c:numRef>
          </c:val>
          <c:extLst>
            <c:ext xmlns:c16="http://schemas.microsoft.com/office/drawing/2014/chart" uri="{C3380CC4-5D6E-409C-BE32-E72D297353CC}">
              <c16:uniqueId val="{00000000-851F-4CA2-B9DB-1347E07F4BAE}"/>
            </c:ext>
          </c:extLst>
        </c:ser>
        <c:ser>
          <c:idx val="1"/>
          <c:order val="1"/>
          <c:tx>
            <c:strRef>
              <c:f>Sheet1!$C$1</c:f>
              <c:strCache>
                <c:ptCount val="1"/>
                <c:pt idx="0">
                  <c:v>Supplies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Catering/AV</c:v>
                </c:pt>
                <c:pt idx="1">
                  <c:v>Conference Fees</c:v>
                </c:pt>
                <c:pt idx="2">
                  <c:v>General Office Supplies</c:v>
                </c:pt>
                <c:pt idx="3">
                  <c:v>IRB Fees</c:v>
                </c:pt>
                <c:pt idx="4">
                  <c:v>Laptops/Printers</c:v>
                </c:pt>
                <c:pt idx="5">
                  <c:v>Participant Remuneration</c:v>
                </c:pt>
                <c:pt idx="6">
                  <c:v>Student Stipends</c:v>
                </c:pt>
                <c:pt idx="7">
                  <c:v>Rent</c:v>
                </c:pt>
              </c:strCache>
            </c:strRef>
          </c:cat>
          <c:val>
            <c:numRef>
              <c:f>Sheet1!$C$2:$C$9</c:f>
              <c:numCache>
                <c:formatCode>General</c:formatCode>
                <c:ptCount val="8"/>
                <c:pt idx="0">
                  <c:v>1</c:v>
                </c:pt>
                <c:pt idx="2">
                  <c:v>12</c:v>
                </c:pt>
                <c:pt idx="3">
                  <c:v>2</c:v>
                </c:pt>
                <c:pt idx="4">
                  <c:v>6</c:v>
                </c:pt>
                <c:pt idx="5">
                  <c:v>1</c:v>
                </c:pt>
              </c:numCache>
            </c:numRef>
          </c:val>
          <c:extLst>
            <c:ext xmlns:c16="http://schemas.microsoft.com/office/drawing/2014/chart" uri="{C3380CC4-5D6E-409C-BE32-E72D297353CC}">
              <c16:uniqueId val="{00000001-851F-4CA2-B9DB-1347E07F4BAE}"/>
            </c:ext>
          </c:extLst>
        </c:ser>
        <c:ser>
          <c:idx val="2"/>
          <c:order val="2"/>
          <c:tx>
            <c:strRef>
              <c:f>Sheet1!$D$1</c:f>
              <c:strCache>
                <c:ptCount val="1"/>
                <c:pt idx="0">
                  <c:v>Travel</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Catering/AV</c:v>
                </c:pt>
                <c:pt idx="1">
                  <c:v>Conference Fees</c:v>
                </c:pt>
                <c:pt idx="2">
                  <c:v>General Office Supplies</c:v>
                </c:pt>
                <c:pt idx="3">
                  <c:v>IRB Fees</c:v>
                </c:pt>
                <c:pt idx="4">
                  <c:v>Laptops/Printers</c:v>
                </c:pt>
                <c:pt idx="5">
                  <c:v>Participant Remuneration</c:v>
                </c:pt>
                <c:pt idx="6">
                  <c:v>Student Stipends</c:v>
                </c:pt>
                <c:pt idx="7">
                  <c:v>Rent</c:v>
                </c:pt>
              </c:strCache>
            </c:strRef>
          </c:cat>
          <c:val>
            <c:numRef>
              <c:f>Sheet1!$D$2:$D$9</c:f>
              <c:numCache>
                <c:formatCode>General</c:formatCode>
                <c:ptCount val="8"/>
                <c:pt idx="0">
                  <c:v>1</c:v>
                </c:pt>
                <c:pt idx="1">
                  <c:v>12</c:v>
                </c:pt>
              </c:numCache>
            </c:numRef>
          </c:val>
          <c:extLst>
            <c:ext xmlns:c16="http://schemas.microsoft.com/office/drawing/2014/chart" uri="{C3380CC4-5D6E-409C-BE32-E72D297353CC}">
              <c16:uniqueId val="{00000002-851F-4CA2-B9DB-1347E07F4BAE}"/>
            </c:ext>
          </c:extLst>
        </c:ser>
        <c:ser>
          <c:idx val="3"/>
          <c:order val="3"/>
          <c:tx>
            <c:strRef>
              <c:f>Sheet1!$E$1</c:f>
              <c:strCache>
                <c:ptCount val="1"/>
                <c:pt idx="0">
                  <c:v>Equipment</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Catering/AV</c:v>
                </c:pt>
                <c:pt idx="1">
                  <c:v>Conference Fees</c:v>
                </c:pt>
                <c:pt idx="2">
                  <c:v>General Office Supplies</c:v>
                </c:pt>
                <c:pt idx="3">
                  <c:v>IRB Fees</c:v>
                </c:pt>
                <c:pt idx="4">
                  <c:v>Laptops/Printers</c:v>
                </c:pt>
                <c:pt idx="5">
                  <c:v>Participant Remuneration</c:v>
                </c:pt>
                <c:pt idx="6">
                  <c:v>Student Stipends</c:v>
                </c:pt>
                <c:pt idx="7">
                  <c:v>Rent</c:v>
                </c:pt>
              </c:strCache>
            </c:strRef>
          </c:cat>
          <c:val>
            <c:numRef>
              <c:f>Sheet1!$E$2:$E$9</c:f>
              <c:numCache>
                <c:formatCode>General</c:formatCode>
                <c:ptCount val="8"/>
                <c:pt idx="0">
                  <c:v>2</c:v>
                </c:pt>
                <c:pt idx="4">
                  <c:v>6</c:v>
                </c:pt>
              </c:numCache>
            </c:numRef>
          </c:val>
          <c:extLst>
            <c:ext xmlns:c16="http://schemas.microsoft.com/office/drawing/2014/chart" uri="{C3380CC4-5D6E-409C-BE32-E72D297353CC}">
              <c16:uniqueId val="{00000003-851F-4CA2-B9DB-1347E07F4BAE}"/>
            </c:ext>
          </c:extLst>
        </c:ser>
        <c:ser>
          <c:idx val="4"/>
          <c:order val="4"/>
          <c:tx>
            <c:strRef>
              <c:f>Sheet1!$F$1</c:f>
              <c:strCache>
                <c:ptCount val="1"/>
                <c:pt idx="0">
                  <c:v>Other</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Catering/AV</c:v>
                </c:pt>
                <c:pt idx="1">
                  <c:v>Conference Fees</c:v>
                </c:pt>
                <c:pt idx="2">
                  <c:v>General Office Supplies</c:v>
                </c:pt>
                <c:pt idx="3">
                  <c:v>IRB Fees</c:v>
                </c:pt>
                <c:pt idx="4">
                  <c:v>Laptops/Printers</c:v>
                </c:pt>
                <c:pt idx="5">
                  <c:v>Participant Remuneration</c:v>
                </c:pt>
                <c:pt idx="6">
                  <c:v>Student Stipends</c:v>
                </c:pt>
                <c:pt idx="7">
                  <c:v>Rent</c:v>
                </c:pt>
              </c:strCache>
            </c:strRef>
          </c:cat>
          <c:val>
            <c:numRef>
              <c:f>Sheet1!$F$2:$F$9</c:f>
              <c:numCache>
                <c:formatCode>General</c:formatCode>
                <c:ptCount val="8"/>
                <c:pt idx="0">
                  <c:v>2</c:v>
                </c:pt>
                <c:pt idx="1">
                  <c:v>1</c:v>
                </c:pt>
                <c:pt idx="3">
                  <c:v>9</c:v>
                </c:pt>
                <c:pt idx="4">
                  <c:v>2</c:v>
                </c:pt>
                <c:pt idx="5">
                  <c:v>10</c:v>
                </c:pt>
                <c:pt idx="6">
                  <c:v>5</c:v>
                </c:pt>
                <c:pt idx="7">
                  <c:v>2</c:v>
                </c:pt>
              </c:numCache>
            </c:numRef>
          </c:val>
          <c:extLst>
            <c:ext xmlns:c16="http://schemas.microsoft.com/office/drawing/2014/chart" uri="{C3380CC4-5D6E-409C-BE32-E72D297353CC}">
              <c16:uniqueId val="{00000004-851F-4CA2-B9DB-1347E07F4BAE}"/>
            </c:ext>
          </c:extLst>
        </c:ser>
        <c:ser>
          <c:idx val="5"/>
          <c:order val="5"/>
          <c:tx>
            <c:strRef>
              <c:f>Sheet1!$G$1</c:f>
              <c:strCache>
                <c:ptCount val="1"/>
                <c:pt idx="0">
                  <c:v>Indirects</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Catering/AV</c:v>
                </c:pt>
                <c:pt idx="1">
                  <c:v>Conference Fees</c:v>
                </c:pt>
                <c:pt idx="2">
                  <c:v>General Office Supplies</c:v>
                </c:pt>
                <c:pt idx="3">
                  <c:v>IRB Fees</c:v>
                </c:pt>
                <c:pt idx="4">
                  <c:v>Laptops/Printers</c:v>
                </c:pt>
                <c:pt idx="5">
                  <c:v>Participant Remuneration</c:v>
                </c:pt>
                <c:pt idx="6">
                  <c:v>Student Stipends</c:v>
                </c:pt>
                <c:pt idx="7">
                  <c:v>Rent</c:v>
                </c:pt>
              </c:strCache>
            </c:strRef>
          </c:cat>
          <c:val>
            <c:numRef>
              <c:f>Sheet1!$G$2:$G$9</c:f>
              <c:numCache>
                <c:formatCode>General</c:formatCode>
                <c:ptCount val="8"/>
                <c:pt idx="0">
                  <c:v>1</c:v>
                </c:pt>
                <c:pt idx="2">
                  <c:v>3</c:v>
                </c:pt>
                <c:pt idx="3">
                  <c:v>3</c:v>
                </c:pt>
                <c:pt idx="4">
                  <c:v>1</c:v>
                </c:pt>
                <c:pt idx="7">
                  <c:v>7</c:v>
                </c:pt>
              </c:numCache>
            </c:numRef>
          </c:val>
          <c:extLst>
            <c:ext xmlns:c16="http://schemas.microsoft.com/office/drawing/2014/chart" uri="{C3380CC4-5D6E-409C-BE32-E72D297353CC}">
              <c16:uniqueId val="{00000005-851F-4CA2-B9DB-1347E07F4BAE}"/>
            </c:ext>
          </c:extLst>
        </c:ser>
        <c:ser>
          <c:idx val="6"/>
          <c:order val="6"/>
          <c:tx>
            <c:strRef>
              <c:f>Sheet1!$H$1</c:f>
              <c:strCache>
                <c:ptCount val="1"/>
                <c:pt idx="0">
                  <c:v>NA</c:v>
                </c:pt>
              </c:strCache>
            </c:strRef>
          </c:tx>
          <c:spPr>
            <a:solidFill>
              <a:schemeClr val="accent1">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Catering/AV</c:v>
                </c:pt>
                <c:pt idx="1">
                  <c:v>Conference Fees</c:v>
                </c:pt>
                <c:pt idx="2">
                  <c:v>General Office Supplies</c:v>
                </c:pt>
                <c:pt idx="3">
                  <c:v>IRB Fees</c:v>
                </c:pt>
                <c:pt idx="4">
                  <c:v>Laptops/Printers</c:v>
                </c:pt>
                <c:pt idx="5">
                  <c:v>Participant Remuneration</c:v>
                </c:pt>
                <c:pt idx="6">
                  <c:v>Student Stipends</c:v>
                </c:pt>
                <c:pt idx="7">
                  <c:v>Rent</c:v>
                </c:pt>
              </c:strCache>
            </c:strRef>
          </c:cat>
          <c:val>
            <c:numRef>
              <c:f>Sheet1!$H$2:$H$9</c:f>
              <c:numCache>
                <c:formatCode>General</c:formatCode>
                <c:ptCount val="8"/>
                <c:pt idx="0">
                  <c:v>7</c:v>
                </c:pt>
                <c:pt idx="1">
                  <c:v>1</c:v>
                </c:pt>
                <c:pt idx="3">
                  <c:v>1</c:v>
                </c:pt>
                <c:pt idx="5">
                  <c:v>3</c:v>
                </c:pt>
                <c:pt idx="7">
                  <c:v>6</c:v>
                </c:pt>
              </c:numCache>
            </c:numRef>
          </c:val>
          <c:extLst>
            <c:ext xmlns:c16="http://schemas.microsoft.com/office/drawing/2014/chart" uri="{C3380CC4-5D6E-409C-BE32-E72D297353CC}">
              <c16:uniqueId val="{00000006-851F-4CA2-B9DB-1347E07F4BAE}"/>
            </c:ext>
          </c:extLst>
        </c:ser>
        <c:dLbls>
          <c:showLegendKey val="0"/>
          <c:showVal val="0"/>
          <c:showCatName val="0"/>
          <c:showSerName val="0"/>
          <c:showPercent val="0"/>
          <c:showBubbleSize val="0"/>
        </c:dLbls>
        <c:gapWidth val="219"/>
        <c:overlap val="-27"/>
        <c:axId val="396430480"/>
        <c:axId val="274092032"/>
      </c:barChart>
      <c:catAx>
        <c:axId val="396430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crossAx val="274092032"/>
        <c:crosses val="autoZero"/>
        <c:auto val="1"/>
        <c:lblAlgn val="ctr"/>
        <c:lblOffset val="100"/>
        <c:noMultiLvlLbl val="0"/>
      </c:catAx>
      <c:valAx>
        <c:axId val="274092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430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Personnel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Catering/AV</c:v>
                </c:pt>
                <c:pt idx="1">
                  <c:v>Conference Fees</c:v>
                </c:pt>
                <c:pt idx="2">
                  <c:v>General Office Supplies</c:v>
                </c:pt>
                <c:pt idx="3">
                  <c:v>IRB Fees</c:v>
                </c:pt>
                <c:pt idx="4">
                  <c:v>Laptops/Printers</c:v>
                </c:pt>
                <c:pt idx="5">
                  <c:v>Participant Remuneration</c:v>
                </c:pt>
                <c:pt idx="6">
                  <c:v>Student Stipends</c:v>
                </c:pt>
                <c:pt idx="7">
                  <c:v>Rent</c:v>
                </c:pt>
              </c:strCache>
            </c:strRef>
          </c:cat>
          <c:val>
            <c:numRef>
              <c:f>Sheet1!$B$2:$B$9</c:f>
              <c:numCache>
                <c:formatCode>General</c:formatCode>
                <c:ptCount val="8"/>
                <c:pt idx="5">
                  <c:v>1</c:v>
                </c:pt>
                <c:pt idx="6">
                  <c:v>14</c:v>
                </c:pt>
              </c:numCache>
            </c:numRef>
          </c:val>
          <c:extLst>
            <c:ext xmlns:c16="http://schemas.microsoft.com/office/drawing/2014/chart" uri="{C3380CC4-5D6E-409C-BE32-E72D297353CC}">
              <c16:uniqueId val="{00000000-851F-4CA2-B9DB-1347E07F4BAE}"/>
            </c:ext>
          </c:extLst>
        </c:ser>
        <c:ser>
          <c:idx val="1"/>
          <c:order val="1"/>
          <c:tx>
            <c:strRef>
              <c:f>Sheet1!$C$1</c:f>
              <c:strCache>
                <c:ptCount val="1"/>
                <c:pt idx="0">
                  <c:v>Supplies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Catering/AV</c:v>
                </c:pt>
                <c:pt idx="1">
                  <c:v>Conference Fees</c:v>
                </c:pt>
                <c:pt idx="2">
                  <c:v>General Office Supplies</c:v>
                </c:pt>
                <c:pt idx="3">
                  <c:v>IRB Fees</c:v>
                </c:pt>
                <c:pt idx="4">
                  <c:v>Laptops/Printers</c:v>
                </c:pt>
                <c:pt idx="5">
                  <c:v>Participant Remuneration</c:v>
                </c:pt>
                <c:pt idx="6">
                  <c:v>Student Stipends</c:v>
                </c:pt>
                <c:pt idx="7">
                  <c:v>Rent</c:v>
                </c:pt>
              </c:strCache>
            </c:strRef>
          </c:cat>
          <c:val>
            <c:numRef>
              <c:f>Sheet1!$C$2:$C$9</c:f>
              <c:numCache>
                <c:formatCode>General</c:formatCode>
                <c:ptCount val="8"/>
                <c:pt idx="0">
                  <c:v>5</c:v>
                </c:pt>
                <c:pt idx="1">
                  <c:v>1</c:v>
                </c:pt>
                <c:pt idx="2">
                  <c:v>9</c:v>
                </c:pt>
                <c:pt idx="3">
                  <c:v>4</c:v>
                </c:pt>
                <c:pt idx="4">
                  <c:v>16</c:v>
                </c:pt>
              </c:numCache>
            </c:numRef>
          </c:val>
          <c:extLst>
            <c:ext xmlns:c16="http://schemas.microsoft.com/office/drawing/2014/chart" uri="{C3380CC4-5D6E-409C-BE32-E72D297353CC}">
              <c16:uniqueId val="{00000001-851F-4CA2-B9DB-1347E07F4BAE}"/>
            </c:ext>
          </c:extLst>
        </c:ser>
        <c:ser>
          <c:idx val="2"/>
          <c:order val="2"/>
          <c:tx>
            <c:strRef>
              <c:f>Sheet1!$D$1</c:f>
              <c:strCache>
                <c:ptCount val="1"/>
                <c:pt idx="0">
                  <c:v>Travel</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Catering/AV</c:v>
                </c:pt>
                <c:pt idx="1">
                  <c:v>Conference Fees</c:v>
                </c:pt>
                <c:pt idx="2">
                  <c:v>General Office Supplies</c:v>
                </c:pt>
                <c:pt idx="3">
                  <c:v>IRB Fees</c:v>
                </c:pt>
                <c:pt idx="4">
                  <c:v>Laptops/Printers</c:v>
                </c:pt>
                <c:pt idx="5">
                  <c:v>Participant Remuneration</c:v>
                </c:pt>
                <c:pt idx="6">
                  <c:v>Student Stipends</c:v>
                </c:pt>
                <c:pt idx="7">
                  <c:v>Rent</c:v>
                </c:pt>
              </c:strCache>
            </c:strRef>
          </c:cat>
          <c:val>
            <c:numRef>
              <c:f>Sheet1!$D$2:$D$9</c:f>
              <c:numCache>
                <c:formatCode>General</c:formatCode>
                <c:ptCount val="8"/>
                <c:pt idx="1">
                  <c:v>15</c:v>
                </c:pt>
              </c:numCache>
            </c:numRef>
          </c:val>
          <c:extLst>
            <c:ext xmlns:c16="http://schemas.microsoft.com/office/drawing/2014/chart" uri="{C3380CC4-5D6E-409C-BE32-E72D297353CC}">
              <c16:uniqueId val="{00000002-851F-4CA2-B9DB-1347E07F4BAE}"/>
            </c:ext>
          </c:extLst>
        </c:ser>
        <c:ser>
          <c:idx val="3"/>
          <c:order val="3"/>
          <c:tx>
            <c:strRef>
              <c:f>Sheet1!$E$1</c:f>
              <c:strCache>
                <c:ptCount val="1"/>
                <c:pt idx="0">
                  <c:v>Equipment</c:v>
                </c:pt>
              </c:strCache>
            </c:strRef>
          </c:tx>
          <c:spPr>
            <a:solidFill>
              <a:schemeClr val="accent4"/>
            </a:solidFill>
            <a:ln>
              <a:noFill/>
            </a:ln>
            <a:effectLst/>
          </c:spPr>
          <c:invertIfNegative val="0"/>
          <c:dLbls>
            <c:dLbl>
              <c:idx val="4"/>
              <c:layout>
                <c:manualLayout>
                  <c:x val="-1.0227810494224392E-3"/>
                  <c:y val="6.3700535528920786E-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A18-4EC2-8D20-FDB2676367D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Catering/AV</c:v>
                </c:pt>
                <c:pt idx="1">
                  <c:v>Conference Fees</c:v>
                </c:pt>
                <c:pt idx="2">
                  <c:v>General Office Supplies</c:v>
                </c:pt>
                <c:pt idx="3">
                  <c:v>IRB Fees</c:v>
                </c:pt>
                <c:pt idx="4">
                  <c:v>Laptops/Printers</c:v>
                </c:pt>
                <c:pt idx="5">
                  <c:v>Participant Remuneration</c:v>
                </c:pt>
                <c:pt idx="6">
                  <c:v>Student Stipends</c:v>
                </c:pt>
                <c:pt idx="7">
                  <c:v>Rent</c:v>
                </c:pt>
              </c:strCache>
            </c:strRef>
          </c:cat>
          <c:val>
            <c:numRef>
              <c:f>Sheet1!$E$2:$E$9</c:f>
              <c:numCache>
                <c:formatCode>General</c:formatCode>
                <c:ptCount val="8"/>
                <c:pt idx="4">
                  <c:v>3</c:v>
                </c:pt>
              </c:numCache>
            </c:numRef>
          </c:val>
          <c:extLst>
            <c:ext xmlns:c16="http://schemas.microsoft.com/office/drawing/2014/chart" uri="{C3380CC4-5D6E-409C-BE32-E72D297353CC}">
              <c16:uniqueId val="{00000003-851F-4CA2-B9DB-1347E07F4BAE}"/>
            </c:ext>
          </c:extLst>
        </c:ser>
        <c:ser>
          <c:idx val="4"/>
          <c:order val="4"/>
          <c:tx>
            <c:strRef>
              <c:f>Sheet1!$F$1</c:f>
              <c:strCache>
                <c:ptCount val="1"/>
                <c:pt idx="0">
                  <c:v>Other</c:v>
                </c:pt>
              </c:strCache>
            </c:strRef>
          </c:tx>
          <c:spPr>
            <a:solidFill>
              <a:schemeClr val="accent5"/>
            </a:solidFill>
            <a:ln>
              <a:noFill/>
            </a:ln>
            <a:effectLst/>
          </c:spPr>
          <c:invertIfNegative val="0"/>
          <c:dLbls>
            <c:dLbl>
              <c:idx val="4"/>
              <c:layout>
                <c:manualLayout>
                  <c:x val="2.502463429671844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A18-4EC2-8D20-FDB2676367D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Catering/AV</c:v>
                </c:pt>
                <c:pt idx="1">
                  <c:v>Conference Fees</c:v>
                </c:pt>
                <c:pt idx="2">
                  <c:v>General Office Supplies</c:v>
                </c:pt>
                <c:pt idx="3">
                  <c:v>IRB Fees</c:v>
                </c:pt>
                <c:pt idx="4">
                  <c:v>Laptops/Printers</c:v>
                </c:pt>
                <c:pt idx="5">
                  <c:v>Participant Remuneration</c:v>
                </c:pt>
                <c:pt idx="6">
                  <c:v>Student Stipends</c:v>
                </c:pt>
                <c:pt idx="7">
                  <c:v>Rent</c:v>
                </c:pt>
              </c:strCache>
            </c:strRef>
          </c:cat>
          <c:val>
            <c:numRef>
              <c:f>Sheet1!$F$2:$F$9</c:f>
              <c:numCache>
                <c:formatCode>General</c:formatCode>
                <c:ptCount val="8"/>
                <c:pt idx="0">
                  <c:v>14</c:v>
                </c:pt>
                <c:pt idx="1">
                  <c:v>7</c:v>
                </c:pt>
                <c:pt idx="3">
                  <c:v>9</c:v>
                </c:pt>
                <c:pt idx="4">
                  <c:v>3</c:v>
                </c:pt>
                <c:pt idx="5">
                  <c:v>20</c:v>
                </c:pt>
                <c:pt idx="6">
                  <c:v>8</c:v>
                </c:pt>
                <c:pt idx="7">
                  <c:v>18</c:v>
                </c:pt>
              </c:numCache>
            </c:numRef>
          </c:val>
          <c:extLst>
            <c:ext xmlns:c16="http://schemas.microsoft.com/office/drawing/2014/chart" uri="{C3380CC4-5D6E-409C-BE32-E72D297353CC}">
              <c16:uniqueId val="{00000004-851F-4CA2-B9DB-1347E07F4BAE}"/>
            </c:ext>
          </c:extLst>
        </c:ser>
        <c:ser>
          <c:idx val="5"/>
          <c:order val="5"/>
          <c:tx>
            <c:strRef>
              <c:f>Sheet1!$G$1</c:f>
              <c:strCache>
                <c:ptCount val="1"/>
                <c:pt idx="0">
                  <c:v>Indirect</c:v>
                </c:pt>
              </c:strCache>
            </c:strRef>
          </c:tx>
          <c:spPr>
            <a:solidFill>
              <a:schemeClr val="accent6"/>
            </a:solidFill>
            <a:ln>
              <a:noFill/>
            </a:ln>
            <a:effectLst/>
          </c:spPr>
          <c:invertIfNegative val="0"/>
          <c:dLbls>
            <c:dLbl>
              <c:idx val="0"/>
              <c:layout>
                <c:manualLayout>
                  <c:x val="1.2021870495914891E-3"/>
                  <c:y val="-2.39310849090045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A18-4EC2-8D20-FDB2676367D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Catering/AV</c:v>
                </c:pt>
                <c:pt idx="1">
                  <c:v>Conference Fees</c:v>
                </c:pt>
                <c:pt idx="2">
                  <c:v>General Office Supplies</c:v>
                </c:pt>
                <c:pt idx="3">
                  <c:v>IRB Fees</c:v>
                </c:pt>
                <c:pt idx="4">
                  <c:v>Laptops/Printers</c:v>
                </c:pt>
                <c:pt idx="5">
                  <c:v>Participant Remuneration</c:v>
                </c:pt>
                <c:pt idx="6">
                  <c:v>Student Stipends</c:v>
                </c:pt>
                <c:pt idx="7">
                  <c:v>Rent</c:v>
                </c:pt>
              </c:strCache>
            </c:strRef>
          </c:cat>
          <c:val>
            <c:numRef>
              <c:f>Sheet1!$G$2:$G$9</c:f>
              <c:numCache>
                <c:formatCode>General</c:formatCode>
                <c:ptCount val="8"/>
                <c:pt idx="0">
                  <c:v>2</c:v>
                </c:pt>
                <c:pt idx="2">
                  <c:v>12</c:v>
                </c:pt>
                <c:pt idx="3">
                  <c:v>6</c:v>
                </c:pt>
                <c:pt idx="7">
                  <c:v>4</c:v>
                </c:pt>
              </c:numCache>
            </c:numRef>
          </c:val>
          <c:extLst>
            <c:ext xmlns:c16="http://schemas.microsoft.com/office/drawing/2014/chart" uri="{C3380CC4-5D6E-409C-BE32-E72D297353CC}">
              <c16:uniqueId val="{00000005-851F-4CA2-B9DB-1347E07F4BAE}"/>
            </c:ext>
          </c:extLst>
        </c:ser>
        <c:ser>
          <c:idx val="6"/>
          <c:order val="6"/>
          <c:tx>
            <c:strRef>
              <c:f>Sheet1!$H$1</c:f>
              <c:strCache>
                <c:ptCount val="1"/>
                <c:pt idx="0">
                  <c:v>NA</c:v>
                </c:pt>
              </c:strCache>
            </c:strRef>
          </c:tx>
          <c:spPr>
            <a:solidFill>
              <a:schemeClr val="accent1">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Catering/AV</c:v>
                </c:pt>
                <c:pt idx="1">
                  <c:v>Conference Fees</c:v>
                </c:pt>
                <c:pt idx="2">
                  <c:v>General Office Supplies</c:v>
                </c:pt>
                <c:pt idx="3">
                  <c:v>IRB Fees</c:v>
                </c:pt>
                <c:pt idx="4">
                  <c:v>Laptops/Printers</c:v>
                </c:pt>
                <c:pt idx="5">
                  <c:v>Participant Remuneration</c:v>
                </c:pt>
                <c:pt idx="6">
                  <c:v>Student Stipends</c:v>
                </c:pt>
                <c:pt idx="7">
                  <c:v>Rent</c:v>
                </c:pt>
              </c:strCache>
            </c:strRef>
          </c:cat>
          <c:val>
            <c:numRef>
              <c:f>Sheet1!$H$2:$H$9</c:f>
              <c:numCache>
                <c:formatCode>General</c:formatCode>
                <c:ptCount val="8"/>
                <c:pt idx="0">
                  <c:v>2</c:v>
                </c:pt>
                <c:pt idx="2">
                  <c:v>2</c:v>
                </c:pt>
                <c:pt idx="3">
                  <c:v>3</c:v>
                </c:pt>
                <c:pt idx="6">
                  <c:v>1</c:v>
                </c:pt>
                <c:pt idx="7">
                  <c:v>1</c:v>
                </c:pt>
              </c:numCache>
            </c:numRef>
          </c:val>
          <c:extLst>
            <c:ext xmlns:c16="http://schemas.microsoft.com/office/drawing/2014/chart" uri="{C3380CC4-5D6E-409C-BE32-E72D297353CC}">
              <c16:uniqueId val="{00000006-851F-4CA2-B9DB-1347E07F4BAE}"/>
            </c:ext>
          </c:extLst>
        </c:ser>
        <c:dLbls>
          <c:showLegendKey val="0"/>
          <c:showVal val="0"/>
          <c:showCatName val="0"/>
          <c:showSerName val="0"/>
          <c:showPercent val="0"/>
          <c:showBubbleSize val="0"/>
        </c:dLbls>
        <c:gapWidth val="219"/>
        <c:overlap val="-27"/>
        <c:axId val="396430480"/>
        <c:axId val="274092032"/>
      </c:barChart>
      <c:catAx>
        <c:axId val="396430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crossAx val="274092032"/>
        <c:crosses val="autoZero"/>
        <c:auto val="1"/>
        <c:lblAlgn val="ctr"/>
        <c:lblOffset val="100"/>
        <c:noMultiLvlLbl val="0"/>
      </c:catAx>
      <c:valAx>
        <c:axId val="274092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430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Personnel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Catering/AV</c:v>
                </c:pt>
                <c:pt idx="1">
                  <c:v>Conference Fees</c:v>
                </c:pt>
                <c:pt idx="2">
                  <c:v>General Office Supplies</c:v>
                </c:pt>
                <c:pt idx="3">
                  <c:v>IRB Fees</c:v>
                </c:pt>
                <c:pt idx="4">
                  <c:v>Laptops/Printers</c:v>
                </c:pt>
                <c:pt idx="5">
                  <c:v>Participant Remuneration</c:v>
                </c:pt>
                <c:pt idx="6">
                  <c:v>Student Stipends</c:v>
                </c:pt>
                <c:pt idx="7">
                  <c:v>Rent</c:v>
                </c:pt>
              </c:strCache>
            </c:strRef>
          </c:cat>
          <c:val>
            <c:numRef>
              <c:f>Sheet1!$B$2:$B$9</c:f>
              <c:numCache>
                <c:formatCode>General</c:formatCode>
                <c:ptCount val="8"/>
                <c:pt idx="5">
                  <c:v>1</c:v>
                </c:pt>
                <c:pt idx="6">
                  <c:v>13</c:v>
                </c:pt>
              </c:numCache>
            </c:numRef>
          </c:val>
          <c:extLst>
            <c:ext xmlns:c16="http://schemas.microsoft.com/office/drawing/2014/chart" uri="{C3380CC4-5D6E-409C-BE32-E72D297353CC}">
              <c16:uniqueId val="{00000000-851F-4CA2-B9DB-1347E07F4BAE}"/>
            </c:ext>
          </c:extLst>
        </c:ser>
        <c:ser>
          <c:idx val="1"/>
          <c:order val="1"/>
          <c:tx>
            <c:strRef>
              <c:f>Sheet1!$C$1</c:f>
              <c:strCache>
                <c:ptCount val="1"/>
                <c:pt idx="0">
                  <c:v>Supplies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Catering/AV</c:v>
                </c:pt>
                <c:pt idx="1">
                  <c:v>Conference Fees</c:v>
                </c:pt>
                <c:pt idx="2">
                  <c:v>General Office Supplies</c:v>
                </c:pt>
                <c:pt idx="3">
                  <c:v>IRB Fees</c:v>
                </c:pt>
                <c:pt idx="4">
                  <c:v>Laptops/Printers</c:v>
                </c:pt>
                <c:pt idx="5">
                  <c:v>Participant Remuneration</c:v>
                </c:pt>
                <c:pt idx="6">
                  <c:v>Student Stipends</c:v>
                </c:pt>
                <c:pt idx="7">
                  <c:v>Rent</c:v>
                </c:pt>
              </c:strCache>
            </c:strRef>
          </c:cat>
          <c:val>
            <c:numRef>
              <c:f>Sheet1!$C$2:$C$9</c:f>
              <c:numCache>
                <c:formatCode>General</c:formatCode>
                <c:ptCount val="8"/>
                <c:pt idx="0">
                  <c:v>4</c:v>
                </c:pt>
                <c:pt idx="1">
                  <c:v>1</c:v>
                </c:pt>
                <c:pt idx="2">
                  <c:v>9</c:v>
                </c:pt>
                <c:pt idx="3">
                  <c:v>2</c:v>
                </c:pt>
                <c:pt idx="4">
                  <c:v>18</c:v>
                </c:pt>
              </c:numCache>
            </c:numRef>
          </c:val>
          <c:extLst>
            <c:ext xmlns:c16="http://schemas.microsoft.com/office/drawing/2014/chart" uri="{C3380CC4-5D6E-409C-BE32-E72D297353CC}">
              <c16:uniqueId val="{00000001-851F-4CA2-B9DB-1347E07F4BAE}"/>
            </c:ext>
          </c:extLst>
        </c:ser>
        <c:ser>
          <c:idx val="2"/>
          <c:order val="2"/>
          <c:tx>
            <c:strRef>
              <c:f>Sheet1!$D$1</c:f>
              <c:strCache>
                <c:ptCount val="1"/>
                <c:pt idx="0">
                  <c:v>Travel</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Catering/AV</c:v>
                </c:pt>
                <c:pt idx="1">
                  <c:v>Conference Fees</c:v>
                </c:pt>
                <c:pt idx="2">
                  <c:v>General Office Supplies</c:v>
                </c:pt>
                <c:pt idx="3">
                  <c:v>IRB Fees</c:v>
                </c:pt>
                <c:pt idx="4">
                  <c:v>Laptops/Printers</c:v>
                </c:pt>
                <c:pt idx="5">
                  <c:v>Participant Remuneration</c:v>
                </c:pt>
                <c:pt idx="6">
                  <c:v>Student Stipends</c:v>
                </c:pt>
                <c:pt idx="7">
                  <c:v>Rent</c:v>
                </c:pt>
              </c:strCache>
            </c:strRef>
          </c:cat>
          <c:val>
            <c:numRef>
              <c:f>Sheet1!$D$2:$D$9</c:f>
              <c:numCache>
                <c:formatCode>General</c:formatCode>
                <c:ptCount val="8"/>
                <c:pt idx="1">
                  <c:v>15</c:v>
                </c:pt>
              </c:numCache>
            </c:numRef>
          </c:val>
          <c:extLst>
            <c:ext xmlns:c16="http://schemas.microsoft.com/office/drawing/2014/chart" uri="{C3380CC4-5D6E-409C-BE32-E72D297353CC}">
              <c16:uniqueId val="{00000002-851F-4CA2-B9DB-1347E07F4BAE}"/>
            </c:ext>
          </c:extLst>
        </c:ser>
        <c:ser>
          <c:idx val="3"/>
          <c:order val="3"/>
          <c:tx>
            <c:strRef>
              <c:f>Sheet1!$E$1</c:f>
              <c:strCache>
                <c:ptCount val="1"/>
                <c:pt idx="0">
                  <c:v>Equipment</c:v>
                </c:pt>
              </c:strCache>
            </c:strRef>
          </c:tx>
          <c:spPr>
            <a:solidFill>
              <a:schemeClr val="accent4"/>
            </a:solidFill>
            <a:ln>
              <a:noFill/>
            </a:ln>
            <a:effectLst/>
          </c:spPr>
          <c:invertIfNegative val="0"/>
          <c:dLbls>
            <c:dLbl>
              <c:idx val="4"/>
              <c:layout>
                <c:manualLayout>
                  <c:x val="1.0917522331061228E-3"/>
                  <c:y val="-1.35193971413394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742-495E-B3B4-B84EA65E432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Catering/AV</c:v>
                </c:pt>
                <c:pt idx="1">
                  <c:v>Conference Fees</c:v>
                </c:pt>
                <c:pt idx="2">
                  <c:v>General Office Supplies</c:v>
                </c:pt>
                <c:pt idx="3">
                  <c:v>IRB Fees</c:v>
                </c:pt>
                <c:pt idx="4">
                  <c:v>Laptops/Printers</c:v>
                </c:pt>
                <c:pt idx="5">
                  <c:v>Participant Remuneration</c:v>
                </c:pt>
                <c:pt idx="6">
                  <c:v>Student Stipends</c:v>
                </c:pt>
                <c:pt idx="7">
                  <c:v>Rent</c:v>
                </c:pt>
              </c:strCache>
            </c:strRef>
          </c:cat>
          <c:val>
            <c:numRef>
              <c:f>Sheet1!$E$2:$E$9</c:f>
              <c:numCache>
                <c:formatCode>General</c:formatCode>
                <c:ptCount val="8"/>
                <c:pt idx="4">
                  <c:v>3</c:v>
                </c:pt>
              </c:numCache>
            </c:numRef>
          </c:val>
          <c:extLst>
            <c:ext xmlns:c16="http://schemas.microsoft.com/office/drawing/2014/chart" uri="{C3380CC4-5D6E-409C-BE32-E72D297353CC}">
              <c16:uniqueId val="{00000003-851F-4CA2-B9DB-1347E07F4BAE}"/>
            </c:ext>
          </c:extLst>
        </c:ser>
        <c:ser>
          <c:idx val="4"/>
          <c:order val="4"/>
          <c:tx>
            <c:strRef>
              <c:f>Sheet1!$F$1</c:f>
              <c:strCache>
                <c:ptCount val="1"/>
                <c:pt idx="0">
                  <c:v>Other</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Catering/AV</c:v>
                </c:pt>
                <c:pt idx="1">
                  <c:v>Conference Fees</c:v>
                </c:pt>
                <c:pt idx="2">
                  <c:v>General Office Supplies</c:v>
                </c:pt>
                <c:pt idx="3">
                  <c:v>IRB Fees</c:v>
                </c:pt>
                <c:pt idx="4">
                  <c:v>Laptops/Printers</c:v>
                </c:pt>
                <c:pt idx="5">
                  <c:v>Participant Remuneration</c:v>
                </c:pt>
                <c:pt idx="6">
                  <c:v>Student Stipends</c:v>
                </c:pt>
                <c:pt idx="7">
                  <c:v>Rent</c:v>
                </c:pt>
              </c:strCache>
            </c:strRef>
          </c:cat>
          <c:val>
            <c:numRef>
              <c:f>Sheet1!$F$2:$F$9</c:f>
              <c:numCache>
                <c:formatCode>General</c:formatCode>
                <c:ptCount val="8"/>
                <c:pt idx="0">
                  <c:v>15</c:v>
                </c:pt>
                <c:pt idx="1">
                  <c:v>7</c:v>
                </c:pt>
                <c:pt idx="3">
                  <c:v>11</c:v>
                </c:pt>
                <c:pt idx="4">
                  <c:v>2</c:v>
                </c:pt>
                <c:pt idx="5">
                  <c:v>20</c:v>
                </c:pt>
                <c:pt idx="6">
                  <c:v>9</c:v>
                </c:pt>
                <c:pt idx="7">
                  <c:v>18</c:v>
                </c:pt>
              </c:numCache>
            </c:numRef>
          </c:val>
          <c:extLst>
            <c:ext xmlns:c16="http://schemas.microsoft.com/office/drawing/2014/chart" uri="{C3380CC4-5D6E-409C-BE32-E72D297353CC}">
              <c16:uniqueId val="{00000004-851F-4CA2-B9DB-1347E07F4BAE}"/>
            </c:ext>
          </c:extLst>
        </c:ser>
        <c:ser>
          <c:idx val="5"/>
          <c:order val="5"/>
          <c:tx>
            <c:strRef>
              <c:f>Sheet1!$G$1</c:f>
              <c:strCache>
                <c:ptCount val="1"/>
                <c:pt idx="0">
                  <c:v>Indirect</c:v>
                </c:pt>
              </c:strCache>
            </c:strRef>
          </c:tx>
          <c:spPr>
            <a:solidFill>
              <a:schemeClr val="accent6"/>
            </a:solidFill>
            <a:ln>
              <a:noFill/>
            </a:ln>
            <a:effectLst/>
          </c:spPr>
          <c:invertIfNegative val="0"/>
          <c:dLbls>
            <c:dLbl>
              <c:idx val="0"/>
              <c:layout>
                <c:manualLayout>
                  <c:x val="2.1835044662122456E-3"/>
                  <c:y val="-2.703879428267987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742-495E-B3B4-B84EA65E432F}"/>
                </c:ext>
              </c:extLst>
            </c:dLbl>
            <c:dLbl>
              <c:idx val="3"/>
              <c:layout>
                <c:manualLayout>
                  <c:x val="0"/>
                  <c:y val="-3.785431199575043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742-495E-B3B4-B84EA65E432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Catering/AV</c:v>
                </c:pt>
                <c:pt idx="1">
                  <c:v>Conference Fees</c:v>
                </c:pt>
                <c:pt idx="2">
                  <c:v>General Office Supplies</c:v>
                </c:pt>
                <c:pt idx="3">
                  <c:v>IRB Fees</c:v>
                </c:pt>
                <c:pt idx="4">
                  <c:v>Laptops/Printers</c:v>
                </c:pt>
                <c:pt idx="5">
                  <c:v>Participant Remuneration</c:v>
                </c:pt>
                <c:pt idx="6">
                  <c:v>Student Stipends</c:v>
                </c:pt>
                <c:pt idx="7">
                  <c:v>Rent</c:v>
                </c:pt>
              </c:strCache>
            </c:strRef>
          </c:cat>
          <c:val>
            <c:numRef>
              <c:f>Sheet1!$G$2:$G$9</c:f>
              <c:numCache>
                <c:formatCode>General</c:formatCode>
                <c:ptCount val="8"/>
                <c:pt idx="0">
                  <c:v>2</c:v>
                </c:pt>
                <c:pt idx="2">
                  <c:v>11</c:v>
                </c:pt>
                <c:pt idx="3">
                  <c:v>5</c:v>
                </c:pt>
                <c:pt idx="7">
                  <c:v>4</c:v>
                </c:pt>
              </c:numCache>
            </c:numRef>
          </c:val>
          <c:extLst>
            <c:ext xmlns:c16="http://schemas.microsoft.com/office/drawing/2014/chart" uri="{C3380CC4-5D6E-409C-BE32-E72D297353CC}">
              <c16:uniqueId val="{00000005-851F-4CA2-B9DB-1347E07F4BAE}"/>
            </c:ext>
          </c:extLst>
        </c:ser>
        <c:ser>
          <c:idx val="6"/>
          <c:order val="6"/>
          <c:tx>
            <c:strRef>
              <c:f>Sheet1!$H$1</c:f>
              <c:strCache>
                <c:ptCount val="1"/>
                <c:pt idx="0">
                  <c:v>NA</c:v>
                </c:pt>
              </c:strCache>
            </c:strRef>
          </c:tx>
          <c:spPr>
            <a:solidFill>
              <a:schemeClr val="accent1">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Catering/AV</c:v>
                </c:pt>
                <c:pt idx="1">
                  <c:v>Conference Fees</c:v>
                </c:pt>
                <c:pt idx="2">
                  <c:v>General Office Supplies</c:v>
                </c:pt>
                <c:pt idx="3">
                  <c:v>IRB Fees</c:v>
                </c:pt>
                <c:pt idx="4">
                  <c:v>Laptops/Printers</c:v>
                </c:pt>
                <c:pt idx="5">
                  <c:v>Participant Remuneration</c:v>
                </c:pt>
                <c:pt idx="6">
                  <c:v>Student Stipends</c:v>
                </c:pt>
                <c:pt idx="7">
                  <c:v>Rent</c:v>
                </c:pt>
              </c:strCache>
            </c:strRef>
          </c:cat>
          <c:val>
            <c:numRef>
              <c:f>Sheet1!$H$2:$H$9</c:f>
              <c:numCache>
                <c:formatCode>General</c:formatCode>
                <c:ptCount val="8"/>
                <c:pt idx="0">
                  <c:v>2</c:v>
                </c:pt>
                <c:pt idx="2">
                  <c:v>3</c:v>
                </c:pt>
                <c:pt idx="3">
                  <c:v>4</c:v>
                </c:pt>
                <c:pt idx="5">
                  <c:v>1</c:v>
                </c:pt>
                <c:pt idx="6">
                  <c:v>1</c:v>
                </c:pt>
                <c:pt idx="7">
                  <c:v>1</c:v>
                </c:pt>
              </c:numCache>
            </c:numRef>
          </c:val>
          <c:extLst>
            <c:ext xmlns:c16="http://schemas.microsoft.com/office/drawing/2014/chart" uri="{C3380CC4-5D6E-409C-BE32-E72D297353CC}">
              <c16:uniqueId val="{00000006-851F-4CA2-B9DB-1347E07F4BAE}"/>
            </c:ext>
          </c:extLst>
        </c:ser>
        <c:dLbls>
          <c:showLegendKey val="0"/>
          <c:showVal val="0"/>
          <c:showCatName val="0"/>
          <c:showSerName val="0"/>
          <c:showPercent val="0"/>
          <c:showBubbleSize val="0"/>
        </c:dLbls>
        <c:gapWidth val="219"/>
        <c:overlap val="-27"/>
        <c:axId val="396430480"/>
        <c:axId val="274092032"/>
      </c:barChart>
      <c:catAx>
        <c:axId val="396430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crossAx val="274092032"/>
        <c:crosses val="autoZero"/>
        <c:auto val="1"/>
        <c:lblAlgn val="ctr"/>
        <c:lblOffset val="100"/>
        <c:noMultiLvlLbl val="0"/>
      </c:catAx>
      <c:valAx>
        <c:axId val="274092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430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Personnel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IRB Funders</c:v>
                </c:pt>
                <c:pt idx="1">
                  <c:v>IRB Pre-Award</c:v>
                </c:pt>
                <c:pt idx="2">
                  <c:v>IRB Post-Award</c:v>
                </c:pt>
              </c:strCache>
            </c:strRef>
          </c:cat>
          <c:val>
            <c:numRef>
              <c:f>Sheet1!$B$2:$B$4</c:f>
              <c:numCache>
                <c:formatCode>General</c:formatCode>
                <c:ptCount val="3"/>
              </c:numCache>
            </c:numRef>
          </c:val>
          <c:extLst>
            <c:ext xmlns:c16="http://schemas.microsoft.com/office/drawing/2014/chart" uri="{C3380CC4-5D6E-409C-BE32-E72D297353CC}">
              <c16:uniqueId val="{00000000-851F-4CA2-B9DB-1347E07F4BAE}"/>
            </c:ext>
          </c:extLst>
        </c:ser>
        <c:ser>
          <c:idx val="1"/>
          <c:order val="1"/>
          <c:tx>
            <c:strRef>
              <c:f>Sheet1!$C$1</c:f>
              <c:strCache>
                <c:ptCount val="1"/>
                <c:pt idx="0">
                  <c:v>Supplies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IRB Funders</c:v>
                </c:pt>
                <c:pt idx="1">
                  <c:v>IRB Pre-Award</c:v>
                </c:pt>
                <c:pt idx="2">
                  <c:v>IRB Post-Award</c:v>
                </c:pt>
              </c:strCache>
            </c:strRef>
          </c:cat>
          <c:val>
            <c:numRef>
              <c:f>Sheet1!$C$2:$C$4</c:f>
              <c:numCache>
                <c:formatCode>General</c:formatCode>
                <c:ptCount val="3"/>
                <c:pt idx="0">
                  <c:v>2</c:v>
                </c:pt>
                <c:pt idx="1">
                  <c:v>4</c:v>
                </c:pt>
                <c:pt idx="2">
                  <c:v>2</c:v>
                </c:pt>
              </c:numCache>
            </c:numRef>
          </c:val>
          <c:extLst>
            <c:ext xmlns:c16="http://schemas.microsoft.com/office/drawing/2014/chart" uri="{C3380CC4-5D6E-409C-BE32-E72D297353CC}">
              <c16:uniqueId val="{00000001-851F-4CA2-B9DB-1347E07F4BAE}"/>
            </c:ext>
          </c:extLst>
        </c:ser>
        <c:ser>
          <c:idx val="2"/>
          <c:order val="2"/>
          <c:tx>
            <c:strRef>
              <c:f>Sheet1!$D$1</c:f>
              <c:strCache>
                <c:ptCount val="1"/>
                <c:pt idx="0">
                  <c:v>Travel</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IRB Funders</c:v>
                </c:pt>
                <c:pt idx="1">
                  <c:v>IRB Pre-Award</c:v>
                </c:pt>
                <c:pt idx="2">
                  <c:v>IRB Post-Award</c:v>
                </c:pt>
              </c:strCache>
            </c:strRef>
          </c:cat>
          <c:val>
            <c:numRef>
              <c:f>Sheet1!$D$2:$D$4</c:f>
              <c:numCache>
                <c:formatCode>General</c:formatCode>
                <c:ptCount val="3"/>
              </c:numCache>
            </c:numRef>
          </c:val>
          <c:extLst>
            <c:ext xmlns:c16="http://schemas.microsoft.com/office/drawing/2014/chart" uri="{C3380CC4-5D6E-409C-BE32-E72D297353CC}">
              <c16:uniqueId val="{00000002-851F-4CA2-B9DB-1347E07F4BAE}"/>
            </c:ext>
          </c:extLst>
        </c:ser>
        <c:ser>
          <c:idx val="3"/>
          <c:order val="3"/>
          <c:tx>
            <c:strRef>
              <c:f>Sheet1!$E$1</c:f>
              <c:strCache>
                <c:ptCount val="1"/>
                <c:pt idx="0">
                  <c:v>Equipment</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IRB Funders</c:v>
                </c:pt>
                <c:pt idx="1">
                  <c:v>IRB Pre-Award</c:v>
                </c:pt>
                <c:pt idx="2">
                  <c:v>IRB Post-Award</c:v>
                </c:pt>
              </c:strCache>
            </c:strRef>
          </c:cat>
          <c:val>
            <c:numRef>
              <c:f>Sheet1!$E$2:$E$4</c:f>
              <c:numCache>
                <c:formatCode>General</c:formatCode>
                <c:ptCount val="3"/>
              </c:numCache>
            </c:numRef>
          </c:val>
          <c:extLst>
            <c:ext xmlns:c16="http://schemas.microsoft.com/office/drawing/2014/chart" uri="{C3380CC4-5D6E-409C-BE32-E72D297353CC}">
              <c16:uniqueId val="{00000003-851F-4CA2-B9DB-1347E07F4BAE}"/>
            </c:ext>
          </c:extLst>
        </c:ser>
        <c:ser>
          <c:idx val="4"/>
          <c:order val="4"/>
          <c:tx>
            <c:strRef>
              <c:f>Sheet1!$F$1</c:f>
              <c:strCache>
                <c:ptCount val="1"/>
                <c:pt idx="0">
                  <c:v>Other</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IRB Funders</c:v>
                </c:pt>
                <c:pt idx="1">
                  <c:v>IRB Pre-Award</c:v>
                </c:pt>
                <c:pt idx="2">
                  <c:v>IRB Post-Award</c:v>
                </c:pt>
              </c:strCache>
            </c:strRef>
          </c:cat>
          <c:val>
            <c:numRef>
              <c:f>Sheet1!$F$2:$F$4</c:f>
              <c:numCache>
                <c:formatCode>General</c:formatCode>
                <c:ptCount val="3"/>
                <c:pt idx="0">
                  <c:v>9</c:v>
                </c:pt>
                <c:pt idx="1">
                  <c:v>9</c:v>
                </c:pt>
                <c:pt idx="2">
                  <c:v>11</c:v>
                </c:pt>
              </c:numCache>
            </c:numRef>
          </c:val>
          <c:extLst>
            <c:ext xmlns:c16="http://schemas.microsoft.com/office/drawing/2014/chart" uri="{C3380CC4-5D6E-409C-BE32-E72D297353CC}">
              <c16:uniqueId val="{00000004-851F-4CA2-B9DB-1347E07F4BAE}"/>
            </c:ext>
          </c:extLst>
        </c:ser>
        <c:ser>
          <c:idx val="5"/>
          <c:order val="5"/>
          <c:tx>
            <c:strRef>
              <c:f>Sheet1!$G$1</c:f>
              <c:strCache>
                <c:ptCount val="1"/>
                <c:pt idx="0">
                  <c:v>Indirects</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IRB Funders</c:v>
                </c:pt>
                <c:pt idx="1">
                  <c:v>IRB Pre-Award</c:v>
                </c:pt>
                <c:pt idx="2">
                  <c:v>IRB Post-Award</c:v>
                </c:pt>
              </c:strCache>
            </c:strRef>
          </c:cat>
          <c:val>
            <c:numRef>
              <c:f>Sheet1!$G$2:$G$4</c:f>
              <c:numCache>
                <c:formatCode>General</c:formatCode>
                <c:ptCount val="3"/>
                <c:pt idx="0">
                  <c:v>3</c:v>
                </c:pt>
                <c:pt idx="1">
                  <c:v>6</c:v>
                </c:pt>
                <c:pt idx="2">
                  <c:v>5</c:v>
                </c:pt>
              </c:numCache>
            </c:numRef>
          </c:val>
          <c:extLst>
            <c:ext xmlns:c16="http://schemas.microsoft.com/office/drawing/2014/chart" uri="{C3380CC4-5D6E-409C-BE32-E72D297353CC}">
              <c16:uniqueId val="{00000005-851F-4CA2-B9DB-1347E07F4BAE}"/>
            </c:ext>
          </c:extLst>
        </c:ser>
        <c:ser>
          <c:idx val="6"/>
          <c:order val="6"/>
          <c:tx>
            <c:strRef>
              <c:f>Sheet1!$H$1</c:f>
              <c:strCache>
                <c:ptCount val="1"/>
                <c:pt idx="0">
                  <c:v>NA</c:v>
                </c:pt>
              </c:strCache>
            </c:strRef>
          </c:tx>
          <c:spPr>
            <a:solidFill>
              <a:schemeClr val="accent1">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IRB Funders</c:v>
                </c:pt>
                <c:pt idx="1">
                  <c:v>IRB Pre-Award</c:v>
                </c:pt>
                <c:pt idx="2">
                  <c:v>IRB Post-Award</c:v>
                </c:pt>
              </c:strCache>
            </c:strRef>
          </c:cat>
          <c:val>
            <c:numRef>
              <c:f>Sheet1!$H$2:$H$4</c:f>
              <c:numCache>
                <c:formatCode>General</c:formatCode>
                <c:ptCount val="3"/>
                <c:pt idx="0">
                  <c:v>1</c:v>
                </c:pt>
                <c:pt idx="1">
                  <c:v>3</c:v>
                </c:pt>
                <c:pt idx="2">
                  <c:v>4</c:v>
                </c:pt>
              </c:numCache>
            </c:numRef>
          </c:val>
          <c:extLst>
            <c:ext xmlns:c16="http://schemas.microsoft.com/office/drawing/2014/chart" uri="{C3380CC4-5D6E-409C-BE32-E72D297353CC}">
              <c16:uniqueId val="{00000006-851F-4CA2-B9DB-1347E07F4BAE}"/>
            </c:ext>
          </c:extLst>
        </c:ser>
        <c:dLbls>
          <c:showLegendKey val="0"/>
          <c:showVal val="0"/>
          <c:showCatName val="0"/>
          <c:showSerName val="0"/>
          <c:showPercent val="0"/>
          <c:showBubbleSize val="0"/>
        </c:dLbls>
        <c:gapWidth val="219"/>
        <c:overlap val="-27"/>
        <c:axId val="396430480"/>
        <c:axId val="274092032"/>
      </c:barChart>
      <c:catAx>
        <c:axId val="396430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crossAx val="274092032"/>
        <c:crosses val="autoZero"/>
        <c:auto val="1"/>
        <c:lblAlgn val="ctr"/>
        <c:lblOffset val="100"/>
        <c:noMultiLvlLbl val="0"/>
      </c:catAx>
      <c:valAx>
        <c:axId val="274092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430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Personnel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PR Funders</c:v>
                </c:pt>
                <c:pt idx="1">
                  <c:v>PR Pre-Award</c:v>
                </c:pt>
                <c:pt idx="2">
                  <c:v>PR Post-Award</c:v>
                </c:pt>
              </c:strCache>
            </c:strRef>
          </c:cat>
          <c:val>
            <c:numRef>
              <c:f>Sheet1!$B$2:$B$4</c:f>
              <c:numCache>
                <c:formatCode>General</c:formatCode>
                <c:ptCount val="3"/>
                <c:pt idx="0">
                  <c:v>1</c:v>
                </c:pt>
                <c:pt idx="1">
                  <c:v>1</c:v>
                </c:pt>
                <c:pt idx="2">
                  <c:v>1</c:v>
                </c:pt>
              </c:numCache>
            </c:numRef>
          </c:val>
          <c:extLst>
            <c:ext xmlns:c16="http://schemas.microsoft.com/office/drawing/2014/chart" uri="{C3380CC4-5D6E-409C-BE32-E72D297353CC}">
              <c16:uniqueId val="{00000000-851F-4CA2-B9DB-1347E07F4BAE}"/>
            </c:ext>
          </c:extLst>
        </c:ser>
        <c:ser>
          <c:idx val="1"/>
          <c:order val="1"/>
          <c:tx>
            <c:strRef>
              <c:f>Sheet1!$C$1</c:f>
              <c:strCache>
                <c:ptCount val="1"/>
                <c:pt idx="0">
                  <c:v>Supplies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PR Funders</c:v>
                </c:pt>
                <c:pt idx="1">
                  <c:v>PR Pre-Award</c:v>
                </c:pt>
                <c:pt idx="2">
                  <c:v>PR Post-Award</c:v>
                </c:pt>
              </c:strCache>
            </c:strRef>
          </c:cat>
          <c:val>
            <c:numRef>
              <c:f>Sheet1!$C$2:$C$4</c:f>
              <c:numCache>
                <c:formatCode>General</c:formatCode>
                <c:ptCount val="3"/>
                <c:pt idx="0">
                  <c:v>1</c:v>
                </c:pt>
              </c:numCache>
            </c:numRef>
          </c:val>
          <c:extLst>
            <c:ext xmlns:c16="http://schemas.microsoft.com/office/drawing/2014/chart" uri="{C3380CC4-5D6E-409C-BE32-E72D297353CC}">
              <c16:uniqueId val="{00000001-851F-4CA2-B9DB-1347E07F4BAE}"/>
            </c:ext>
          </c:extLst>
        </c:ser>
        <c:ser>
          <c:idx val="2"/>
          <c:order val="2"/>
          <c:tx>
            <c:strRef>
              <c:f>Sheet1!$D$1</c:f>
              <c:strCache>
                <c:ptCount val="1"/>
                <c:pt idx="0">
                  <c:v>Travel</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PR Funders</c:v>
                </c:pt>
                <c:pt idx="1">
                  <c:v>PR Pre-Award</c:v>
                </c:pt>
                <c:pt idx="2">
                  <c:v>PR Post-Award</c:v>
                </c:pt>
              </c:strCache>
            </c:strRef>
          </c:cat>
          <c:val>
            <c:numRef>
              <c:f>Sheet1!$D$2:$D$4</c:f>
              <c:numCache>
                <c:formatCode>General</c:formatCode>
                <c:ptCount val="3"/>
              </c:numCache>
            </c:numRef>
          </c:val>
          <c:extLst>
            <c:ext xmlns:c16="http://schemas.microsoft.com/office/drawing/2014/chart" uri="{C3380CC4-5D6E-409C-BE32-E72D297353CC}">
              <c16:uniqueId val="{00000002-851F-4CA2-B9DB-1347E07F4BAE}"/>
            </c:ext>
          </c:extLst>
        </c:ser>
        <c:ser>
          <c:idx val="3"/>
          <c:order val="3"/>
          <c:tx>
            <c:strRef>
              <c:f>Sheet1!$E$1</c:f>
              <c:strCache>
                <c:ptCount val="1"/>
                <c:pt idx="0">
                  <c:v>Equipment</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PR Funders</c:v>
                </c:pt>
                <c:pt idx="1">
                  <c:v>PR Pre-Award</c:v>
                </c:pt>
                <c:pt idx="2">
                  <c:v>PR Post-Award</c:v>
                </c:pt>
              </c:strCache>
            </c:strRef>
          </c:cat>
          <c:val>
            <c:numRef>
              <c:f>Sheet1!$E$2:$E$4</c:f>
              <c:numCache>
                <c:formatCode>General</c:formatCode>
                <c:ptCount val="3"/>
              </c:numCache>
            </c:numRef>
          </c:val>
          <c:extLst>
            <c:ext xmlns:c16="http://schemas.microsoft.com/office/drawing/2014/chart" uri="{C3380CC4-5D6E-409C-BE32-E72D297353CC}">
              <c16:uniqueId val="{00000003-851F-4CA2-B9DB-1347E07F4BAE}"/>
            </c:ext>
          </c:extLst>
        </c:ser>
        <c:ser>
          <c:idx val="4"/>
          <c:order val="4"/>
          <c:tx>
            <c:strRef>
              <c:f>Sheet1!$F$1</c:f>
              <c:strCache>
                <c:ptCount val="1"/>
                <c:pt idx="0">
                  <c:v>Other</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PR Funders</c:v>
                </c:pt>
                <c:pt idx="1">
                  <c:v>PR Pre-Award</c:v>
                </c:pt>
                <c:pt idx="2">
                  <c:v>PR Post-Award</c:v>
                </c:pt>
              </c:strCache>
            </c:strRef>
          </c:cat>
          <c:val>
            <c:numRef>
              <c:f>Sheet1!$F$2:$F$4</c:f>
              <c:numCache>
                <c:formatCode>General</c:formatCode>
                <c:ptCount val="3"/>
                <c:pt idx="0">
                  <c:v>10</c:v>
                </c:pt>
                <c:pt idx="1">
                  <c:v>20</c:v>
                </c:pt>
                <c:pt idx="2">
                  <c:v>20</c:v>
                </c:pt>
              </c:numCache>
            </c:numRef>
          </c:val>
          <c:extLst>
            <c:ext xmlns:c16="http://schemas.microsoft.com/office/drawing/2014/chart" uri="{C3380CC4-5D6E-409C-BE32-E72D297353CC}">
              <c16:uniqueId val="{00000004-851F-4CA2-B9DB-1347E07F4BAE}"/>
            </c:ext>
          </c:extLst>
        </c:ser>
        <c:ser>
          <c:idx val="5"/>
          <c:order val="5"/>
          <c:tx>
            <c:strRef>
              <c:f>Sheet1!$G$1</c:f>
              <c:strCache>
                <c:ptCount val="1"/>
                <c:pt idx="0">
                  <c:v>Indirects</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PR Funders</c:v>
                </c:pt>
                <c:pt idx="1">
                  <c:v>PR Pre-Award</c:v>
                </c:pt>
                <c:pt idx="2">
                  <c:v>PR Post-Award</c:v>
                </c:pt>
              </c:strCache>
            </c:strRef>
          </c:cat>
          <c:val>
            <c:numRef>
              <c:f>Sheet1!$G$2:$G$4</c:f>
              <c:numCache>
                <c:formatCode>General</c:formatCode>
                <c:ptCount val="3"/>
              </c:numCache>
            </c:numRef>
          </c:val>
          <c:extLst>
            <c:ext xmlns:c16="http://schemas.microsoft.com/office/drawing/2014/chart" uri="{C3380CC4-5D6E-409C-BE32-E72D297353CC}">
              <c16:uniqueId val="{00000005-851F-4CA2-B9DB-1347E07F4BAE}"/>
            </c:ext>
          </c:extLst>
        </c:ser>
        <c:ser>
          <c:idx val="6"/>
          <c:order val="6"/>
          <c:tx>
            <c:strRef>
              <c:f>Sheet1!$H$1</c:f>
              <c:strCache>
                <c:ptCount val="1"/>
                <c:pt idx="0">
                  <c:v>NA</c:v>
                </c:pt>
              </c:strCache>
            </c:strRef>
          </c:tx>
          <c:spPr>
            <a:solidFill>
              <a:schemeClr val="accent1">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PR Funders</c:v>
                </c:pt>
                <c:pt idx="1">
                  <c:v>PR Pre-Award</c:v>
                </c:pt>
                <c:pt idx="2">
                  <c:v>PR Post-Award</c:v>
                </c:pt>
              </c:strCache>
            </c:strRef>
          </c:cat>
          <c:val>
            <c:numRef>
              <c:f>Sheet1!$H$2:$H$4</c:f>
              <c:numCache>
                <c:formatCode>General</c:formatCode>
                <c:ptCount val="3"/>
                <c:pt idx="0">
                  <c:v>3</c:v>
                </c:pt>
                <c:pt idx="2">
                  <c:v>1</c:v>
                </c:pt>
              </c:numCache>
            </c:numRef>
          </c:val>
          <c:extLst>
            <c:ext xmlns:c16="http://schemas.microsoft.com/office/drawing/2014/chart" uri="{C3380CC4-5D6E-409C-BE32-E72D297353CC}">
              <c16:uniqueId val="{00000006-851F-4CA2-B9DB-1347E07F4BAE}"/>
            </c:ext>
          </c:extLst>
        </c:ser>
        <c:dLbls>
          <c:showLegendKey val="0"/>
          <c:showVal val="0"/>
          <c:showCatName val="0"/>
          <c:showSerName val="0"/>
          <c:showPercent val="0"/>
          <c:showBubbleSize val="0"/>
        </c:dLbls>
        <c:gapWidth val="219"/>
        <c:overlap val="-27"/>
        <c:axId val="396430480"/>
        <c:axId val="274092032"/>
      </c:barChart>
      <c:catAx>
        <c:axId val="396430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crossAx val="274092032"/>
        <c:crosses val="autoZero"/>
        <c:auto val="1"/>
        <c:lblAlgn val="ctr"/>
        <c:lblOffset val="100"/>
        <c:noMultiLvlLbl val="0"/>
      </c:catAx>
      <c:valAx>
        <c:axId val="274092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430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Personnel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Stipends Funders</c:v>
                </c:pt>
                <c:pt idx="1">
                  <c:v>Stipends Pre-Award</c:v>
                </c:pt>
                <c:pt idx="2">
                  <c:v>Stipends Post-Award</c:v>
                </c:pt>
              </c:strCache>
            </c:strRef>
          </c:cat>
          <c:val>
            <c:numRef>
              <c:f>Sheet1!$B$2:$B$4</c:f>
              <c:numCache>
                <c:formatCode>General</c:formatCode>
                <c:ptCount val="3"/>
                <c:pt idx="0">
                  <c:v>10</c:v>
                </c:pt>
                <c:pt idx="1">
                  <c:v>14</c:v>
                </c:pt>
                <c:pt idx="2">
                  <c:v>13</c:v>
                </c:pt>
              </c:numCache>
            </c:numRef>
          </c:val>
          <c:extLst>
            <c:ext xmlns:c16="http://schemas.microsoft.com/office/drawing/2014/chart" uri="{C3380CC4-5D6E-409C-BE32-E72D297353CC}">
              <c16:uniqueId val="{00000000-851F-4CA2-B9DB-1347E07F4BAE}"/>
            </c:ext>
          </c:extLst>
        </c:ser>
        <c:ser>
          <c:idx val="1"/>
          <c:order val="1"/>
          <c:tx>
            <c:strRef>
              <c:f>Sheet1!$C$1</c:f>
              <c:strCache>
                <c:ptCount val="1"/>
                <c:pt idx="0">
                  <c:v>Supplies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Stipends Funders</c:v>
                </c:pt>
                <c:pt idx="1">
                  <c:v>Stipends Pre-Award</c:v>
                </c:pt>
                <c:pt idx="2">
                  <c:v>Stipends Post-Award</c:v>
                </c:pt>
              </c:strCache>
            </c:strRef>
          </c:cat>
          <c:val>
            <c:numRef>
              <c:f>Sheet1!$C$2:$C$4</c:f>
              <c:numCache>
                <c:formatCode>General</c:formatCode>
                <c:ptCount val="3"/>
              </c:numCache>
            </c:numRef>
          </c:val>
          <c:extLst>
            <c:ext xmlns:c16="http://schemas.microsoft.com/office/drawing/2014/chart" uri="{C3380CC4-5D6E-409C-BE32-E72D297353CC}">
              <c16:uniqueId val="{00000001-851F-4CA2-B9DB-1347E07F4BAE}"/>
            </c:ext>
          </c:extLst>
        </c:ser>
        <c:ser>
          <c:idx val="2"/>
          <c:order val="2"/>
          <c:tx>
            <c:strRef>
              <c:f>Sheet1!$D$1</c:f>
              <c:strCache>
                <c:ptCount val="1"/>
                <c:pt idx="0">
                  <c:v>Travel</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Stipends Funders</c:v>
                </c:pt>
                <c:pt idx="1">
                  <c:v>Stipends Pre-Award</c:v>
                </c:pt>
                <c:pt idx="2">
                  <c:v>Stipends Post-Award</c:v>
                </c:pt>
              </c:strCache>
            </c:strRef>
          </c:cat>
          <c:val>
            <c:numRef>
              <c:f>Sheet1!$D$2:$D$4</c:f>
              <c:numCache>
                <c:formatCode>General</c:formatCode>
                <c:ptCount val="3"/>
              </c:numCache>
            </c:numRef>
          </c:val>
          <c:extLst>
            <c:ext xmlns:c16="http://schemas.microsoft.com/office/drawing/2014/chart" uri="{C3380CC4-5D6E-409C-BE32-E72D297353CC}">
              <c16:uniqueId val="{00000002-851F-4CA2-B9DB-1347E07F4BAE}"/>
            </c:ext>
          </c:extLst>
        </c:ser>
        <c:ser>
          <c:idx val="3"/>
          <c:order val="3"/>
          <c:tx>
            <c:strRef>
              <c:f>Sheet1!$E$1</c:f>
              <c:strCache>
                <c:ptCount val="1"/>
                <c:pt idx="0">
                  <c:v>Equipment</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Stipends Funders</c:v>
                </c:pt>
                <c:pt idx="1">
                  <c:v>Stipends Pre-Award</c:v>
                </c:pt>
                <c:pt idx="2">
                  <c:v>Stipends Post-Award</c:v>
                </c:pt>
              </c:strCache>
            </c:strRef>
          </c:cat>
          <c:val>
            <c:numRef>
              <c:f>Sheet1!$E$2:$E$4</c:f>
              <c:numCache>
                <c:formatCode>General</c:formatCode>
                <c:ptCount val="3"/>
              </c:numCache>
            </c:numRef>
          </c:val>
          <c:extLst>
            <c:ext xmlns:c16="http://schemas.microsoft.com/office/drawing/2014/chart" uri="{C3380CC4-5D6E-409C-BE32-E72D297353CC}">
              <c16:uniqueId val="{00000003-851F-4CA2-B9DB-1347E07F4BAE}"/>
            </c:ext>
          </c:extLst>
        </c:ser>
        <c:ser>
          <c:idx val="4"/>
          <c:order val="4"/>
          <c:tx>
            <c:strRef>
              <c:f>Sheet1!$F$1</c:f>
              <c:strCache>
                <c:ptCount val="1"/>
                <c:pt idx="0">
                  <c:v>Other</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Stipends Funders</c:v>
                </c:pt>
                <c:pt idx="1">
                  <c:v>Stipends Pre-Award</c:v>
                </c:pt>
                <c:pt idx="2">
                  <c:v>Stipends Post-Award</c:v>
                </c:pt>
              </c:strCache>
            </c:strRef>
          </c:cat>
          <c:val>
            <c:numRef>
              <c:f>Sheet1!$F$2:$F$4</c:f>
              <c:numCache>
                <c:formatCode>General</c:formatCode>
                <c:ptCount val="3"/>
                <c:pt idx="0">
                  <c:v>5</c:v>
                </c:pt>
                <c:pt idx="1">
                  <c:v>8</c:v>
                </c:pt>
                <c:pt idx="2">
                  <c:v>9</c:v>
                </c:pt>
              </c:numCache>
            </c:numRef>
          </c:val>
          <c:extLst>
            <c:ext xmlns:c16="http://schemas.microsoft.com/office/drawing/2014/chart" uri="{C3380CC4-5D6E-409C-BE32-E72D297353CC}">
              <c16:uniqueId val="{00000004-851F-4CA2-B9DB-1347E07F4BAE}"/>
            </c:ext>
          </c:extLst>
        </c:ser>
        <c:ser>
          <c:idx val="5"/>
          <c:order val="5"/>
          <c:tx>
            <c:strRef>
              <c:f>Sheet1!$G$1</c:f>
              <c:strCache>
                <c:ptCount val="1"/>
                <c:pt idx="0">
                  <c:v>Indirects</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Stipends Funders</c:v>
                </c:pt>
                <c:pt idx="1">
                  <c:v>Stipends Pre-Award</c:v>
                </c:pt>
                <c:pt idx="2">
                  <c:v>Stipends Post-Award</c:v>
                </c:pt>
              </c:strCache>
            </c:strRef>
          </c:cat>
          <c:val>
            <c:numRef>
              <c:f>Sheet1!$G$2:$G$4</c:f>
              <c:numCache>
                <c:formatCode>General</c:formatCode>
                <c:ptCount val="3"/>
              </c:numCache>
            </c:numRef>
          </c:val>
          <c:extLst>
            <c:ext xmlns:c16="http://schemas.microsoft.com/office/drawing/2014/chart" uri="{C3380CC4-5D6E-409C-BE32-E72D297353CC}">
              <c16:uniqueId val="{00000005-851F-4CA2-B9DB-1347E07F4BAE}"/>
            </c:ext>
          </c:extLst>
        </c:ser>
        <c:ser>
          <c:idx val="6"/>
          <c:order val="6"/>
          <c:tx>
            <c:strRef>
              <c:f>Sheet1!$H$1</c:f>
              <c:strCache>
                <c:ptCount val="1"/>
                <c:pt idx="0">
                  <c:v>NA</c:v>
                </c:pt>
              </c:strCache>
            </c:strRef>
          </c:tx>
          <c:spPr>
            <a:solidFill>
              <a:schemeClr val="accent1">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Stipends Funders</c:v>
                </c:pt>
                <c:pt idx="1">
                  <c:v>Stipends Pre-Award</c:v>
                </c:pt>
                <c:pt idx="2">
                  <c:v>Stipends Post-Award</c:v>
                </c:pt>
              </c:strCache>
            </c:strRef>
          </c:cat>
          <c:val>
            <c:numRef>
              <c:f>Sheet1!$H$2:$H$4</c:f>
              <c:numCache>
                <c:formatCode>General</c:formatCode>
                <c:ptCount val="3"/>
                <c:pt idx="1">
                  <c:v>1</c:v>
                </c:pt>
                <c:pt idx="2">
                  <c:v>1</c:v>
                </c:pt>
              </c:numCache>
            </c:numRef>
          </c:val>
          <c:extLst>
            <c:ext xmlns:c16="http://schemas.microsoft.com/office/drawing/2014/chart" uri="{C3380CC4-5D6E-409C-BE32-E72D297353CC}">
              <c16:uniqueId val="{00000006-851F-4CA2-B9DB-1347E07F4BAE}"/>
            </c:ext>
          </c:extLst>
        </c:ser>
        <c:dLbls>
          <c:showLegendKey val="0"/>
          <c:showVal val="0"/>
          <c:showCatName val="0"/>
          <c:showSerName val="0"/>
          <c:showPercent val="0"/>
          <c:showBubbleSize val="0"/>
        </c:dLbls>
        <c:gapWidth val="219"/>
        <c:overlap val="-27"/>
        <c:axId val="396430480"/>
        <c:axId val="274092032"/>
      </c:barChart>
      <c:catAx>
        <c:axId val="396430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crossAx val="274092032"/>
        <c:crosses val="autoZero"/>
        <c:auto val="1"/>
        <c:lblAlgn val="ctr"/>
        <c:lblOffset val="100"/>
        <c:noMultiLvlLbl val="0"/>
      </c:catAx>
      <c:valAx>
        <c:axId val="274092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430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Personnel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Catering/AV Funders</c:v>
                </c:pt>
                <c:pt idx="1">
                  <c:v>Catering/AV Pre-Award</c:v>
                </c:pt>
                <c:pt idx="2">
                  <c:v>Catering/AV Post-Award</c:v>
                </c:pt>
              </c:strCache>
            </c:strRef>
          </c:cat>
          <c:val>
            <c:numRef>
              <c:f>Sheet1!$B$2:$B$4</c:f>
              <c:numCache>
                <c:formatCode>General</c:formatCode>
                <c:ptCount val="3"/>
              </c:numCache>
            </c:numRef>
          </c:val>
          <c:extLst>
            <c:ext xmlns:c16="http://schemas.microsoft.com/office/drawing/2014/chart" uri="{C3380CC4-5D6E-409C-BE32-E72D297353CC}">
              <c16:uniqueId val="{00000000-851F-4CA2-B9DB-1347E07F4BAE}"/>
            </c:ext>
          </c:extLst>
        </c:ser>
        <c:ser>
          <c:idx val="1"/>
          <c:order val="1"/>
          <c:tx>
            <c:strRef>
              <c:f>Sheet1!$C$1</c:f>
              <c:strCache>
                <c:ptCount val="1"/>
                <c:pt idx="0">
                  <c:v>Supplies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Catering/AV Funders</c:v>
                </c:pt>
                <c:pt idx="1">
                  <c:v>Catering/AV Pre-Award</c:v>
                </c:pt>
                <c:pt idx="2">
                  <c:v>Catering/AV Post-Award</c:v>
                </c:pt>
              </c:strCache>
            </c:strRef>
          </c:cat>
          <c:val>
            <c:numRef>
              <c:f>Sheet1!$C$2:$C$4</c:f>
              <c:numCache>
                <c:formatCode>General</c:formatCode>
                <c:ptCount val="3"/>
                <c:pt idx="0">
                  <c:v>1</c:v>
                </c:pt>
                <c:pt idx="1">
                  <c:v>5</c:v>
                </c:pt>
                <c:pt idx="2">
                  <c:v>4</c:v>
                </c:pt>
              </c:numCache>
            </c:numRef>
          </c:val>
          <c:extLst>
            <c:ext xmlns:c16="http://schemas.microsoft.com/office/drawing/2014/chart" uri="{C3380CC4-5D6E-409C-BE32-E72D297353CC}">
              <c16:uniqueId val="{00000001-851F-4CA2-B9DB-1347E07F4BAE}"/>
            </c:ext>
          </c:extLst>
        </c:ser>
        <c:ser>
          <c:idx val="2"/>
          <c:order val="2"/>
          <c:tx>
            <c:strRef>
              <c:f>Sheet1!$D$1</c:f>
              <c:strCache>
                <c:ptCount val="1"/>
                <c:pt idx="0">
                  <c:v>Travel</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Catering/AV Funders</c:v>
                </c:pt>
                <c:pt idx="1">
                  <c:v>Catering/AV Pre-Award</c:v>
                </c:pt>
                <c:pt idx="2">
                  <c:v>Catering/AV Post-Award</c:v>
                </c:pt>
              </c:strCache>
            </c:strRef>
          </c:cat>
          <c:val>
            <c:numRef>
              <c:f>Sheet1!$D$2:$D$4</c:f>
              <c:numCache>
                <c:formatCode>General</c:formatCode>
                <c:ptCount val="3"/>
                <c:pt idx="0">
                  <c:v>1</c:v>
                </c:pt>
              </c:numCache>
            </c:numRef>
          </c:val>
          <c:extLst>
            <c:ext xmlns:c16="http://schemas.microsoft.com/office/drawing/2014/chart" uri="{C3380CC4-5D6E-409C-BE32-E72D297353CC}">
              <c16:uniqueId val="{00000002-851F-4CA2-B9DB-1347E07F4BAE}"/>
            </c:ext>
          </c:extLst>
        </c:ser>
        <c:ser>
          <c:idx val="3"/>
          <c:order val="3"/>
          <c:tx>
            <c:strRef>
              <c:f>Sheet1!$E$1</c:f>
              <c:strCache>
                <c:ptCount val="1"/>
                <c:pt idx="0">
                  <c:v>Equipment</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Catering/AV Funders</c:v>
                </c:pt>
                <c:pt idx="1">
                  <c:v>Catering/AV Pre-Award</c:v>
                </c:pt>
                <c:pt idx="2">
                  <c:v>Catering/AV Post-Award</c:v>
                </c:pt>
              </c:strCache>
            </c:strRef>
          </c:cat>
          <c:val>
            <c:numRef>
              <c:f>Sheet1!$E$2:$E$4</c:f>
              <c:numCache>
                <c:formatCode>General</c:formatCode>
                <c:ptCount val="3"/>
                <c:pt idx="0">
                  <c:v>2</c:v>
                </c:pt>
              </c:numCache>
            </c:numRef>
          </c:val>
          <c:extLst>
            <c:ext xmlns:c16="http://schemas.microsoft.com/office/drawing/2014/chart" uri="{C3380CC4-5D6E-409C-BE32-E72D297353CC}">
              <c16:uniqueId val="{00000003-851F-4CA2-B9DB-1347E07F4BAE}"/>
            </c:ext>
          </c:extLst>
        </c:ser>
        <c:ser>
          <c:idx val="4"/>
          <c:order val="4"/>
          <c:tx>
            <c:strRef>
              <c:f>Sheet1!$F$1</c:f>
              <c:strCache>
                <c:ptCount val="1"/>
                <c:pt idx="0">
                  <c:v>Other</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Catering/AV Funders</c:v>
                </c:pt>
                <c:pt idx="1">
                  <c:v>Catering/AV Pre-Award</c:v>
                </c:pt>
                <c:pt idx="2">
                  <c:v>Catering/AV Post-Award</c:v>
                </c:pt>
              </c:strCache>
            </c:strRef>
          </c:cat>
          <c:val>
            <c:numRef>
              <c:f>Sheet1!$F$2:$F$4</c:f>
              <c:numCache>
                <c:formatCode>General</c:formatCode>
                <c:ptCount val="3"/>
                <c:pt idx="0">
                  <c:v>2</c:v>
                </c:pt>
                <c:pt idx="1">
                  <c:v>14</c:v>
                </c:pt>
                <c:pt idx="2">
                  <c:v>15</c:v>
                </c:pt>
              </c:numCache>
            </c:numRef>
          </c:val>
          <c:extLst>
            <c:ext xmlns:c16="http://schemas.microsoft.com/office/drawing/2014/chart" uri="{C3380CC4-5D6E-409C-BE32-E72D297353CC}">
              <c16:uniqueId val="{00000004-851F-4CA2-B9DB-1347E07F4BAE}"/>
            </c:ext>
          </c:extLst>
        </c:ser>
        <c:ser>
          <c:idx val="5"/>
          <c:order val="5"/>
          <c:tx>
            <c:strRef>
              <c:f>Sheet1!$G$1</c:f>
              <c:strCache>
                <c:ptCount val="1"/>
                <c:pt idx="0">
                  <c:v>Indirects</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Catering/AV Funders</c:v>
                </c:pt>
                <c:pt idx="1">
                  <c:v>Catering/AV Pre-Award</c:v>
                </c:pt>
                <c:pt idx="2">
                  <c:v>Catering/AV Post-Award</c:v>
                </c:pt>
              </c:strCache>
            </c:strRef>
          </c:cat>
          <c:val>
            <c:numRef>
              <c:f>Sheet1!$G$2:$G$4</c:f>
              <c:numCache>
                <c:formatCode>General</c:formatCode>
                <c:ptCount val="3"/>
                <c:pt idx="0">
                  <c:v>1</c:v>
                </c:pt>
                <c:pt idx="1">
                  <c:v>2</c:v>
                </c:pt>
                <c:pt idx="2">
                  <c:v>2</c:v>
                </c:pt>
              </c:numCache>
            </c:numRef>
          </c:val>
          <c:extLst>
            <c:ext xmlns:c16="http://schemas.microsoft.com/office/drawing/2014/chart" uri="{C3380CC4-5D6E-409C-BE32-E72D297353CC}">
              <c16:uniqueId val="{00000005-851F-4CA2-B9DB-1347E07F4BAE}"/>
            </c:ext>
          </c:extLst>
        </c:ser>
        <c:ser>
          <c:idx val="6"/>
          <c:order val="6"/>
          <c:tx>
            <c:strRef>
              <c:f>Sheet1!$H$1</c:f>
              <c:strCache>
                <c:ptCount val="1"/>
                <c:pt idx="0">
                  <c:v>NA</c:v>
                </c:pt>
              </c:strCache>
            </c:strRef>
          </c:tx>
          <c:spPr>
            <a:solidFill>
              <a:schemeClr val="accent1">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Catering/AV Funders</c:v>
                </c:pt>
                <c:pt idx="1">
                  <c:v>Catering/AV Pre-Award</c:v>
                </c:pt>
                <c:pt idx="2">
                  <c:v>Catering/AV Post-Award</c:v>
                </c:pt>
              </c:strCache>
            </c:strRef>
          </c:cat>
          <c:val>
            <c:numRef>
              <c:f>Sheet1!$H$2:$H$4</c:f>
              <c:numCache>
                <c:formatCode>General</c:formatCode>
                <c:ptCount val="3"/>
                <c:pt idx="0">
                  <c:v>7</c:v>
                </c:pt>
                <c:pt idx="1">
                  <c:v>2</c:v>
                </c:pt>
                <c:pt idx="2">
                  <c:v>2</c:v>
                </c:pt>
              </c:numCache>
            </c:numRef>
          </c:val>
          <c:extLst>
            <c:ext xmlns:c16="http://schemas.microsoft.com/office/drawing/2014/chart" uri="{C3380CC4-5D6E-409C-BE32-E72D297353CC}">
              <c16:uniqueId val="{00000006-851F-4CA2-B9DB-1347E07F4BAE}"/>
            </c:ext>
          </c:extLst>
        </c:ser>
        <c:dLbls>
          <c:showLegendKey val="0"/>
          <c:showVal val="0"/>
          <c:showCatName val="0"/>
          <c:showSerName val="0"/>
          <c:showPercent val="0"/>
          <c:showBubbleSize val="0"/>
        </c:dLbls>
        <c:gapWidth val="219"/>
        <c:overlap val="-27"/>
        <c:axId val="396430480"/>
        <c:axId val="274092032"/>
      </c:barChart>
      <c:catAx>
        <c:axId val="396430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crossAx val="274092032"/>
        <c:crosses val="autoZero"/>
        <c:auto val="1"/>
        <c:lblAlgn val="ctr"/>
        <c:lblOffset val="100"/>
        <c:noMultiLvlLbl val="0"/>
      </c:catAx>
      <c:valAx>
        <c:axId val="274092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430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Personnel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Rent Funders</c:v>
                </c:pt>
                <c:pt idx="1">
                  <c:v>Rent Pre-Award</c:v>
                </c:pt>
                <c:pt idx="2">
                  <c:v>Rent Post-Award</c:v>
                </c:pt>
              </c:strCache>
            </c:strRef>
          </c:cat>
          <c:val>
            <c:numRef>
              <c:f>Sheet1!$B$2:$B$4</c:f>
              <c:numCache>
                <c:formatCode>General</c:formatCode>
                <c:ptCount val="3"/>
              </c:numCache>
            </c:numRef>
          </c:val>
          <c:extLst>
            <c:ext xmlns:c16="http://schemas.microsoft.com/office/drawing/2014/chart" uri="{C3380CC4-5D6E-409C-BE32-E72D297353CC}">
              <c16:uniqueId val="{00000000-851F-4CA2-B9DB-1347E07F4BAE}"/>
            </c:ext>
          </c:extLst>
        </c:ser>
        <c:ser>
          <c:idx val="1"/>
          <c:order val="1"/>
          <c:tx>
            <c:strRef>
              <c:f>Sheet1!$C$1</c:f>
              <c:strCache>
                <c:ptCount val="1"/>
                <c:pt idx="0">
                  <c:v>Supplies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Rent Funders</c:v>
                </c:pt>
                <c:pt idx="1">
                  <c:v>Rent Pre-Award</c:v>
                </c:pt>
                <c:pt idx="2">
                  <c:v>Rent Post-Award</c:v>
                </c:pt>
              </c:strCache>
            </c:strRef>
          </c:cat>
          <c:val>
            <c:numRef>
              <c:f>Sheet1!$C$2:$C$4</c:f>
              <c:numCache>
                <c:formatCode>General</c:formatCode>
                <c:ptCount val="3"/>
              </c:numCache>
            </c:numRef>
          </c:val>
          <c:extLst>
            <c:ext xmlns:c16="http://schemas.microsoft.com/office/drawing/2014/chart" uri="{C3380CC4-5D6E-409C-BE32-E72D297353CC}">
              <c16:uniqueId val="{00000001-851F-4CA2-B9DB-1347E07F4BAE}"/>
            </c:ext>
          </c:extLst>
        </c:ser>
        <c:ser>
          <c:idx val="2"/>
          <c:order val="2"/>
          <c:tx>
            <c:strRef>
              <c:f>Sheet1!$D$1</c:f>
              <c:strCache>
                <c:ptCount val="1"/>
                <c:pt idx="0">
                  <c:v>Travel</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Rent Funders</c:v>
                </c:pt>
                <c:pt idx="1">
                  <c:v>Rent Pre-Award</c:v>
                </c:pt>
                <c:pt idx="2">
                  <c:v>Rent Post-Award</c:v>
                </c:pt>
              </c:strCache>
            </c:strRef>
          </c:cat>
          <c:val>
            <c:numRef>
              <c:f>Sheet1!$D$2:$D$4</c:f>
              <c:numCache>
                <c:formatCode>General</c:formatCode>
                <c:ptCount val="3"/>
              </c:numCache>
            </c:numRef>
          </c:val>
          <c:extLst>
            <c:ext xmlns:c16="http://schemas.microsoft.com/office/drawing/2014/chart" uri="{C3380CC4-5D6E-409C-BE32-E72D297353CC}">
              <c16:uniqueId val="{00000002-851F-4CA2-B9DB-1347E07F4BAE}"/>
            </c:ext>
          </c:extLst>
        </c:ser>
        <c:ser>
          <c:idx val="3"/>
          <c:order val="3"/>
          <c:tx>
            <c:strRef>
              <c:f>Sheet1!$E$1</c:f>
              <c:strCache>
                <c:ptCount val="1"/>
                <c:pt idx="0">
                  <c:v>Equipment</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Rent Funders</c:v>
                </c:pt>
                <c:pt idx="1">
                  <c:v>Rent Pre-Award</c:v>
                </c:pt>
                <c:pt idx="2">
                  <c:v>Rent Post-Award</c:v>
                </c:pt>
              </c:strCache>
            </c:strRef>
          </c:cat>
          <c:val>
            <c:numRef>
              <c:f>Sheet1!$E$2:$E$4</c:f>
              <c:numCache>
                <c:formatCode>General</c:formatCode>
                <c:ptCount val="3"/>
              </c:numCache>
            </c:numRef>
          </c:val>
          <c:extLst>
            <c:ext xmlns:c16="http://schemas.microsoft.com/office/drawing/2014/chart" uri="{C3380CC4-5D6E-409C-BE32-E72D297353CC}">
              <c16:uniqueId val="{00000003-851F-4CA2-B9DB-1347E07F4BAE}"/>
            </c:ext>
          </c:extLst>
        </c:ser>
        <c:ser>
          <c:idx val="4"/>
          <c:order val="4"/>
          <c:tx>
            <c:strRef>
              <c:f>Sheet1!$F$1</c:f>
              <c:strCache>
                <c:ptCount val="1"/>
                <c:pt idx="0">
                  <c:v>Other</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Rent Funders</c:v>
                </c:pt>
                <c:pt idx="1">
                  <c:v>Rent Pre-Award</c:v>
                </c:pt>
                <c:pt idx="2">
                  <c:v>Rent Post-Award</c:v>
                </c:pt>
              </c:strCache>
            </c:strRef>
          </c:cat>
          <c:val>
            <c:numRef>
              <c:f>Sheet1!$F$2:$F$4</c:f>
              <c:numCache>
                <c:formatCode>General</c:formatCode>
                <c:ptCount val="3"/>
                <c:pt idx="0">
                  <c:v>2</c:v>
                </c:pt>
                <c:pt idx="1">
                  <c:v>18</c:v>
                </c:pt>
                <c:pt idx="2">
                  <c:v>18</c:v>
                </c:pt>
              </c:numCache>
            </c:numRef>
          </c:val>
          <c:extLst>
            <c:ext xmlns:c16="http://schemas.microsoft.com/office/drawing/2014/chart" uri="{C3380CC4-5D6E-409C-BE32-E72D297353CC}">
              <c16:uniqueId val="{00000004-851F-4CA2-B9DB-1347E07F4BAE}"/>
            </c:ext>
          </c:extLst>
        </c:ser>
        <c:ser>
          <c:idx val="5"/>
          <c:order val="5"/>
          <c:tx>
            <c:strRef>
              <c:f>Sheet1!$G$1</c:f>
              <c:strCache>
                <c:ptCount val="1"/>
                <c:pt idx="0">
                  <c:v>Indirects</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Rent Funders</c:v>
                </c:pt>
                <c:pt idx="1">
                  <c:v>Rent Pre-Award</c:v>
                </c:pt>
                <c:pt idx="2">
                  <c:v>Rent Post-Award</c:v>
                </c:pt>
              </c:strCache>
            </c:strRef>
          </c:cat>
          <c:val>
            <c:numRef>
              <c:f>Sheet1!$G$2:$G$4</c:f>
              <c:numCache>
                <c:formatCode>General</c:formatCode>
                <c:ptCount val="3"/>
                <c:pt idx="0">
                  <c:v>7</c:v>
                </c:pt>
                <c:pt idx="1">
                  <c:v>4</c:v>
                </c:pt>
                <c:pt idx="2">
                  <c:v>4</c:v>
                </c:pt>
              </c:numCache>
            </c:numRef>
          </c:val>
          <c:extLst>
            <c:ext xmlns:c16="http://schemas.microsoft.com/office/drawing/2014/chart" uri="{C3380CC4-5D6E-409C-BE32-E72D297353CC}">
              <c16:uniqueId val="{00000005-851F-4CA2-B9DB-1347E07F4BAE}"/>
            </c:ext>
          </c:extLst>
        </c:ser>
        <c:ser>
          <c:idx val="6"/>
          <c:order val="6"/>
          <c:tx>
            <c:strRef>
              <c:f>Sheet1!$H$1</c:f>
              <c:strCache>
                <c:ptCount val="1"/>
                <c:pt idx="0">
                  <c:v>NA</c:v>
                </c:pt>
              </c:strCache>
            </c:strRef>
          </c:tx>
          <c:spPr>
            <a:solidFill>
              <a:schemeClr val="accent1">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Rent Funders</c:v>
                </c:pt>
                <c:pt idx="1">
                  <c:v>Rent Pre-Award</c:v>
                </c:pt>
                <c:pt idx="2">
                  <c:v>Rent Post-Award</c:v>
                </c:pt>
              </c:strCache>
            </c:strRef>
          </c:cat>
          <c:val>
            <c:numRef>
              <c:f>Sheet1!$H$2:$H$4</c:f>
              <c:numCache>
                <c:formatCode>General</c:formatCode>
                <c:ptCount val="3"/>
                <c:pt idx="0">
                  <c:v>6</c:v>
                </c:pt>
                <c:pt idx="1">
                  <c:v>1</c:v>
                </c:pt>
                <c:pt idx="2">
                  <c:v>1</c:v>
                </c:pt>
              </c:numCache>
            </c:numRef>
          </c:val>
          <c:extLst>
            <c:ext xmlns:c16="http://schemas.microsoft.com/office/drawing/2014/chart" uri="{C3380CC4-5D6E-409C-BE32-E72D297353CC}">
              <c16:uniqueId val="{00000006-851F-4CA2-B9DB-1347E07F4BAE}"/>
            </c:ext>
          </c:extLst>
        </c:ser>
        <c:dLbls>
          <c:showLegendKey val="0"/>
          <c:showVal val="0"/>
          <c:showCatName val="0"/>
          <c:showSerName val="0"/>
          <c:showPercent val="0"/>
          <c:showBubbleSize val="0"/>
        </c:dLbls>
        <c:gapWidth val="219"/>
        <c:overlap val="-27"/>
        <c:axId val="396430480"/>
        <c:axId val="274092032"/>
      </c:barChart>
      <c:catAx>
        <c:axId val="396430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crossAx val="274092032"/>
        <c:crosses val="autoZero"/>
        <c:auto val="1"/>
        <c:lblAlgn val="ctr"/>
        <c:lblOffset val="100"/>
        <c:noMultiLvlLbl val="0"/>
      </c:catAx>
      <c:valAx>
        <c:axId val="274092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430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Personnel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Supplies Funders</c:v>
                </c:pt>
                <c:pt idx="1">
                  <c:v>Supplies Pre-Award</c:v>
                </c:pt>
                <c:pt idx="2">
                  <c:v>Supplies Post-Award</c:v>
                </c:pt>
              </c:strCache>
            </c:strRef>
          </c:cat>
          <c:val>
            <c:numRef>
              <c:f>Sheet1!$B$2:$B$4</c:f>
              <c:numCache>
                <c:formatCode>General</c:formatCode>
                <c:ptCount val="3"/>
              </c:numCache>
            </c:numRef>
          </c:val>
          <c:extLst>
            <c:ext xmlns:c16="http://schemas.microsoft.com/office/drawing/2014/chart" uri="{C3380CC4-5D6E-409C-BE32-E72D297353CC}">
              <c16:uniqueId val="{00000000-851F-4CA2-B9DB-1347E07F4BAE}"/>
            </c:ext>
          </c:extLst>
        </c:ser>
        <c:ser>
          <c:idx val="1"/>
          <c:order val="1"/>
          <c:tx>
            <c:strRef>
              <c:f>Sheet1!$C$1</c:f>
              <c:strCache>
                <c:ptCount val="1"/>
                <c:pt idx="0">
                  <c:v>Supplies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Supplies Funders</c:v>
                </c:pt>
                <c:pt idx="1">
                  <c:v>Supplies Pre-Award</c:v>
                </c:pt>
                <c:pt idx="2">
                  <c:v>Supplies Post-Award</c:v>
                </c:pt>
              </c:strCache>
            </c:strRef>
          </c:cat>
          <c:val>
            <c:numRef>
              <c:f>Sheet1!$C$2:$C$4</c:f>
              <c:numCache>
                <c:formatCode>General</c:formatCode>
                <c:ptCount val="3"/>
                <c:pt idx="0">
                  <c:v>12</c:v>
                </c:pt>
                <c:pt idx="1">
                  <c:v>9</c:v>
                </c:pt>
                <c:pt idx="2">
                  <c:v>9</c:v>
                </c:pt>
              </c:numCache>
            </c:numRef>
          </c:val>
          <c:extLst>
            <c:ext xmlns:c16="http://schemas.microsoft.com/office/drawing/2014/chart" uri="{C3380CC4-5D6E-409C-BE32-E72D297353CC}">
              <c16:uniqueId val="{00000001-851F-4CA2-B9DB-1347E07F4BAE}"/>
            </c:ext>
          </c:extLst>
        </c:ser>
        <c:ser>
          <c:idx val="2"/>
          <c:order val="2"/>
          <c:tx>
            <c:strRef>
              <c:f>Sheet1!$D$1</c:f>
              <c:strCache>
                <c:ptCount val="1"/>
                <c:pt idx="0">
                  <c:v>Travel</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Supplies Funders</c:v>
                </c:pt>
                <c:pt idx="1">
                  <c:v>Supplies Pre-Award</c:v>
                </c:pt>
                <c:pt idx="2">
                  <c:v>Supplies Post-Award</c:v>
                </c:pt>
              </c:strCache>
            </c:strRef>
          </c:cat>
          <c:val>
            <c:numRef>
              <c:f>Sheet1!$D$2:$D$4</c:f>
              <c:numCache>
                <c:formatCode>General</c:formatCode>
                <c:ptCount val="3"/>
              </c:numCache>
            </c:numRef>
          </c:val>
          <c:extLst>
            <c:ext xmlns:c16="http://schemas.microsoft.com/office/drawing/2014/chart" uri="{C3380CC4-5D6E-409C-BE32-E72D297353CC}">
              <c16:uniqueId val="{00000002-851F-4CA2-B9DB-1347E07F4BAE}"/>
            </c:ext>
          </c:extLst>
        </c:ser>
        <c:ser>
          <c:idx val="3"/>
          <c:order val="3"/>
          <c:tx>
            <c:strRef>
              <c:f>Sheet1!$E$1</c:f>
              <c:strCache>
                <c:ptCount val="1"/>
                <c:pt idx="0">
                  <c:v>Equipment</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Supplies Funders</c:v>
                </c:pt>
                <c:pt idx="1">
                  <c:v>Supplies Pre-Award</c:v>
                </c:pt>
                <c:pt idx="2">
                  <c:v>Supplies Post-Award</c:v>
                </c:pt>
              </c:strCache>
            </c:strRef>
          </c:cat>
          <c:val>
            <c:numRef>
              <c:f>Sheet1!$E$2:$E$4</c:f>
              <c:numCache>
                <c:formatCode>General</c:formatCode>
                <c:ptCount val="3"/>
              </c:numCache>
            </c:numRef>
          </c:val>
          <c:extLst>
            <c:ext xmlns:c16="http://schemas.microsoft.com/office/drawing/2014/chart" uri="{C3380CC4-5D6E-409C-BE32-E72D297353CC}">
              <c16:uniqueId val="{00000003-851F-4CA2-B9DB-1347E07F4BAE}"/>
            </c:ext>
          </c:extLst>
        </c:ser>
        <c:ser>
          <c:idx val="4"/>
          <c:order val="4"/>
          <c:tx>
            <c:strRef>
              <c:f>Sheet1!$F$1</c:f>
              <c:strCache>
                <c:ptCount val="1"/>
                <c:pt idx="0">
                  <c:v>Other</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Supplies Funders</c:v>
                </c:pt>
                <c:pt idx="1">
                  <c:v>Supplies Pre-Award</c:v>
                </c:pt>
                <c:pt idx="2">
                  <c:v>Supplies Post-Award</c:v>
                </c:pt>
              </c:strCache>
            </c:strRef>
          </c:cat>
          <c:val>
            <c:numRef>
              <c:f>Sheet1!$F$2:$F$4</c:f>
              <c:numCache>
                <c:formatCode>General</c:formatCode>
                <c:ptCount val="3"/>
              </c:numCache>
            </c:numRef>
          </c:val>
          <c:extLst>
            <c:ext xmlns:c16="http://schemas.microsoft.com/office/drawing/2014/chart" uri="{C3380CC4-5D6E-409C-BE32-E72D297353CC}">
              <c16:uniqueId val="{00000004-851F-4CA2-B9DB-1347E07F4BAE}"/>
            </c:ext>
          </c:extLst>
        </c:ser>
        <c:ser>
          <c:idx val="5"/>
          <c:order val="5"/>
          <c:tx>
            <c:strRef>
              <c:f>Sheet1!$G$1</c:f>
              <c:strCache>
                <c:ptCount val="1"/>
                <c:pt idx="0">
                  <c:v>Indirects</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Supplies Funders</c:v>
                </c:pt>
                <c:pt idx="1">
                  <c:v>Supplies Pre-Award</c:v>
                </c:pt>
                <c:pt idx="2">
                  <c:v>Supplies Post-Award</c:v>
                </c:pt>
              </c:strCache>
            </c:strRef>
          </c:cat>
          <c:val>
            <c:numRef>
              <c:f>Sheet1!$G$2:$G$4</c:f>
              <c:numCache>
                <c:formatCode>General</c:formatCode>
                <c:ptCount val="3"/>
                <c:pt idx="0">
                  <c:v>3</c:v>
                </c:pt>
                <c:pt idx="1">
                  <c:v>12</c:v>
                </c:pt>
                <c:pt idx="2">
                  <c:v>11</c:v>
                </c:pt>
              </c:numCache>
            </c:numRef>
          </c:val>
          <c:extLst>
            <c:ext xmlns:c16="http://schemas.microsoft.com/office/drawing/2014/chart" uri="{C3380CC4-5D6E-409C-BE32-E72D297353CC}">
              <c16:uniqueId val="{00000005-851F-4CA2-B9DB-1347E07F4BAE}"/>
            </c:ext>
          </c:extLst>
        </c:ser>
        <c:ser>
          <c:idx val="6"/>
          <c:order val="6"/>
          <c:tx>
            <c:strRef>
              <c:f>Sheet1!$H$1</c:f>
              <c:strCache>
                <c:ptCount val="1"/>
                <c:pt idx="0">
                  <c:v>NA</c:v>
                </c:pt>
              </c:strCache>
            </c:strRef>
          </c:tx>
          <c:spPr>
            <a:solidFill>
              <a:schemeClr val="accent1">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Supplies Funders</c:v>
                </c:pt>
                <c:pt idx="1">
                  <c:v>Supplies Pre-Award</c:v>
                </c:pt>
                <c:pt idx="2">
                  <c:v>Supplies Post-Award</c:v>
                </c:pt>
              </c:strCache>
            </c:strRef>
          </c:cat>
          <c:val>
            <c:numRef>
              <c:f>Sheet1!$H$2:$H$4</c:f>
              <c:numCache>
                <c:formatCode>General</c:formatCode>
                <c:ptCount val="3"/>
                <c:pt idx="1">
                  <c:v>2</c:v>
                </c:pt>
                <c:pt idx="2">
                  <c:v>3</c:v>
                </c:pt>
              </c:numCache>
            </c:numRef>
          </c:val>
          <c:extLst>
            <c:ext xmlns:c16="http://schemas.microsoft.com/office/drawing/2014/chart" uri="{C3380CC4-5D6E-409C-BE32-E72D297353CC}">
              <c16:uniqueId val="{00000006-851F-4CA2-B9DB-1347E07F4BAE}"/>
            </c:ext>
          </c:extLst>
        </c:ser>
        <c:dLbls>
          <c:showLegendKey val="0"/>
          <c:showVal val="0"/>
          <c:showCatName val="0"/>
          <c:showSerName val="0"/>
          <c:showPercent val="0"/>
          <c:showBubbleSize val="0"/>
        </c:dLbls>
        <c:gapWidth val="219"/>
        <c:overlap val="-27"/>
        <c:axId val="396430480"/>
        <c:axId val="274092032"/>
      </c:barChart>
      <c:catAx>
        <c:axId val="396430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crossAx val="274092032"/>
        <c:crosses val="autoZero"/>
        <c:auto val="1"/>
        <c:lblAlgn val="ctr"/>
        <c:lblOffset val="100"/>
        <c:noMultiLvlLbl val="0"/>
      </c:catAx>
      <c:valAx>
        <c:axId val="274092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430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Funders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Payment Term</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F3AC-4267-AFE5-E9C54D13D96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F3AC-4267-AFE5-E9C54D13D96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F3AC-4267-AFE5-E9C54D13D968}"/>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9FEE-4175-82F5-086240459639}"/>
              </c:ext>
            </c:extLst>
          </c:dPt>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0-30 days</c:v>
                </c:pt>
                <c:pt idx="1">
                  <c:v>31-60 days</c:v>
                </c:pt>
                <c:pt idx="2">
                  <c:v>61-90 days</c:v>
                </c:pt>
                <c:pt idx="3">
                  <c:v>Other</c:v>
                </c:pt>
              </c:strCache>
            </c:strRef>
          </c:cat>
          <c:val>
            <c:numRef>
              <c:f>Sheet1!$B$2:$B$5</c:f>
              <c:numCache>
                <c:formatCode>General</c:formatCode>
                <c:ptCount val="4"/>
                <c:pt idx="0">
                  <c:v>5</c:v>
                </c:pt>
                <c:pt idx="1">
                  <c:v>1</c:v>
                </c:pt>
                <c:pt idx="2">
                  <c:v>0</c:v>
                </c:pt>
                <c:pt idx="3">
                  <c:v>9</c:v>
                </c:pt>
              </c:numCache>
            </c:numRef>
          </c:val>
          <c:extLst>
            <c:ext xmlns:c16="http://schemas.microsoft.com/office/drawing/2014/chart" uri="{C3380CC4-5D6E-409C-BE32-E72D297353CC}">
              <c16:uniqueId val="{00000000-5E75-4FE7-B69F-BED015B52EFE}"/>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77511175023361401"/>
          <c:y val="0.35158909537759619"/>
          <c:w val="0.21249820531344293"/>
          <c:h val="0.35367339748642956"/>
        </c:manualLayout>
      </c:layout>
      <c:overlay val="1"/>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Institutions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Payment Term</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790-445D-A17F-A25FB8F9C92B}"/>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9790-445D-A17F-A25FB8F9C92B}"/>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9790-445D-A17F-A25FB8F9C92B}"/>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9790-445D-A17F-A25FB8F9C92B}"/>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9790-445D-A17F-A25FB8F9C92B}"/>
              </c:ext>
            </c:extLst>
          </c:dPt>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0-30 days</c:v>
                </c:pt>
                <c:pt idx="1">
                  <c:v>31-60 days</c:v>
                </c:pt>
                <c:pt idx="2">
                  <c:v>61-90 days</c:v>
                </c:pt>
                <c:pt idx="3">
                  <c:v>Upon Receipt</c:v>
                </c:pt>
                <c:pt idx="4">
                  <c:v>Other</c:v>
                </c:pt>
              </c:strCache>
            </c:strRef>
          </c:cat>
          <c:val>
            <c:numRef>
              <c:f>Sheet1!$B$2:$B$6</c:f>
              <c:numCache>
                <c:formatCode>General</c:formatCode>
                <c:ptCount val="5"/>
                <c:pt idx="0">
                  <c:v>15</c:v>
                </c:pt>
                <c:pt idx="1">
                  <c:v>3</c:v>
                </c:pt>
                <c:pt idx="2">
                  <c:v>0</c:v>
                </c:pt>
                <c:pt idx="3">
                  <c:v>4</c:v>
                </c:pt>
                <c:pt idx="4">
                  <c:v>1</c:v>
                </c:pt>
              </c:numCache>
            </c:numRef>
          </c:val>
          <c:extLst>
            <c:ext xmlns:c16="http://schemas.microsoft.com/office/drawing/2014/chart" uri="{C3380CC4-5D6E-409C-BE32-E72D297353CC}">
              <c16:uniqueId val="{0000000A-9790-445D-A17F-A25FB8F9C92B}"/>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77511175023361401"/>
          <c:y val="0.35158909537759619"/>
          <c:w val="0.21249820531344293"/>
          <c:h val="0.35367339748642956"/>
        </c:manualLayout>
      </c:layout>
      <c:overlay val="1"/>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Funder has a Financial Compliance/Audit Program</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Funder has a Financial Compliace/Audit Program</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F39C-457E-8140-930A7176E329}"/>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F39C-457E-8140-930A7176E329}"/>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F39C-457E-8140-930A7176E329}"/>
              </c:ext>
            </c:extLst>
          </c:dPt>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Yes</c:v>
                </c:pt>
                <c:pt idx="1">
                  <c:v>No</c:v>
                </c:pt>
                <c:pt idx="2">
                  <c:v>Not sure</c:v>
                </c:pt>
              </c:strCache>
            </c:strRef>
          </c:cat>
          <c:val>
            <c:numRef>
              <c:f>Sheet1!$B$2:$B$4</c:f>
              <c:numCache>
                <c:formatCode>General</c:formatCode>
                <c:ptCount val="3"/>
                <c:pt idx="0">
                  <c:v>4</c:v>
                </c:pt>
                <c:pt idx="1">
                  <c:v>7</c:v>
                </c:pt>
                <c:pt idx="2">
                  <c:v>4</c:v>
                </c:pt>
              </c:numCache>
            </c:numRef>
          </c:val>
          <c:extLst>
            <c:ext xmlns:c16="http://schemas.microsoft.com/office/drawing/2014/chart" uri="{C3380CC4-5D6E-409C-BE32-E72D297353CC}">
              <c16:uniqueId val="{00000000-13FE-41A9-940C-5560F0BB5994}"/>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80387543561535613"/>
          <c:y val="0.30387911767511083"/>
          <c:w val="0.16316223461755786"/>
          <c:h val="0.48448578464792519"/>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Institution has a Financial Compliance/Audit Program</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Funder has a Financial Compliace/Audit Program</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949-48BB-B3A4-304ECE362D97}"/>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9949-48BB-B3A4-304ECE362D97}"/>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9949-48BB-B3A4-304ECE362D97}"/>
              </c:ext>
            </c:extLst>
          </c:dPt>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Yes</c:v>
                </c:pt>
                <c:pt idx="1">
                  <c:v>No</c:v>
                </c:pt>
                <c:pt idx="2">
                  <c:v>Not sure</c:v>
                </c:pt>
              </c:strCache>
            </c:strRef>
          </c:cat>
          <c:val>
            <c:numRef>
              <c:f>Sheet1!$B$2:$B$4</c:f>
              <c:numCache>
                <c:formatCode>General</c:formatCode>
                <c:ptCount val="3"/>
                <c:pt idx="0">
                  <c:v>18</c:v>
                </c:pt>
                <c:pt idx="1">
                  <c:v>4</c:v>
                </c:pt>
                <c:pt idx="2">
                  <c:v>1</c:v>
                </c:pt>
              </c:numCache>
            </c:numRef>
          </c:val>
          <c:extLst>
            <c:ext xmlns:c16="http://schemas.microsoft.com/office/drawing/2014/chart" uri="{C3380CC4-5D6E-409C-BE32-E72D297353CC}">
              <c16:uniqueId val="{00000006-9949-48BB-B3A4-304ECE362D97}"/>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80387543561535613"/>
          <c:y val="0.30387911767511083"/>
          <c:w val="0.16316223461755786"/>
          <c:h val="0.48448578464792519"/>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Funders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Time to Financially Close</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A241-4C51-A406-C1F272968733}"/>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A241-4C51-A406-C1F272968733}"/>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2-A241-4C51-A406-C1F272968733}"/>
              </c:ext>
            </c:extLst>
          </c:dPt>
          <c:dLbls>
            <c:dLbl>
              <c:idx val="0"/>
              <c:showLegendKey val="0"/>
              <c:showVal val="1"/>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1-A241-4C51-A406-C1F272968733}"/>
                </c:ext>
              </c:extLst>
            </c:dLbl>
            <c:dLbl>
              <c:idx val="1"/>
              <c:showLegendKey val="0"/>
              <c:showVal val="1"/>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3-A241-4C51-A406-C1F272968733}"/>
                </c:ext>
              </c:extLst>
            </c:dLbl>
            <c:dLbl>
              <c:idx val="2"/>
              <c:showLegendKey val="0"/>
              <c:showVal val="1"/>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2-A241-4C51-A406-C1F272968733}"/>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0-90 days</c:v>
                </c:pt>
                <c:pt idx="1">
                  <c:v>91-180 days</c:v>
                </c:pt>
                <c:pt idx="2">
                  <c:v>Other</c:v>
                </c:pt>
              </c:strCache>
            </c:strRef>
          </c:cat>
          <c:val>
            <c:numRef>
              <c:f>Sheet1!$B$2:$B$4</c:f>
              <c:numCache>
                <c:formatCode>General</c:formatCode>
                <c:ptCount val="3"/>
                <c:pt idx="0">
                  <c:v>9</c:v>
                </c:pt>
                <c:pt idx="1">
                  <c:v>2</c:v>
                </c:pt>
                <c:pt idx="2">
                  <c:v>4</c:v>
                </c:pt>
              </c:numCache>
            </c:numRef>
          </c:val>
          <c:extLst>
            <c:ext xmlns:c16="http://schemas.microsoft.com/office/drawing/2014/chart" uri="{C3380CC4-5D6E-409C-BE32-E72D297353CC}">
              <c16:uniqueId val="{00000000-A241-4C51-A406-C1F272968733}"/>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82453362363795435"/>
          <c:y val="0.28585349483248296"/>
          <c:w val="0.16789061878628808"/>
          <c:h val="0.36114226053235055"/>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Institutions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Time to Financially Close</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842-4C27-872B-AC136A3310A4}"/>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3842-4C27-872B-AC136A3310A4}"/>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3842-4C27-872B-AC136A3310A4}"/>
              </c:ext>
            </c:extLst>
          </c:dPt>
          <c:dLbls>
            <c:dLbl>
              <c:idx val="0"/>
              <c:showLegendKey val="0"/>
              <c:showVal val="1"/>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1-3842-4C27-872B-AC136A3310A4}"/>
                </c:ext>
              </c:extLst>
            </c:dLbl>
            <c:dLbl>
              <c:idx val="1"/>
              <c:showLegendKey val="0"/>
              <c:showVal val="1"/>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3-3842-4C27-872B-AC136A3310A4}"/>
                </c:ext>
              </c:extLst>
            </c:dLbl>
            <c:dLbl>
              <c:idx val="2"/>
              <c:showLegendKey val="0"/>
              <c:showVal val="1"/>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5-3842-4C27-872B-AC136A3310A4}"/>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0-90 days</c:v>
                </c:pt>
                <c:pt idx="1">
                  <c:v>91-180 days</c:v>
                </c:pt>
                <c:pt idx="2">
                  <c:v>Other</c:v>
                </c:pt>
              </c:strCache>
            </c:strRef>
          </c:cat>
          <c:val>
            <c:numRef>
              <c:f>Sheet1!$B$2:$B$4</c:f>
              <c:numCache>
                <c:formatCode>General</c:formatCode>
                <c:ptCount val="3"/>
                <c:pt idx="0">
                  <c:v>9</c:v>
                </c:pt>
                <c:pt idx="1">
                  <c:v>8</c:v>
                </c:pt>
                <c:pt idx="2">
                  <c:v>6</c:v>
                </c:pt>
              </c:numCache>
            </c:numRef>
          </c:val>
          <c:extLst>
            <c:ext xmlns:c16="http://schemas.microsoft.com/office/drawing/2014/chart" uri="{C3380CC4-5D6E-409C-BE32-E72D297353CC}">
              <c16:uniqueId val="{00000006-3842-4C27-872B-AC136A3310A4}"/>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82453362363795435"/>
          <c:y val="0.28585349483248296"/>
          <c:w val="0.16789061878628808"/>
          <c:h val="0.36114226053235055"/>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68" tIns="46585" rIns="93168" bIns="46585" numCol="1" anchor="t" anchorCtr="0" compatLnSpc="1">
            <a:prstTxWarp prst="textNoShape">
              <a:avLst/>
            </a:prstTxWarp>
          </a:bodyPr>
          <a:lstStyle>
            <a:lvl1pPr defTabSz="931863" eaLnBrk="0" hangingPunct="0">
              <a:defRPr sz="1200">
                <a:solidFill>
                  <a:schemeClr val="tx1"/>
                </a:solidFill>
                <a:latin typeface="Verdana" pitchFamily="34" charset="0"/>
                <a:ea typeface="+mn-ea"/>
                <a:cs typeface="+mn-cs"/>
              </a:defRPr>
            </a:lvl1pPr>
          </a:lstStyle>
          <a:p>
            <a:pPr>
              <a:defRPr/>
            </a:pPr>
            <a:endParaRPr lang="en-US" altLang="en-US" dirty="0"/>
          </a:p>
        </p:txBody>
      </p:sp>
      <p:sp>
        <p:nvSpPr>
          <p:cNvPr id="43011" name="Rectangle 3"/>
          <p:cNvSpPr>
            <a:spLocks noGrp="1" noChangeArrowheads="1"/>
          </p:cNvSpPr>
          <p:nvPr>
            <p:ph type="dt" sz="quarter" idx="1"/>
          </p:nvPr>
        </p:nvSpPr>
        <p:spPr bwMode="auto">
          <a:xfrm>
            <a:off x="3971925"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68" tIns="46585" rIns="93168" bIns="46585" numCol="1" anchor="t" anchorCtr="0" compatLnSpc="1">
            <a:prstTxWarp prst="textNoShape">
              <a:avLst/>
            </a:prstTxWarp>
          </a:bodyPr>
          <a:lstStyle>
            <a:lvl1pPr algn="r" defTabSz="931863" eaLnBrk="0" hangingPunct="0">
              <a:defRPr sz="1200">
                <a:solidFill>
                  <a:schemeClr val="tx1"/>
                </a:solidFill>
                <a:latin typeface="Verdana" pitchFamily="34" charset="0"/>
                <a:ea typeface="+mn-ea"/>
                <a:cs typeface="+mn-cs"/>
              </a:defRPr>
            </a:lvl1pPr>
          </a:lstStyle>
          <a:p>
            <a:pPr>
              <a:defRPr/>
            </a:pPr>
            <a:endParaRPr lang="en-US" altLang="en-US" dirty="0"/>
          </a:p>
        </p:txBody>
      </p:sp>
      <p:sp>
        <p:nvSpPr>
          <p:cNvPr id="43012" name="Rectangle 4"/>
          <p:cNvSpPr>
            <a:spLocks noGrp="1" noChangeArrowheads="1"/>
          </p:cNvSpPr>
          <p:nvPr>
            <p:ph type="ftr" sz="quarter" idx="2"/>
          </p:nvPr>
        </p:nvSpPr>
        <p:spPr bwMode="auto">
          <a:xfrm>
            <a:off x="0" y="8831263"/>
            <a:ext cx="3038475"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68" tIns="46585" rIns="93168" bIns="46585" numCol="1" anchor="b" anchorCtr="0" compatLnSpc="1">
            <a:prstTxWarp prst="textNoShape">
              <a:avLst/>
            </a:prstTxWarp>
          </a:bodyPr>
          <a:lstStyle>
            <a:lvl1pPr defTabSz="931863" eaLnBrk="0" hangingPunct="0">
              <a:defRPr sz="1200">
                <a:solidFill>
                  <a:schemeClr val="tx1"/>
                </a:solidFill>
                <a:latin typeface="Verdana" pitchFamily="34" charset="0"/>
                <a:ea typeface="+mn-ea"/>
                <a:cs typeface="+mn-cs"/>
              </a:defRPr>
            </a:lvl1pPr>
          </a:lstStyle>
          <a:p>
            <a:pPr>
              <a:defRPr/>
            </a:pPr>
            <a:endParaRPr lang="en-US" altLang="en-US" dirty="0"/>
          </a:p>
        </p:txBody>
      </p:sp>
      <p:sp>
        <p:nvSpPr>
          <p:cNvPr id="43013" name="Rectangle 5"/>
          <p:cNvSpPr>
            <a:spLocks noGrp="1" noChangeArrowheads="1"/>
          </p:cNvSpPr>
          <p:nvPr>
            <p:ph type="sldNum" sz="quarter" idx="3"/>
          </p:nvPr>
        </p:nvSpPr>
        <p:spPr bwMode="auto">
          <a:xfrm>
            <a:off x="3971925" y="8831263"/>
            <a:ext cx="3038475"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68" tIns="46585" rIns="93168" bIns="46585" numCol="1" anchor="b" anchorCtr="0" compatLnSpc="1">
            <a:prstTxWarp prst="textNoShape">
              <a:avLst/>
            </a:prstTxWarp>
          </a:bodyPr>
          <a:lstStyle>
            <a:lvl1pPr algn="r" defTabSz="931863" eaLnBrk="0" hangingPunct="0">
              <a:defRPr sz="1200">
                <a:solidFill>
                  <a:schemeClr val="tx1"/>
                </a:solidFill>
                <a:latin typeface="Verdana" pitchFamily="34" charset="0"/>
                <a:ea typeface="+mn-ea"/>
                <a:cs typeface="+mn-cs"/>
              </a:defRPr>
            </a:lvl1pPr>
          </a:lstStyle>
          <a:p>
            <a:pPr>
              <a:defRPr/>
            </a:pPr>
            <a:fld id="{5BD17490-4CA9-1C4F-8F03-572BB924241C}" type="slidenum">
              <a:rPr lang="en-US" altLang="en-US"/>
              <a:pPr>
                <a:defRPr/>
              </a:pPr>
              <a:t>‹#›</a:t>
            </a:fld>
            <a:endParaRPr lang="en-US" altLang="en-US" dirty="0"/>
          </a:p>
        </p:txBody>
      </p:sp>
    </p:spTree>
    <p:extLst>
      <p:ext uri="{BB962C8B-B14F-4D97-AF65-F5344CB8AC3E}">
        <p14:creationId xmlns:p14="http://schemas.microsoft.com/office/powerpoint/2010/main" val="14125305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4" name="Rectangle 1026"/>
          <p:cNvSpPr>
            <a:spLocks noGrp="1" noChangeArrowheads="1"/>
          </p:cNvSpPr>
          <p:nvPr>
            <p:ph type="hdr" sz="quarter"/>
          </p:nvPr>
        </p:nvSpPr>
        <p:spPr bwMode="auto">
          <a:xfrm>
            <a:off x="0" y="0"/>
            <a:ext cx="304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anchor="t" anchorCtr="0" compatLnSpc="1">
            <a:prstTxWarp prst="textNoShape">
              <a:avLst/>
            </a:prstTxWarp>
          </a:bodyPr>
          <a:lstStyle>
            <a:lvl1pPr>
              <a:defRPr sz="1200">
                <a:latin typeface="Verdana" pitchFamily="34" charset="0"/>
                <a:ea typeface="+mn-ea"/>
                <a:cs typeface="+mn-cs"/>
              </a:defRPr>
            </a:lvl1pPr>
          </a:lstStyle>
          <a:p>
            <a:pPr>
              <a:defRPr/>
            </a:pPr>
            <a:endParaRPr lang="en-US" altLang="en-US" dirty="0"/>
          </a:p>
        </p:txBody>
      </p:sp>
      <p:sp>
        <p:nvSpPr>
          <p:cNvPr id="69635" name="Rectangle 1027"/>
          <p:cNvSpPr>
            <a:spLocks noGrp="1" noChangeArrowheads="1"/>
          </p:cNvSpPr>
          <p:nvPr>
            <p:ph type="dt" idx="1"/>
          </p:nvPr>
        </p:nvSpPr>
        <p:spPr bwMode="auto">
          <a:xfrm>
            <a:off x="3962400" y="0"/>
            <a:ext cx="304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anchor="t" anchorCtr="0" compatLnSpc="1">
            <a:prstTxWarp prst="textNoShape">
              <a:avLst/>
            </a:prstTxWarp>
          </a:bodyPr>
          <a:lstStyle>
            <a:lvl1pPr algn="r">
              <a:defRPr sz="1200">
                <a:latin typeface="Verdana" pitchFamily="34" charset="0"/>
                <a:ea typeface="+mn-ea"/>
                <a:cs typeface="+mn-cs"/>
              </a:defRPr>
            </a:lvl1pPr>
          </a:lstStyle>
          <a:p>
            <a:pPr>
              <a:defRPr/>
            </a:pPr>
            <a:endParaRPr lang="en-US" altLang="en-US" dirty="0"/>
          </a:p>
        </p:txBody>
      </p:sp>
      <p:sp>
        <p:nvSpPr>
          <p:cNvPr id="5124" name="Rectangle 1028"/>
          <p:cNvSpPr>
            <a:spLocks noGrp="1" noRot="1" noChangeAspect="1" noChangeArrowheads="1" noTextEdit="1"/>
          </p:cNvSpPr>
          <p:nvPr>
            <p:ph type="sldImg" idx="2"/>
          </p:nvPr>
        </p:nvSpPr>
        <p:spPr bwMode="auto">
          <a:xfrm>
            <a:off x="390525" y="685800"/>
            <a:ext cx="6229350" cy="35052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 uri="{FAA26D3D-D897-4be2-8F04-BA451C77F1D7}">
              <ma14:placeholderFlag xmlns="" xmlns:ma14="http://schemas.microsoft.com/office/mac/drawingml/2011/main" val="1"/>
            </a:ext>
          </a:extLst>
        </p:spPr>
      </p:sp>
      <p:sp>
        <p:nvSpPr>
          <p:cNvPr id="69637" name="Rectangle 1029"/>
          <p:cNvSpPr>
            <a:spLocks noGrp="1" noChangeArrowheads="1"/>
          </p:cNvSpPr>
          <p:nvPr>
            <p:ph type="body" sz="quarter" idx="3"/>
          </p:nvPr>
        </p:nvSpPr>
        <p:spPr bwMode="auto">
          <a:xfrm>
            <a:off x="914400" y="4419600"/>
            <a:ext cx="5181600"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69638" name="Rectangle 1030"/>
          <p:cNvSpPr>
            <a:spLocks noGrp="1" noChangeArrowheads="1"/>
          </p:cNvSpPr>
          <p:nvPr>
            <p:ph type="ftr" sz="quarter" idx="4"/>
          </p:nvPr>
        </p:nvSpPr>
        <p:spPr bwMode="auto">
          <a:xfrm>
            <a:off x="0" y="8839200"/>
            <a:ext cx="304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anchor="b" anchorCtr="0" compatLnSpc="1">
            <a:prstTxWarp prst="textNoShape">
              <a:avLst/>
            </a:prstTxWarp>
          </a:bodyPr>
          <a:lstStyle>
            <a:lvl1pPr>
              <a:defRPr sz="1200">
                <a:latin typeface="Verdana" pitchFamily="34" charset="0"/>
                <a:ea typeface="+mn-ea"/>
                <a:cs typeface="+mn-cs"/>
              </a:defRPr>
            </a:lvl1pPr>
          </a:lstStyle>
          <a:p>
            <a:pPr>
              <a:defRPr/>
            </a:pPr>
            <a:endParaRPr lang="en-US" altLang="en-US" dirty="0"/>
          </a:p>
        </p:txBody>
      </p:sp>
      <p:sp>
        <p:nvSpPr>
          <p:cNvPr id="69639" name="Rectangle 1031"/>
          <p:cNvSpPr>
            <a:spLocks noGrp="1" noChangeArrowheads="1"/>
          </p:cNvSpPr>
          <p:nvPr>
            <p:ph type="sldNum" sz="quarter" idx="5"/>
          </p:nvPr>
        </p:nvSpPr>
        <p:spPr bwMode="auto">
          <a:xfrm>
            <a:off x="3962400" y="8839200"/>
            <a:ext cx="304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anchor="b" anchorCtr="0" compatLnSpc="1">
            <a:prstTxWarp prst="textNoShape">
              <a:avLst/>
            </a:prstTxWarp>
          </a:bodyPr>
          <a:lstStyle>
            <a:lvl1pPr algn="r">
              <a:defRPr sz="1200">
                <a:latin typeface="Verdana" pitchFamily="34" charset="0"/>
                <a:ea typeface="+mn-ea"/>
                <a:cs typeface="+mn-cs"/>
              </a:defRPr>
            </a:lvl1pPr>
          </a:lstStyle>
          <a:p>
            <a:pPr>
              <a:defRPr/>
            </a:pPr>
            <a:fld id="{778EECD1-1EF3-1F49-856B-29D2DC24D12C}" type="slidenum">
              <a:rPr lang="en-US" altLang="en-US"/>
              <a:pPr>
                <a:defRPr/>
              </a:pPr>
              <a:t>‹#›</a:t>
            </a:fld>
            <a:endParaRPr lang="en-US" altLang="en-US" dirty="0"/>
          </a:p>
        </p:txBody>
      </p:sp>
    </p:spTree>
    <p:extLst>
      <p:ext uri="{BB962C8B-B14F-4D97-AF65-F5344CB8AC3E}">
        <p14:creationId xmlns:p14="http://schemas.microsoft.com/office/powerpoint/2010/main" val="211397917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Geneva" charset="0"/>
        <a:cs typeface="Geneva"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Geneva" charset="0"/>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Geneva" charset="0"/>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Geneva" charset="0"/>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Geneva"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Mostly aligned, at least in principle. TTOs may be lacking a bit in operationalizing these principles / follow through. Also some contention on idea of giving OTT a set period of time to commercialize or control reverts to funder.</a:t>
            </a:r>
          </a:p>
        </p:txBody>
      </p:sp>
      <p:sp>
        <p:nvSpPr>
          <p:cNvPr id="4" name="Slide Number Placeholder 3"/>
          <p:cNvSpPr>
            <a:spLocks noGrp="1"/>
          </p:cNvSpPr>
          <p:nvPr>
            <p:ph type="sldNum" sz="quarter" idx="10"/>
          </p:nvPr>
        </p:nvSpPr>
        <p:spPr/>
        <p:txBody>
          <a:bodyPr/>
          <a:lstStyle/>
          <a:p>
            <a:pPr>
              <a:defRPr/>
            </a:pPr>
            <a:fld id="{778EECD1-1EF3-1F49-856B-29D2DC24D12C}" type="slidenum">
              <a:rPr lang="en-US" altLang="en-US" smtClean="0"/>
              <a:pPr>
                <a:defRPr/>
              </a:pPr>
              <a:t>11</a:t>
            </a:fld>
            <a:endParaRPr lang="en-US" altLang="en-US" dirty="0"/>
          </a:p>
        </p:txBody>
      </p:sp>
    </p:spTree>
    <p:extLst>
      <p:ext uri="{BB962C8B-B14F-4D97-AF65-F5344CB8AC3E}">
        <p14:creationId xmlns:p14="http://schemas.microsoft.com/office/powerpoint/2010/main" val="19129874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78EECD1-1EF3-1F49-856B-29D2DC24D12C}" type="slidenum">
              <a:rPr lang="en-US" altLang="en-US" smtClean="0"/>
              <a:pPr>
                <a:defRPr/>
              </a:pPr>
              <a:t>14</a:t>
            </a:fld>
            <a:endParaRPr lang="en-US" altLang="en-US" dirty="0"/>
          </a:p>
        </p:txBody>
      </p:sp>
    </p:spTree>
    <p:extLst>
      <p:ext uri="{BB962C8B-B14F-4D97-AF65-F5344CB8AC3E}">
        <p14:creationId xmlns:p14="http://schemas.microsoft.com/office/powerpoint/2010/main" val="19129874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Different purpose or circumstances 2 CFR 200</a:t>
            </a:r>
          </a:p>
        </p:txBody>
      </p:sp>
      <p:sp>
        <p:nvSpPr>
          <p:cNvPr id="4" name="Slide Number Placeholder 3"/>
          <p:cNvSpPr>
            <a:spLocks noGrp="1"/>
          </p:cNvSpPr>
          <p:nvPr>
            <p:ph type="sldNum" sz="quarter" idx="5"/>
          </p:nvPr>
        </p:nvSpPr>
        <p:spPr/>
        <p:txBody>
          <a:bodyPr/>
          <a:lstStyle/>
          <a:p>
            <a:pPr>
              <a:defRPr/>
            </a:pPr>
            <a:fld id="{778EECD1-1EF3-1F49-856B-29D2DC24D12C}" type="slidenum">
              <a:rPr lang="en-US" altLang="en-US" smtClean="0"/>
              <a:pPr>
                <a:defRPr/>
              </a:pPr>
              <a:t>18</a:t>
            </a:fld>
            <a:endParaRPr lang="en-US" altLang="en-US" dirty="0"/>
          </a:p>
        </p:txBody>
      </p:sp>
    </p:spTree>
    <p:extLst>
      <p:ext uri="{BB962C8B-B14F-4D97-AF65-F5344CB8AC3E}">
        <p14:creationId xmlns:p14="http://schemas.microsoft.com/office/powerpoint/2010/main" val="10907032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Similar to the webinar on IDC that Jim and Dave did – the funders are working with the universities to create a resource that can help research institutions understand more about what drives funders to make the decisions that they do.  This resource is currently a document comprised of many questions that the universities asked and funders have answered hoping that increased understanding of why and how funders set policy might led to decreased angst among the parties.  In our breakout session we’ll review these questions and talk about the best ways to get this information out to the rest of the community.</a:t>
            </a:r>
          </a:p>
        </p:txBody>
      </p:sp>
      <p:sp>
        <p:nvSpPr>
          <p:cNvPr id="4" name="Slide Number Placeholder 3"/>
          <p:cNvSpPr>
            <a:spLocks noGrp="1"/>
          </p:cNvSpPr>
          <p:nvPr>
            <p:ph type="sldNum" sz="quarter" idx="5"/>
          </p:nvPr>
        </p:nvSpPr>
        <p:spPr/>
        <p:txBody>
          <a:bodyPr/>
          <a:lstStyle/>
          <a:p>
            <a:pPr>
              <a:defRPr/>
            </a:pPr>
            <a:fld id="{778EECD1-1EF3-1F49-856B-29D2DC24D12C}" type="slidenum">
              <a:rPr lang="en-US" altLang="en-US" smtClean="0"/>
              <a:pPr>
                <a:defRPr/>
              </a:pPr>
              <a:t>21</a:t>
            </a:fld>
            <a:endParaRPr lang="en-US" altLang="en-US" dirty="0"/>
          </a:p>
        </p:txBody>
      </p:sp>
    </p:spTree>
    <p:extLst>
      <p:ext uri="{BB962C8B-B14F-4D97-AF65-F5344CB8AC3E}">
        <p14:creationId xmlns:p14="http://schemas.microsoft.com/office/powerpoint/2010/main" val="10641098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of the questions we’ll be working through are …(read the list)</a:t>
            </a:r>
          </a:p>
        </p:txBody>
      </p:sp>
      <p:sp>
        <p:nvSpPr>
          <p:cNvPr id="4" name="Slide Number Placeholder 3"/>
          <p:cNvSpPr>
            <a:spLocks noGrp="1"/>
          </p:cNvSpPr>
          <p:nvPr>
            <p:ph type="sldNum" sz="quarter" idx="5"/>
          </p:nvPr>
        </p:nvSpPr>
        <p:spPr/>
        <p:txBody>
          <a:bodyPr/>
          <a:lstStyle/>
          <a:p>
            <a:pPr>
              <a:defRPr/>
            </a:pPr>
            <a:fld id="{778EECD1-1EF3-1F49-856B-29D2DC24D12C}" type="slidenum">
              <a:rPr lang="en-US" altLang="en-US" smtClean="0"/>
              <a:pPr>
                <a:defRPr/>
              </a:pPr>
              <a:t>22</a:t>
            </a:fld>
            <a:endParaRPr lang="en-US" altLang="en-US" dirty="0"/>
          </a:p>
        </p:txBody>
      </p:sp>
    </p:spTree>
    <p:extLst>
      <p:ext uri="{BB962C8B-B14F-4D97-AF65-F5344CB8AC3E}">
        <p14:creationId xmlns:p14="http://schemas.microsoft.com/office/powerpoint/2010/main" val="30751567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Other questions include (read slide) …and these are just examples.  We have many more questions and answers the group will work through.  We want to know - Are the answers provided Understandable?  Useful?  What questions are missing?  We’ll also ask for suggests for ways to broaden the input on this document as well as broaden the audience.  </a:t>
            </a:r>
          </a:p>
          <a:p>
            <a:endParaRPr lang="en-US" dirty="0"/>
          </a:p>
        </p:txBody>
      </p:sp>
      <p:sp>
        <p:nvSpPr>
          <p:cNvPr id="4" name="Slide Number Placeholder 3"/>
          <p:cNvSpPr>
            <a:spLocks noGrp="1"/>
          </p:cNvSpPr>
          <p:nvPr>
            <p:ph type="sldNum" sz="quarter" idx="5"/>
          </p:nvPr>
        </p:nvSpPr>
        <p:spPr/>
        <p:txBody>
          <a:bodyPr/>
          <a:lstStyle/>
          <a:p>
            <a:pPr>
              <a:defRPr/>
            </a:pPr>
            <a:fld id="{778EECD1-1EF3-1F49-856B-29D2DC24D12C}" type="slidenum">
              <a:rPr lang="en-US" altLang="en-US" smtClean="0"/>
              <a:pPr>
                <a:defRPr/>
              </a:pPr>
              <a:t>23</a:t>
            </a:fld>
            <a:endParaRPr lang="en-US" altLang="en-US" dirty="0"/>
          </a:p>
        </p:txBody>
      </p:sp>
    </p:spTree>
    <p:extLst>
      <p:ext uri="{BB962C8B-B14F-4D97-AF65-F5344CB8AC3E}">
        <p14:creationId xmlns:p14="http://schemas.microsoft.com/office/powerpoint/2010/main" val="10536770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78EECD1-1EF3-1F49-856B-29D2DC24D12C}" type="slidenum">
              <a:rPr lang="en-US" altLang="en-US" smtClean="0"/>
              <a:pPr>
                <a:defRPr/>
              </a:pPr>
              <a:t>39</a:t>
            </a:fld>
            <a:endParaRPr lang="en-US" altLang="en-US" dirty="0"/>
          </a:p>
        </p:txBody>
      </p:sp>
    </p:spTree>
    <p:extLst>
      <p:ext uri="{BB962C8B-B14F-4D97-AF65-F5344CB8AC3E}">
        <p14:creationId xmlns:p14="http://schemas.microsoft.com/office/powerpoint/2010/main" val="19129874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78EECD1-1EF3-1F49-856B-29D2DC24D12C}" type="slidenum">
              <a:rPr lang="en-US" altLang="en-US" smtClean="0"/>
              <a:pPr>
                <a:defRPr/>
              </a:pPr>
              <a:t>40</a:t>
            </a:fld>
            <a:endParaRPr lang="en-US" altLang="en-US" dirty="0"/>
          </a:p>
        </p:txBody>
      </p:sp>
    </p:spTree>
    <p:extLst>
      <p:ext uri="{BB962C8B-B14F-4D97-AF65-F5344CB8AC3E}">
        <p14:creationId xmlns:p14="http://schemas.microsoft.com/office/powerpoint/2010/main" val="30984899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78EECD1-1EF3-1F49-856B-29D2DC24D12C}" type="slidenum">
              <a:rPr lang="en-US" altLang="en-US" smtClean="0"/>
              <a:pPr>
                <a:defRPr/>
              </a:pPr>
              <a:t>41</a:t>
            </a:fld>
            <a:endParaRPr lang="en-US" altLang="en-US" dirty="0"/>
          </a:p>
        </p:txBody>
      </p:sp>
    </p:spTree>
    <p:extLst>
      <p:ext uri="{BB962C8B-B14F-4D97-AF65-F5344CB8AC3E}">
        <p14:creationId xmlns:p14="http://schemas.microsoft.com/office/powerpoint/2010/main" val="19705795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ith Division">
    <p:spTree>
      <p:nvGrpSpPr>
        <p:cNvPr id="1" name=""/>
        <p:cNvGrpSpPr/>
        <p:nvPr/>
      </p:nvGrpSpPr>
      <p:grpSpPr>
        <a:xfrm>
          <a:off x="0" y="0"/>
          <a:ext cx="0" cy="0"/>
          <a:chOff x="0" y="0"/>
          <a:chExt cx="0" cy="0"/>
        </a:xfrm>
      </p:grpSpPr>
      <p:pic>
        <p:nvPicPr>
          <p:cNvPr id="3" name="Picture 2" descr="030767 PPT 2017_16x9_horiz block_title_3840px.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1016794"/>
          </a:xfrm>
          <a:prstGeom prst="rect">
            <a:avLst/>
          </a:prstGeom>
        </p:spPr>
      </p:pic>
      <p:sp>
        <p:nvSpPr>
          <p:cNvPr id="4" name="Text Placeholder 3"/>
          <p:cNvSpPr>
            <a:spLocks noGrp="1"/>
          </p:cNvSpPr>
          <p:nvPr>
            <p:ph type="body" sz="quarter" idx="11"/>
          </p:nvPr>
        </p:nvSpPr>
        <p:spPr>
          <a:xfrm>
            <a:off x="0" y="967860"/>
            <a:ext cx="9144000" cy="435718"/>
          </a:xfrm>
          <a:prstGeom prst="rect">
            <a:avLst/>
          </a:prstGeom>
        </p:spPr>
        <p:txBody>
          <a:bodyPr vert="horz"/>
          <a:lstStyle>
            <a:lvl1pPr marL="0" indent="0" algn="ctr">
              <a:buFontTx/>
              <a:buNone/>
              <a:defRPr sz="2200" cap="all">
                <a:solidFill>
                  <a:srgbClr val="3A85B3"/>
                </a:solidFill>
                <a:latin typeface="Tw Cen MT"/>
              </a:defRPr>
            </a:lvl1pPr>
            <a:lvl2pPr marL="457200" indent="0" algn="ctr">
              <a:buFontTx/>
              <a:buNone/>
              <a:defRPr sz="2200" cap="all">
                <a:solidFill>
                  <a:srgbClr val="3A85B3"/>
                </a:solidFill>
                <a:latin typeface="Tw Cen MT"/>
              </a:defRPr>
            </a:lvl2pPr>
            <a:lvl3pPr marL="914400" indent="0" algn="ctr">
              <a:buFontTx/>
              <a:buNone/>
              <a:defRPr sz="2200" cap="all">
                <a:solidFill>
                  <a:srgbClr val="3A85B3"/>
                </a:solidFill>
                <a:latin typeface="Tw Cen MT"/>
              </a:defRPr>
            </a:lvl3pPr>
            <a:lvl4pPr marL="1371600" indent="0" algn="ctr">
              <a:buFontTx/>
              <a:buNone/>
              <a:defRPr sz="2200" cap="all">
                <a:solidFill>
                  <a:srgbClr val="3A85B3"/>
                </a:solidFill>
                <a:latin typeface="Tw Cen MT"/>
              </a:defRPr>
            </a:lvl4pPr>
            <a:lvl5pPr marL="1828800" indent="0" algn="ctr">
              <a:buFontTx/>
              <a:buNone/>
              <a:defRPr sz="2200" cap="all">
                <a:solidFill>
                  <a:srgbClr val="3A85B3"/>
                </a:solidFill>
                <a:latin typeface="Tw Cen MT"/>
              </a:defRPr>
            </a:lvl5pPr>
          </a:lstStyle>
          <a:p>
            <a:pPr lvl="0"/>
            <a:r>
              <a:rPr lang="en-US"/>
              <a:t>Click to edit Master text styles</a:t>
            </a:r>
          </a:p>
        </p:txBody>
      </p:sp>
      <p:sp>
        <p:nvSpPr>
          <p:cNvPr id="5" name="Title 4"/>
          <p:cNvSpPr>
            <a:spLocks noGrp="1"/>
          </p:cNvSpPr>
          <p:nvPr>
            <p:ph type="title"/>
          </p:nvPr>
        </p:nvSpPr>
        <p:spPr>
          <a:xfrm>
            <a:off x="457200" y="1577042"/>
            <a:ext cx="8229600" cy="2618261"/>
          </a:xfrm>
          <a:prstGeom prst="rect">
            <a:avLst/>
          </a:prstGeom>
        </p:spPr>
        <p:txBody>
          <a:bodyPr vert="horz"/>
          <a:lstStyle/>
          <a:p>
            <a:r>
              <a:rPr lang="en-US"/>
              <a:t>Click to edit Master title style</a:t>
            </a:r>
            <a:endParaRPr lang="en-US" dirty="0"/>
          </a:p>
        </p:txBody>
      </p:sp>
    </p:spTree>
    <p:extLst>
      <p:ext uri="{BB962C8B-B14F-4D97-AF65-F5344CB8AC3E}">
        <p14:creationId xmlns:p14="http://schemas.microsoft.com/office/powerpoint/2010/main" val="16651397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6375"/>
            <a:ext cx="8229600" cy="857250"/>
          </a:xfrm>
          <a:prstGeom prst="rect">
            <a:avLst/>
          </a:prstGeom>
        </p:spPr>
        <p:txBody>
          <a:bodyPr/>
          <a:lstStyle/>
          <a:p>
            <a:r>
              <a:rPr lang="en-US"/>
              <a:t>Click to edit Master title style</a:t>
            </a:r>
          </a:p>
        </p:txBody>
      </p:sp>
      <p:sp>
        <p:nvSpPr>
          <p:cNvPr id="3" name="Content Placeholder 5"/>
          <p:cNvSpPr>
            <a:spLocks noGrp="1"/>
          </p:cNvSpPr>
          <p:nvPr>
            <p:ph sz="quarter" idx="10"/>
          </p:nvPr>
        </p:nvSpPr>
        <p:spPr>
          <a:xfrm>
            <a:off x="283491" y="1123406"/>
            <a:ext cx="8578436" cy="3219300"/>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63326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6375"/>
            <a:ext cx="8229600" cy="857250"/>
          </a:xfrm>
          <a:prstGeom prst="rect">
            <a:avLst/>
          </a:prstGeom>
        </p:spPr>
        <p:txBody>
          <a:bodyPr/>
          <a:lstStyle/>
          <a:p>
            <a:r>
              <a:rPr lang="en-US"/>
              <a:t>Click to edit Master title style</a:t>
            </a:r>
          </a:p>
        </p:txBody>
      </p:sp>
      <p:sp>
        <p:nvSpPr>
          <p:cNvPr id="3" name="Content Placeholder 5"/>
          <p:cNvSpPr>
            <a:spLocks noGrp="1"/>
          </p:cNvSpPr>
          <p:nvPr>
            <p:ph sz="quarter" idx="10"/>
          </p:nvPr>
        </p:nvSpPr>
        <p:spPr>
          <a:xfrm>
            <a:off x="283491" y="1123406"/>
            <a:ext cx="4184006" cy="3219300"/>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5"/>
          <p:cNvSpPr>
            <a:spLocks noGrp="1"/>
          </p:cNvSpPr>
          <p:nvPr>
            <p:ph sz="quarter" idx="11"/>
          </p:nvPr>
        </p:nvSpPr>
        <p:spPr>
          <a:xfrm>
            <a:off x="4693919" y="1123406"/>
            <a:ext cx="4168007" cy="3219300"/>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54469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ntent no title">
    <p:spTree>
      <p:nvGrpSpPr>
        <p:cNvPr id="1" name=""/>
        <p:cNvGrpSpPr/>
        <p:nvPr/>
      </p:nvGrpSpPr>
      <p:grpSpPr>
        <a:xfrm>
          <a:off x="0" y="0"/>
          <a:ext cx="0" cy="0"/>
          <a:chOff x="0" y="0"/>
          <a:chExt cx="0" cy="0"/>
        </a:xfrm>
      </p:grpSpPr>
      <p:pic>
        <p:nvPicPr>
          <p:cNvPr id="4" name="Picture 3" descr="030767 PPT 2017_16x9_horiz block_secondary_3840px.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3979718"/>
            <a:ext cx="9144000" cy="1163782"/>
          </a:xfrm>
          <a:prstGeom prst="rect">
            <a:avLst/>
          </a:prstGeom>
        </p:spPr>
      </p:pic>
      <p:sp>
        <p:nvSpPr>
          <p:cNvPr id="6" name="Content Placeholder 5"/>
          <p:cNvSpPr>
            <a:spLocks noGrp="1"/>
          </p:cNvSpPr>
          <p:nvPr>
            <p:ph sz="quarter" idx="10"/>
          </p:nvPr>
        </p:nvSpPr>
        <p:spPr>
          <a:xfrm>
            <a:off x="283491" y="330079"/>
            <a:ext cx="8578436" cy="4012627"/>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18362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30658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EC8323F-E371-4118-AE20-A1703FC232AA}" type="datetime1">
              <a:rPr lang="en-US" smtClean="0"/>
              <a:t>5/20/2019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E594218-2172-421B-AF10-F59A0F82A081}" type="slidenum">
              <a:rPr lang="en-US" smtClean="0"/>
              <a:t>‹#›</a:t>
            </a:fld>
            <a:endParaRPr lang="en-US" dirty="0"/>
          </a:p>
        </p:txBody>
      </p:sp>
    </p:spTree>
    <p:extLst>
      <p:ext uri="{BB962C8B-B14F-4D97-AF65-F5344CB8AC3E}">
        <p14:creationId xmlns:p14="http://schemas.microsoft.com/office/powerpoint/2010/main" val="3536343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slide with Division">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a:xfrm>
            <a:off x="0" y="967860"/>
            <a:ext cx="9144000" cy="435718"/>
          </a:xfrm>
          <a:prstGeom prst="rect">
            <a:avLst/>
          </a:prstGeom>
        </p:spPr>
        <p:txBody>
          <a:bodyPr vert="horz"/>
          <a:lstStyle>
            <a:lvl1pPr marL="0" indent="0" algn="ctr">
              <a:buFontTx/>
              <a:buNone/>
              <a:defRPr sz="2200" cap="all">
                <a:solidFill>
                  <a:srgbClr val="3A85B3"/>
                </a:solidFill>
                <a:latin typeface="Tw Cen MT"/>
              </a:defRPr>
            </a:lvl1pPr>
            <a:lvl2pPr marL="457200" indent="0" algn="ctr">
              <a:buFontTx/>
              <a:buNone/>
              <a:defRPr sz="2200" cap="all">
                <a:solidFill>
                  <a:srgbClr val="3A85B3"/>
                </a:solidFill>
                <a:latin typeface="Tw Cen MT"/>
              </a:defRPr>
            </a:lvl2pPr>
            <a:lvl3pPr marL="914400" indent="0" algn="ctr">
              <a:buFontTx/>
              <a:buNone/>
              <a:defRPr sz="2200" cap="all">
                <a:solidFill>
                  <a:srgbClr val="3A85B3"/>
                </a:solidFill>
                <a:latin typeface="Tw Cen MT"/>
              </a:defRPr>
            </a:lvl3pPr>
            <a:lvl4pPr marL="1371600" indent="0" algn="ctr">
              <a:buFontTx/>
              <a:buNone/>
              <a:defRPr sz="2200" cap="all">
                <a:solidFill>
                  <a:srgbClr val="3A85B3"/>
                </a:solidFill>
                <a:latin typeface="Tw Cen MT"/>
              </a:defRPr>
            </a:lvl4pPr>
            <a:lvl5pPr marL="1828800" indent="0" algn="ctr">
              <a:buFontTx/>
              <a:buNone/>
              <a:defRPr sz="2200" cap="all">
                <a:solidFill>
                  <a:srgbClr val="3A85B3"/>
                </a:solidFill>
                <a:latin typeface="Tw Cen MT"/>
              </a:defRPr>
            </a:lvl5pPr>
          </a:lstStyle>
          <a:p>
            <a:pPr lvl="0"/>
            <a:r>
              <a:rPr lang="en-US"/>
              <a:t>Click to edit Master text styles</a:t>
            </a:r>
          </a:p>
        </p:txBody>
      </p:sp>
      <p:sp>
        <p:nvSpPr>
          <p:cNvPr id="5" name="Title 4"/>
          <p:cNvSpPr>
            <a:spLocks noGrp="1"/>
          </p:cNvSpPr>
          <p:nvPr>
            <p:ph type="title"/>
          </p:nvPr>
        </p:nvSpPr>
        <p:spPr>
          <a:xfrm>
            <a:off x="457200" y="1577042"/>
            <a:ext cx="8229600" cy="2618261"/>
          </a:xfrm>
          <a:prstGeom prst="rect">
            <a:avLst/>
          </a:prstGeom>
        </p:spPr>
        <p:txBody>
          <a:bodyPr vert="horz"/>
          <a:lstStyle/>
          <a:p>
            <a:r>
              <a:rPr lang="en-US"/>
              <a:t>Click to edit Master title style</a:t>
            </a:r>
            <a:endParaRPr lang="en-US" dirty="0"/>
          </a:p>
        </p:txBody>
      </p:sp>
      <p:pic>
        <p:nvPicPr>
          <p:cNvPr id="6" name="Picture 5" descr="030767 PPT 2017_16x9_horiz block_title_3840px.png">
            <a:extLst>
              <a:ext uri="{FF2B5EF4-FFF2-40B4-BE49-F238E27FC236}">
                <a16:creationId xmlns:a16="http://schemas.microsoft.com/office/drawing/2014/main" id="{D80AC339-090F-4D83-AEF0-E8AC1CF39E3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1016794"/>
          </a:xfrm>
          <a:prstGeom prst="rect">
            <a:avLst/>
          </a:prstGeom>
        </p:spPr>
      </p:pic>
    </p:spTree>
    <p:extLst>
      <p:ext uri="{BB962C8B-B14F-4D97-AF65-F5344CB8AC3E}">
        <p14:creationId xmlns:p14="http://schemas.microsoft.com/office/powerpoint/2010/main" val="41634665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6375"/>
            <a:ext cx="8229600" cy="857250"/>
          </a:xfrm>
          <a:prstGeom prst="rect">
            <a:avLst/>
          </a:prstGeom>
        </p:spPr>
        <p:txBody>
          <a:bodyPr/>
          <a:lstStyle/>
          <a:p>
            <a:r>
              <a:rPr lang="en-US"/>
              <a:t>Click to edit Master title style</a:t>
            </a:r>
          </a:p>
        </p:txBody>
      </p:sp>
      <p:sp>
        <p:nvSpPr>
          <p:cNvPr id="3" name="Content Placeholder 5"/>
          <p:cNvSpPr>
            <a:spLocks noGrp="1"/>
          </p:cNvSpPr>
          <p:nvPr>
            <p:ph sz="quarter" idx="10"/>
          </p:nvPr>
        </p:nvSpPr>
        <p:spPr>
          <a:xfrm>
            <a:off x="283491" y="1123406"/>
            <a:ext cx="8578436" cy="3219300"/>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65979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6375"/>
            <a:ext cx="8229600" cy="857250"/>
          </a:xfrm>
          <a:prstGeom prst="rect">
            <a:avLst/>
          </a:prstGeom>
        </p:spPr>
        <p:txBody>
          <a:bodyPr/>
          <a:lstStyle/>
          <a:p>
            <a:r>
              <a:rPr lang="en-US"/>
              <a:t>Click to edit Master title style</a:t>
            </a:r>
          </a:p>
        </p:txBody>
      </p:sp>
      <p:sp>
        <p:nvSpPr>
          <p:cNvPr id="3" name="Content Placeholder 5"/>
          <p:cNvSpPr>
            <a:spLocks noGrp="1"/>
          </p:cNvSpPr>
          <p:nvPr>
            <p:ph sz="quarter" idx="10"/>
          </p:nvPr>
        </p:nvSpPr>
        <p:spPr>
          <a:xfrm>
            <a:off x="283491" y="1123406"/>
            <a:ext cx="4184006" cy="3219300"/>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5"/>
          <p:cNvSpPr>
            <a:spLocks noGrp="1"/>
          </p:cNvSpPr>
          <p:nvPr>
            <p:ph sz="quarter" idx="11"/>
          </p:nvPr>
        </p:nvSpPr>
        <p:spPr>
          <a:xfrm>
            <a:off x="4693919" y="1123406"/>
            <a:ext cx="4168007" cy="3219300"/>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176594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no title">
    <p:spTree>
      <p:nvGrpSpPr>
        <p:cNvPr id="1" name=""/>
        <p:cNvGrpSpPr/>
        <p:nvPr/>
      </p:nvGrpSpPr>
      <p:grpSpPr>
        <a:xfrm>
          <a:off x="0" y="0"/>
          <a:ext cx="0" cy="0"/>
          <a:chOff x="0" y="0"/>
          <a:chExt cx="0" cy="0"/>
        </a:xfrm>
      </p:grpSpPr>
      <p:sp>
        <p:nvSpPr>
          <p:cNvPr id="6" name="Content Placeholder 5"/>
          <p:cNvSpPr>
            <a:spLocks noGrp="1"/>
          </p:cNvSpPr>
          <p:nvPr>
            <p:ph sz="quarter" idx="10"/>
          </p:nvPr>
        </p:nvSpPr>
        <p:spPr>
          <a:xfrm>
            <a:off x="283491" y="330079"/>
            <a:ext cx="8578436" cy="4012627"/>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3" name="Picture 2" descr="030767 PPT 2017_16x9_horiz block_secondary_3840px.png">
            <a:extLst>
              <a:ext uri="{FF2B5EF4-FFF2-40B4-BE49-F238E27FC236}">
                <a16:creationId xmlns:a16="http://schemas.microsoft.com/office/drawing/2014/main" id="{93310702-932D-412C-A7FA-EB9A8E34BE3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3979718"/>
            <a:ext cx="9144000" cy="1163782"/>
          </a:xfrm>
          <a:prstGeom prst="rect">
            <a:avLst/>
          </a:prstGeom>
        </p:spPr>
      </p:pic>
    </p:spTree>
    <p:extLst>
      <p:ext uri="{BB962C8B-B14F-4D97-AF65-F5344CB8AC3E}">
        <p14:creationId xmlns:p14="http://schemas.microsoft.com/office/powerpoint/2010/main" val="525815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55107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1797898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EC8323F-E371-4118-AE20-A1703FC232AA}" type="datetime1">
              <a:rPr lang="en-US" smtClean="0"/>
              <a:t>5/20/2019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E594218-2172-421B-AF10-F59A0F82A081}" type="slidenum">
              <a:rPr lang="en-US" smtClean="0"/>
              <a:t>‹#›</a:t>
            </a:fld>
            <a:endParaRPr lang="en-US" dirty="0"/>
          </a:p>
        </p:txBody>
      </p:sp>
    </p:spTree>
    <p:extLst>
      <p:ext uri="{BB962C8B-B14F-4D97-AF65-F5344CB8AC3E}">
        <p14:creationId xmlns:p14="http://schemas.microsoft.com/office/powerpoint/2010/main" val="28403843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F5382-261F-42B3-B125-074099D39697}"/>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6B87D994-F3D2-4A17-A439-45D46294205C}"/>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62EB76FD-BE83-4025-8649-8B32A36B46B7}"/>
              </a:ext>
            </a:extLst>
          </p:cNvPr>
          <p:cNvSpPr>
            <a:spLocks noGrp="1"/>
          </p:cNvSpPr>
          <p:nvPr>
            <p:ph type="dt" sz="half" idx="10"/>
          </p:nvPr>
        </p:nvSpPr>
        <p:spPr/>
        <p:txBody>
          <a:bodyPr/>
          <a:lstStyle/>
          <a:p>
            <a:fld id="{9CE13E04-0AEF-457E-9761-205072F8DB93}" type="datetimeFigureOut">
              <a:rPr lang="en-US" smtClean="0"/>
              <a:t>5/20/2019</a:t>
            </a:fld>
            <a:endParaRPr lang="en-US" dirty="0"/>
          </a:p>
        </p:txBody>
      </p:sp>
      <p:sp>
        <p:nvSpPr>
          <p:cNvPr id="5" name="Footer Placeholder 4">
            <a:extLst>
              <a:ext uri="{FF2B5EF4-FFF2-40B4-BE49-F238E27FC236}">
                <a16:creationId xmlns:a16="http://schemas.microsoft.com/office/drawing/2014/main" id="{E9B5DCED-FE48-4D21-831A-B8AC9C8F41E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62020FF-8BB9-474B-B9FC-965CF7995A64}"/>
              </a:ext>
            </a:extLst>
          </p:cNvPr>
          <p:cNvSpPr>
            <a:spLocks noGrp="1"/>
          </p:cNvSpPr>
          <p:nvPr>
            <p:ph type="sldNum" sz="quarter" idx="12"/>
          </p:nvPr>
        </p:nvSpPr>
        <p:spPr/>
        <p:txBody>
          <a:bodyPr/>
          <a:lstStyle/>
          <a:p>
            <a:fld id="{229815A8-29B0-4BF3-803F-3EF64EE2D769}" type="slidenum">
              <a:rPr lang="en-US" smtClean="0"/>
              <a:t>‹#›</a:t>
            </a:fld>
            <a:endParaRPr lang="en-US" dirty="0"/>
          </a:p>
        </p:txBody>
      </p:sp>
    </p:spTree>
    <p:extLst>
      <p:ext uri="{BB962C8B-B14F-4D97-AF65-F5344CB8AC3E}">
        <p14:creationId xmlns:p14="http://schemas.microsoft.com/office/powerpoint/2010/main" val="27652152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B2A31-C41F-4357-AD59-0937BF1D359E}"/>
              </a:ext>
            </a:extLst>
          </p:cNvPr>
          <p:cNvSpPr>
            <a:spLocks noGrp="1"/>
          </p:cNvSpPr>
          <p:nvPr>
            <p:ph type="ctrTitle"/>
          </p:nvPr>
        </p:nvSpPr>
        <p:spPr>
          <a:xfrm>
            <a:off x="1143000" y="841772"/>
            <a:ext cx="6858000" cy="1790700"/>
          </a:xfrm>
        </p:spPr>
        <p:txBody>
          <a:bodyPr anchor="b"/>
          <a:lstStyle>
            <a:lvl1pPr algn="ctr">
              <a:defRPr sz="4500">
                <a:latin typeface="Georgia" panose="02040502050405020303" pitchFamily="18" charset="0"/>
              </a:defRPr>
            </a:lvl1pPr>
          </a:lstStyle>
          <a:p>
            <a:r>
              <a:rPr lang="en-US" dirty="0"/>
              <a:t>Click to edit Master title style</a:t>
            </a:r>
          </a:p>
        </p:txBody>
      </p:sp>
      <p:sp>
        <p:nvSpPr>
          <p:cNvPr id="3" name="Subtitle 2">
            <a:extLst>
              <a:ext uri="{FF2B5EF4-FFF2-40B4-BE49-F238E27FC236}">
                <a16:creationId xmlns:a16="http://schemas.microsoft.com/office/drawing/2014/main" id="{3EC7CC7A-09F6-4E05-8481-CE3BB66A152A}"/>
              </a:ext>
            </a:extLst>
          </p:cNvPr>
          <p:cNvSpPr>
            <a:spLocks noGrp="1"/>
          </p:cNvSpPr>
          <p:nvPr>
            <p:ph type="subTitle" idx="1"/>
          </p:nvPr>
        </p:nvSpPr>
        <p:spPr>
          <a:xfrm>
            <a:off x="1143000" y="2701528"/>
            <a:ext cx="6858000" cy="1241822"/>
          </a:xfrm>
        </p:spPr>
        <p:txBody>
          <a:bodyPr/>
          <a:lstStyle>
            <a:lvl1pPr marL="0" indent="0" algn="ctr">
              <a:buNone/>
              <a:defRPr sz="1800">
                <a:latin typeface="Georgia" panose="02040502050405020303" pitchFamily="18"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37A36AB2-5A45-4EBE-A0A1-1E07F430496A}"/>
              </a:ext>
            </a:extLst>
          </p:cNvPr>
          <p:cNvSpPr>
            <a:spLocks noGrp="1"/>
          </p:cNvSpPr>
          <p:nvPr>
            <p:ph type="dt" sz="half" idx="10"/>
          </p:nvPr>
        </p:nvSpPr>
        <p:spPr/>
        <p:txBody>
          <a:bodyPr/>
          <a:lstStyle>
            <a:lvl1pPr>
              <a:defRPr>
                <a:latin typeface="Georgia" panose="02040502050405020303" pitchFamily="18" charset="0"/>
              </a:defRPr>
            </a:lvl1pPr>
          </a:lstStyle>
          <a:p>
            <a:fld id="{4AAD347D-5ACD-4C99-B74B-A9C85AD731AF}" type="datetimeFigureOut">
              <a:rPr lang="en-US" smtClean="0"/>
              <a:pPr/>
              <a:t>5/20/2019</a:t>
            </a:fld>
            <a:endParaRPr lang="en-US" dirty="0"/>
          </a:p>
        </p:txBody>
      </p:sp>
      <p:sp>
        <p:nvSpPr>
          <p:cNvPr id="5" name="Footer Placeholder 4">
            <a:extLst>
              <a:ext uri="{FF2B5EF4-FFF2-40B4-BE49-F238E27FC236}">
                <a16:creationId xmlns:a16="http://schemas.microsoft.com/office/drawing/2014/main" id="{2152A690-A2DB-4DCC-B4A7-EEB2C4DA28F1}"/>
              </a:ext>
            </a:extLst>
          </p:cNvPr>
          <p:cNvSpPr>
            <a:spLocks noGrp="1"/>
          </p:cNvSpPr>
          <p:nvPr>
            <p:ph type="ftr" sz="quarter" idx="11"/>
          </p:nvPr>
        </p:nvSpPr>
        <p:spPr/>
        <p:txBody>
          <a:bodyPr/>
          <a:lstStyle>
            <a:lvl1pPr>
              <a:defRPr>
                <a:latin typeface="Georgia" panose="02040502050405020303" pitchFamily="18" charset="0"/>
              </a:defRPr>
            </a:lvl1pPr>
          </a:lstStyle>
          <a:p>
            <a:endParaRPr lang="en-US" dirty="0"/>
          </a:p>
        </p:txBody>
      </p:sp>
      <p:sp>
        <p:nvSpPr>
          <p:cNvPr id="6" name="Slide Number Placeholder 5">
            <a:extLst>
              <a:ext uri="{FF2B5EF4-FFF2-40B4-BE49-F238E27FC236}">
                <a16:creationId xmlns:a16="http://schemas.microsoft.com/office/drawing/2014/main" id="{C9234202-5152-4220-8EA4-CD9FEE5DD1BF}"/>
              </a:ext>
            </a:extLst>
          </p:cNvPr>
          <p:cNvSpPr>
            <a:spLocks noGrp="1"/>
          </p:cNvSpPr>
          <p:nvPr>
            <p:ph type="sldNum" sz="quarter" idx="12"/>
          </p:nvPr>
        </p:nvSpPr>
        <p:spPr/>
        <p:txBody>
          <a:bodyPr/>
          <a:lstStyle>
            <a:lvl1pPr>
              <a:defRPr>
                <a:latin typeface="Georgia" panose="02040502050405020303" pitchFamily="18" charset="0"/>
              </a:defRPr>
            </a:lvl1p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3302901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5C2D3-819B-489B-8E0E-CB158E9B4B03}"/>
              </a:ext>
            </a:extLst>
          </p:cNvPr>
          <p:cNvSpPr>
            <a:spLocks noGrp="1"/>
          </p:cNvSpPr>
          <p:nvPr>
            <p:ph type="title"/>
          </p:nvPr>
        </p:nvSpPr>
        <p:spPr/>
        <p:txBody>
          <a:bodyPr/>
          <a:lstStyle>
            <a:lvl1pPr>
              <a:defRPr>
                <a:latin typeface="Georgia" panose="02040502050405020303" pitchFamily="18"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284C9095-168C-4F30-B47A-DD66A9352BF1}"/>
              </a:ext>
            </a:extLst>
          </p:cNvPr>
          <p:cNvSpPr>
            <a:spLocks noGrp="1"/>
          </p:cNvSpPr>
          <p:nvPr>
            <p:ph idx="1"/>
          </p:nvPr>
        </p:nvSpPr>
        <p:spPr/>
        <p:txBody>
          <a:bodyPr/>
          <a:lstStyle>
            <a:lvl1pPr>
              <a:defRPr>
                <a:latin typeface="Georgia" panose="02040502050405020303" pitchFamily="18" charset="0"/>
              </a:defRPr>
            </a:lvl1pPr>
            <a:lvl2pPr>
              <a:defRPr>
                <a:latin typeface="Georgia" panose="02040502050405020303" pitchFamily="18" charset="0"/>
              </a:defRPr>
            </a:lvl2pPr>
            <a:lvl3pPr>
              <a:defRPr>
                <a:latin typeface="Georgia" panose="02040502050405020303" pitchFamily="18" charset="0"/>
              </a:defRPr>
            </a:lvl3pPr>
            <a:lvl4pPr>
              <a:defRPr>
                <a:latin typeface="Georgia" panose="02040502050405020303" pitchFamily="18" charset="0"/>
              </a:defRPr>
            </a:lvl4pPr>
            <a:lvl5pPr>
              <a:defRPr>
                <a:latin typeface="Georgia" panose="02040502050405020303"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276359E-1F8B-4336-A149-BD5E92AC26C0}"/>
              </a:ext>
            </a:extLst>
          </p:cNvPr>
          <p:cNvSpPr>
            <a:spLocks noGrp="1"/>
          </p:cNvSpPr>
          <p:nvPr>
            <p:ph type="dt" sz="half" idx="10"/>
          </p:nvPr>
        </p:nvSpPr>
        <p:spPr/>
        <p:txBody>
          <a:bodyPr/>
          <a:lstStyle/>
          <a:p>
            <a:fld id="{4509A250-FF31-4206-8172-F9D3106AACB1}" type="datetimeFigureOut">
              <a:rPr lang="en-US" smtClean="0"/>
              <a:t>5/20/2019</a:t>
            </a:fld>
            <a:endParaRPr lang="en-US" dirty="0"/>
          </a:p>
        </p:txBody>
      </p:sp>
      <p:sp>
        <p:nvSpPr>
          <p:cNvPr id="5" name="Footer Placeholder 4">
            <a:extLst>
              <a:ext uri="{FF2B5EF4-FFF2-40B4-BE49-F238E27FC236}">
                <a16:creationId xmlns:a16="http://schemas.microsoft.com/office/drawing/2014/main" id="{EF5D51B1-3F1B-4DE8-9AB5-B9D60CE8731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9583E61-DF93-40FF-945A-A14687666FDF}"/>
              </a:ext>
            </a:extLst>
          </p:cNvPr>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5915619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F9C71-4663-4A36-B2FE-5809F6D237AF}"/>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1EE3E5D7-08A1-4602-BE5C-9C14A6B606D0}"/>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D60876F-7C74-4EF5-A351-2A4213177063}"/>
              </a:ext>
            </a:extLst>
          </p:cNvPr>
          <p:cNvSpPr>
            <a:spLocks noGrp="1"/>
          </p:cNvSpPr>
          <p:nvPr>
            <p:ph type="dt" sz="half" idx="10"/>
          </p:nvPr>
        </p:nvSpPr>
        <p:spPr/>
        <p:txBody>
          <a:bodyPr/>
          <a:lstStyle/>
          <a:p>
            <a:fld id="{9796027F-7875-4030-9381-8BD8C4F21935}" type="datetimeFigureOut">
              <a:rPr lang="en-US" smtClean="0"/>
              <a:t>5/20/2019</a:t>
            </a:fld>
            <a:endParaRPr lang="en-US" dirty="0"/>
          </a:p>
        </p:txBody>
      </p:sp>
      <p:sp>
        <p:nvSpPr>
          <p:cNvPr id="5" name="Footer Placeholder 4">
            <a:extLst>
              <a:ext uri="{FF2B5EF4-FFF2-40B4-BE49-F238E27FC236}">
                <a16:creationId xmlns:a16="http://schemas.microsoft.com/office/drawing/2014/main" id="{9D3CFB15-0F9B-4035-B69F-94ECBD33FC6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5364989-FD76-4781-90C7-6538B8D72047}"/>
              </a:ext>
            </a:extLst>
          </p:cNvPr>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9155089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DC832-9DF2-4886-A984-108D29F64EBC}"/>
              </a:ext>
            </a:extLst>
          </p:cNvPr>
          <p:cNvSpPr>
            <a:spLocks noGrp="1"/>
          </p:cNvSpPr>
          <p:nvPr>
            <p:ph type="title"/>
          </p:nvPr>
        </p:nvSpPr>
        <p:spPr/>
        <p:txBody>
          <a:bodyPr/>
          <a:lstStyle>
            <a:lvl1pPr>
              <a:defRPr>
                <a:latin typeface="Georgia" panose="02040502050405020303" pitchFamily="18"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8D5C9363-92D9-4281-B13C-001CBF7FE80C}"/>
              </a:ext>
            </a:extLst>
          </p:cNvPr>
          <p:cNvSpPr>
            <a:spLocks noGrp="1"/>
          </p:cNvSpPr>
          <p:nvPr>
            <p:ph sz="half" idx="1"/>
          </p:nvPr>
        </p:nvSpPr>
        <p:spPr>
          <a:xfrm>
            <a:off x="628650" y="1369219"/>
            <a:ext cx="3886200" cy="3263504"/>
          </a:xfrm>
        </p:spPr>
        <p:txBody>
          <a:bodyPr/>
          <a:lstStyle>
            <a:lvl1pPr>
              <a:defRPr>
                <a:latin typeface="Georgia" panose="02040502050405020303" pitchFamily="18" charset="0"/>
              </a:defRPr>
            </a:lvl1pPr>
            <a:lvl2pPr>
              <a:defRPr>
                <a:latin typeface="Georgia" panose="02040502050405020303" pitchFamily="18" charset="0"/>
              </a:defRPr>
            </a:lvl2pPr>
            <a:lvl3pPr>
              <a:defRPr>
                <a:latin typeface="Georgia" panose="02040502050405020303" pitchFamily="18" charset="0"/>
              </a:defRPr>
            </a:lvl3pPr>
            <a:lvl4pPr>
              <a:defRPr>
                <a:latin typeface="Georgia" panose="02040502050405020303" pitchFamily="18" charset="0"/>
              </a:defRPr>
            </a:lvl4pPr>
            <a:lvl5pPr>
              <a:defRPr>
                <a:latin typeface="Georgia" panose="02040502050405020303"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A97FDFB-16B5-40AA-BD2E-CB72B7AB8E1C}"/>
              </a:ext>
            </a:extLst>
          </p:cNvPr>
          <p:cNvSpPr>
            <a:spLocks noGrp="1"/>
          </p:cNvSpPr>
          <p:nvPr>
            <p:ph sz="half" idx="2"/>
          </p:nvPr>
        </p:nvSpPr>
        <p:spPr>
          <a:xfrm>
            <a:off x="4629150" y="1369219"/>
            <a:ext cx="3886200" cy="3263504"/>
          </a:xfrm>
        </p:spPr>
        <p:txBody>
          <a:bodyPr/>
          <a:lstStyle>
            <a:lvl1pPr>
              <a:defRPr>
                <a:latin typeface="Georgia" panose="02040502050405020303" pitchFamily="18" charset="0"/>
              </a:defRPr>
            </a:lvl1pPr>
            <a:lvl2pPr>
              <a:defRPr>
                <a:latin typeface="Georgia" panose="02040502050405020303" pitchFamily="18" charset="0"/>
              </a:defRPr>
            </a:lvl2pPr>
            <a:lvl3pPr>
              <a:defRPr>
                <a:latin typeface="Georgia" panose="02040502050405020303" pitchFamily="18" charset="0"/>
              </a:defRPr>
            </a:lvl3pPr>
            <a:lvl4pPr>
              <a:defRPr>
                <a:latin typeface="Georgia" panose="02040502050405020303" pitchFamily="18" charset="0"/>
              </a:defRPr>
            </a:lvl4pPr>
            <a:lvl5pPr>
              <a:defRPr>
                <a:latin typeface="Georgia" panose="02040502050405020303"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6872ACB-432C-4AC6-AB24-BB104B1BFFB1}"/>
              </a:ext>
            </a:extLst>
          </p:cNvPr>
          <p:cNvSpPr>
            <a:spLocks noGrp="1"/>
          </p:cNvSpPr>
          <p:nvPr>
            <p:ph type="dt" sz="half" idx="10"/>
          </p:nvPr>
        </p:nvSpPr>
        <p:spPr/>
        <p:txBody>
          <a:bodyPr/>
          <a:lstStyle>
            <a:lvl1pPr>
              <a:defRPr>
                <a:latin typeface="Georgia" panose="02040502050405020303" pitchFamily="18" charset="0"/>
              </a:defRPr>
            </a:lvl1pPr>
          </a:lstStyle>
          <a:p>
            <a:fld id="{9796027F-7875-4030-9381-8BD8C4F21935}" type="datetimeFigureOut">
              <a:rPr lang="en-US" smtClean="0"/>
              <a:pPr/>
              <a:t>5/20/2019</a:t>
            </a:fld>
            <a:endParaRPr lang="en-US" dirty="0"/>
          </a:p>
        </p:txBody>
      </p:sp>
      <p:sp>
        <p:nvSpPr>
          <p:cNvPr id="6" name="Footer Placeholder 5">
            <a:extLst>
              <a:ext uri="{FF2B5EF4-FFF2-40B4-BE49-F238E27FC236}">
                <a16:creationId xmlns:a16="http://schemas.microsoft.com/office/drawing/2014/main" id="{94C9666C-8662-4EE5-B14E-CDAB9182E65B}"/>
              </a:ext>
            </a:extLst>
          </p:cNvPr>
          <p:cNvSpPr>
            <a:spLocks noGrp="1"/>
          </p:cNvSpPr>
          <p:nvPr>
            <p:ph type="ftr" sz="quarter" idx="11"/>
          </p:nvPr>
        </p:nvSpPr>
        <p:spPr/>
        <p:txBody>
          <a:bodyPr/>
          <a:lstStyle>
            <a:lvl1pPr>
              <a:defRPr>
                <a:latin typeface="Georgia" panose="02040502050405020303" pitchFamily="18" charset="0"/>
              </a:defRPr>
            </a:lvl1pPr>
          </a:lstStyle>
          <a:p>
            <a:endParaRPr lang="en-US" dirty="0"/>
          </a:p>
        </p:txBody>
      </p:sp>
      <p:sp>
        <p:nvSpPr>
          <p:cNvPr id="7" name="Slide Number Placeholder 6">
            <a:extLst>
              <a:ext uri="{FF2B5EF4-FFF2-40B4-BE49-F238E27FC236}">
                <a16:creationId xmlns:a16="http://schemas.microsoft.com/office/drawing/2014/main" id="{E1FB3784-1D5F-4A99-A20B-9D53D9ED0FC1}"/>
              </a:ext>
            </a:extLst>
          </p:cNvPr>
          <p:cNvSpPr>
            <a:spLocks noGrp="1"/>
          </p:cNvSpPr>
          <p:nvPr>
            <p:ph type="sldNum" sz="quarter" idx="12"/>
          </p:nvPr>
        </p:nvSpPr>
        <p:spPr/>
        <p:txBody>
          <a:bodyPr/>
          <a:lstStyle>
            <a:lvl1pPr>
              <a:defRPr>
                <a:latin typeface="Georgia" panose="02040502050405020303" pitchFamily="18" charset="0"/>
              </a:defRPr>
            </a:lvl1p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3782411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4E0E2-0DC4-49E5-AE64-A46CBBA0EE64}"/>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9C76EAB2-1F5D-42A4-A626-497FE27A702B}"/>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1828DFE9-19BA-4111-AA28-4751EEAE2CA6}"/>
              </a:ext>
            </a:extLst>
          </p:cNvPr>
          <p:cNvSpPr>
            <a:spLocks noGrp="1"/>
          </p:cNvSpPr>
          <p:nvPr>
            <p:ph sz="half" idx="2"/>
          </p:nvPr>
        </p:nvSpPr>
        <p:spPr>
          <a:xfrm>
            <a:off x="629842" y="1878806"/>
            <a:ext cx="3868340"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08C5102-05C6-46A0-9EA3-0724C5AA0FF4}"/>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61242675-DAFE-4E32-9D8C-C53F4EAB7FB0}"/>
              </a:ext>
            </a:extLst>
          </p:cNvPr>
          <p:cNvSpPr>
            <a:spLocks noGrp="1"/>
          </p:cNvSpPr>
          <p:nvPr>
            <p:ph sz="quarter" idx="4"/>
          </p:nvPr>
        </p:nvSpPr>
        <p:spPr>
          <a:xfrm>
            <a:off x="4629150" y="1878806"/>
            <a:ext cx="3887391"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0D28419-2661-4567-B97C-6E967E5CA212}"/>
              </a:ext>
            </a:extLst>
          </p:cNvPr>
          <p:cNvSpPr>
            <a:spLocks noGrp="1"/>
          </p:cNvSpPr>
          <p:nvPr>
            <p:ph type="dt" sz="half" idx="10"/>
          </p:nvPr>
        </p:nvSpPr>
        <p:spPr/>
        <p:txBody>
          <a:bodyPr/>
          <a:lstStyle/>
          <a:p>
            <a:fld id="{9796027F-7875-4030-9381-8BD8C4F21935}" type="datetimeFigureOut">
              <a:rPr lang="en-US" smtClean="0"/>
              <a:t>5/20/2019</a:t>
            </a:fld>
            <a:endParaRPr lang="en-US" dirty="0"/>
          </a:p>
        </p:txBody>
      </p:sp>
      <p:sp>
        <p:nvSpPr>
          <p:cNvPr id="8" name="Footer Placeholder 7">
            <a:extLst>
              <a:ext uri="{FF2B5EF4-FFF2-40B4-BE49-F238E27FC236}">
                <a16:creationId xmlns:a16="http://schemas.microsoft.com/office/drawing/2014/main" id="{3472E301-297A-4344-A786-1D6542001635}"/>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8B39AEE4-4BB4-4837-AF33-0973A0765811}"/>
              </a:ext>
            </a:extLst>
          </p:cNvPr>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2837655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4AAB2-4333-4F66-AA16-156596B6A15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23C1B2C-ADAA-4B36-A93E-79BC87FC48CD}"/>
              </a:ext>
            </a:extLst>
          </p:cNvPr>
          <p:cNvSpPr>
            <a:spLocks noGrp="1"/>
          </p:cNvSpPr>
          <p:nvPr>
            <p:ph type="dt" sz="half" idx="10"/>
          </p:nvPr>
        </p:nvSpPr>
        <p:spPr/>
        <p:txBody>
          <a:bodyPr/>
          <a:lstStyle/>
          <a:p>
            <a:fld id="{4509A250-FF31-4206-8172-F9D3106AACB1}" type="datetimeFigureOut">
              <a:rPr lang="en-US" smtClean="0"/>
              <a:t>5/20/2019</a:t>
            </a:fld>
            <a:endParaRPr lang="en-US" dirty="0"/>
          </a:p>
        </p:txBody>
      </p:sp>
      <p:sp>
        <p:nvSpPr>
          <p:cNvPr id="4" name="Footer Placeholder 3">
            <a:extLst>
              <a:ext uri="{FF2B5EF4-FFF2-40B4-BE49-F238E27FC236}">
                <a16:creationId xmlns:a16="http://schemas.microsoft.com/office/drawing/2014/main" id="{40D77E6D-64DA-4EBF-80A0-D6E926A646F7}"/>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B4124FC9-2AB5-4EE8-B162-1A2ABBEFFD1B}"/>
              </a:ext>
            </a:extLst>
          </p:cNvPr>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7505879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BAB9E4F-CB2C-4C31-A696-102C96FB3ABA}"/>
              </a:ext>
            </a:extLst>
          </p:cNvPr>
          <p:cNvSpPr>
            <a:spLocks noGrp="1"/>
          </p:cNvSpPr>
          <p:nvPr>
            <p:ph type="dt" sz="half" idx="10"/>
          </p:nvPr>
        </p:nvSpPr>
        <p:spPr/>
        <p:txBody>
          <a:bodyPr/>
          <a:lstStyle/>
          <a:p>
            <a:fld id="{4509A250-FF31-4206-8172-F9D3106AACB1}" type="datetimeFigureOut">
              <a:rPr lang="en-US" smtClean="0"/>
              <a:t>5/20/2019</a:t>
            </a:fld>
            <a:endParaRPr lang="en-US" dirty="0"/>
          </a:p>
        </p:txBody>
      </p:sp>
      <p:sp>
        <p:nvSpPr>
          <p:cNvPr id="3" name="Footer Placeholder 2">
            <a:extLst>
              <a:ext uri="{FF2B5EF4-FFF2-40B4-BE49-F238E27FC236}">
                <a16:creationId xmlns:a16="http://schemas.microsoft.com/office/drawing/2014/main" id="{5C0E4400-D861-4160-991A-8ED4FC45E973}"/>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92CF801-F006-4202-9A2F-B7F9A1110A89}"/>
              </a:ext>
            </a:extLst>
          </p:cNvPr>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4578783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24218-0C74-4616-9DC9-B2B42EA48389}"/>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45007A9C-9998-47CF-8316-75983464CBA1}"/>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50827CB-4F82-4405-9C49-E80E39AAB2B6}"/>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96FEC05D-D171-4DE2-9D22-577FB6525602}"/>
              </a:ext>
            </a:extLst>
          </p:cNvPr>
          <p:cNvSpPr>
            <a:spLocks noGrp="1"/>
          </p:cNvSpPr>
          <p:nvPr>
            <p:ph type="dt" sz="half" idx="10"/>
          </p:nvPr>
        </p:nvSpPr>
        <p:spPr/>
        <p:txBody>
          <a:bodyPr/>
          <a:lstStyle/>
          <a:p>
            <a:fld id="{4509A250-FF31-4206-8172-F9D3106AACB1}" type="datetimeFigureOut">
              <a:rPr lang="en-US" smtClean="0"/>
              <a:t>5/20/2019</a:t>
            </a:fld>
            <a:endParaRPr lang="en-US" dirty="0"/>
          </a:p>
        </p:txBody>
      </p:sp>
      <p:sp>
        <p:nvSpPr>
          <p:cNvPr id="6" name="Footer Placeholder 5">
            <a:extLst>
              <a:ext uri="{FF2B5EF4-FFF2-40B4-BE49-F238E27FC236}">
                <a16:creationId xmlns:a16="http://schemas.microsoft.com/office/drawing/2014/main" id="{B3306A28-462D-4BE6-8570-E4C33BF9918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131F25B-3181-4502-B99D-B25869131181}"/>
              </a:ext>
            </a:extLst>
          </p:cNvPr>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2656794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344C5-390D-48EC-A052-F8EEC0C35761}"/>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2D314E0B-E25D-4A27-B1BF-8C46C3DB21C6}"/>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F99D3AE9-4C40-40BB-A8A9-048D809C9386}"/>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A583C911-43E8-40FE-B874-435919875F7E}"/>
              </a:ext>
            </a:extLst>
          </p:cNvPr>
          <p:cNvSpPr>
            <a:spLocks noGrp="1"/>
          </p:cNvSpPr>
          <p:nvPr>
            <p:ph type="dt" sz="half" idx="10"/>
          </p:nvPr>
        </p:nvSpPr>
        <p:spPr/>
        <p:txBody>
          <a:bodyPr/>
          <a:lstStyle/>
          <a:p>
            <a:fld id="{4509A250-FF31-4206-8172-F9D3106AACB1}" type="datetimeFigureOut">
              <a:rPr lang="en-US" smtClean="0"/>
              <a:t>5/20/2019</a:t>
            </a:fld>
            <a:endParaRPr lang="en-US" dirty="0"/>
          </a:p>
        </p:txBody>
      </p:sp>
      <p:sp>
        <p:nvSpPr>
          <p:cNvPr id="6" name="Footer Placeholder 5">
            <a:extLst>
              <a:ext uri="{FF2B5EF4-FFF2-40B4-BE49-F238E27FC236}">
                <a16:creationId xmlns:a16="http://schemas.microsoft.com/office/drawing/2014/main" id="{DD908538-2478-447C-8C19-A30DA8FF8D6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1D4AE17-9F72-411B-AF59-3825F287E28E}"/>
              </a:ext>
            </a:extLst>
          </p:cNvPr>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5612202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55F20-3191-465D-9F8A-BBD57CD8442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F1D9909-E993-4B63-B8E5-EF33D24EA71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F69076-21E9-4BB8-9AA7-12F6EDC132EF}"/>
              </a:ext>
            </a:extLst>
          </p:cNvPr>
          <p:cNvSpPr>
            <a:spLocks noGrp="1"/>
          </p:cNvSpPr>
          <p:nvPr>
            <p:ph type="dt" sz="half" idx="10"/>
          </p:nvPr>
        </p:nvSpPr>
        <p:spPr/>
        <p:txBody>
          <a:bodyPr/>
          <a:lstStyle/>
          <a:p>
            <a:fld id="{4509A250-FF31-4206-8172-F9D3106AACB1}" type="datetimeFigureOut">
              <a:rPr lang="en-US" smtClean="0"/>
              <a:t>5/20/2019</a:t>
            </a:fld>
            <a:endParaRPr lang="en-US" dirty="0"/>
          </a:p>
        </p:txBody>
      </p:sp>
      <p:sp>
        <p:nvSpPr>
          <p:cNvPr id="5" name="Footer Placeholder 4">
            <a:extLst>
              <a:ext uri="{FF2B5EF4-FFF2-40B4-BE49-F238E27FC236}">
                <a16:creationId xmlns:a16="http://schemas.microsoft.com/office/drawing/2014/main" id="{F2D95587-1602-49B8-B4C4-6DC10E257FC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9BEBD6-3FC1-468B-B128-537F404E4AB1}"/>
              </a:ext>
            </a:extLst>
          </p:cNvPr>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5219580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EC9E46A-B290-4790-8AEF-01B9C206F44C}"/>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E9B1780-6E2E-4E79-8975-CABDB0B39E23}"/>
              </a:ext>
            </a:extLst>
          </p:cNvPr>
          <p:cNvSpPr>
            <a:spLocks noGrp="1"/>
          </p:cNvSpPr>
          <p:nvPr>
            <p:ph type="body" orient="vert" idx="1"/>
          </p:nvPr>
        </p:nvSpPr>
        <p:spPr>
          <a:xfrm>
            <a:off x="628650" y="273844"/>
            <a:ext cx="5800725" cy="435887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08B4CF-07F7-4326-9D45-B768D0B36846}"/>
              </a:ext>
            </a:extLst>
          </p:cNvPr>
          <p:cNvSpPr>
            <a:spLocks noGrp="1"/>
          </p:cNvSpPr>
          <p:nvPr>
            <p:ph type="dt" sz="half" idx="10"/>
          </p:nvPr>
        </p:nvSpPr>
        <p:spPr/>
        <p:txBody>
          <a:bodyPr/>
          <a:lstStyle/>
          <a:p>
            <a:fld id="{4509A250-FF31-4206-8172-F9D3106AACB1}" type="datetimeFigureOut">
              <a:rPr lang="en-US" smtClean="0"/>
              <a:t>5/20/2019</a:t>
            </a:fld>
            <a:endParaRPr lang="en-US" dirty="0"/>
          </a:p>
        </p:txBody>
      </p:sp>
      <p:sp>
        <p:nvSpPr>
          <p:cNvPr id="5" name="Footer Placeholder 4">
            <a:extLst>
              <a:ext uri="{FF2B5EF4-FFF2-40B4-BE49-F238E27FC236}">
                <a16:creationId xmlns:a16="http://schemas.microsoft.com/office/drawing/2014/main" id="{88C040DD-91BD-4243-A764-CC045875128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03EBCFE-8D33-4B01-85CE-10FE8F32EA24}"/>
              </a:ext>
            </a:extLst>
          </p:cNvPr>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3267308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slide with Division">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a:xfrm>
            <a:off x="0" y="967860"/>
            <a:ext cx="9144000" cy="435718"/>
          </a:xfrm>
          <a:prstGeom prst="rect">
            <a:avLst/>
          </a:prstGeom>
        </p:spPr>
        <p:txBody>
          <a:bodyPr vert="horz"/>
          <a:lstStyle>
            <a:lvl1pPr marL="0" indent="0" algn="ctr">
              <a:buFontTx/>
              <a:buNone/>
              <a:defRPr sz="2200" cap="all">
                <a:solidFill>
                  <a:srgbClr val="3A85B3"/>
                </a:solidFill>
                <a:latin typeface="Tw Cen MT"/>
              </a:defRPr>
            </a:lvl1pPr>
            <a:lvl2pPr marL="457189" indent="0" algn="ctr">
              <a:buFontTx/>
              <a:buNone/>
              <a:defRPr sz="2200" cap="all">
                <a:solidFill>
                  <a:srgbClr val="3A85B3"/>
                </a:solidFill>
                <a:latin typeface="Tw Cen MT"/>
              </a:defRPr>
            </a:lvl2pPr>
            <a:lvl3pPr marL="914378" indent="0" algn="ctr">
              <a:buFontTx/>
              <a:buNone/>
              <a:defRPr sz="2200" cap="all">
                <a:solidFill>
                  <a:srgbClr val="3A85B3"/>
                </a:solidFill>
                <a:latin typeface="Tw Cen MT"/>
              </a:defRPr>
            </a:lvl3pPr>
            <a:lvl4pPr marL="1371566" indent="0" algn="ctr">
              <a:buFontTx/>
              <a:buNone/>
              <a:defRPr sz="2200" cap="all">
                <a:solidFill>
                  <a:srgbClr val="3A85B3"/>
                </a:solidFill>
                <a:latin typeface="Tw Cen MT"/>
              </a:defRPr>
            </a:lvl4pPr>
            <a:lvl5pPr marL="1828754" indent="0" algn="ctr">
              <a:buFontTx/>
              <a:buNone/>
              <a:defRPr sz="2200" cap="all">
                <a:solidFill>
                  <a:srgbClr val="3A85B3"/>
                </a:solidFill>
                <a:latin typeface="Tw Cen MT"/>
              </a:defRPr>
            </a:lvl5pPr>
          </a:lstStyle>
          <a:p>
            <a:pPr lvl="0"/>
            <a:r>
              <a:rPr lang="en-US"/>
              <a:t>Click to edit Master text styles</a:t>
            </a:r>
          </a:p>
        </p:txBody>
      </p:sp>
      <p:sp>
        <p:nvSpPr>
          <p:cNvPr id="5" name="Title 4"/>
          <p:cNvSpPr>
            <a:spLocks noGrp="1"/>
          </p:cNvSpPr>
          <p:nvPr>
            <p:ph type="title"/>
          </p:nvPr>
        </p:nvSpPr>
        <p:spPr>
          <a:xfrm>
            <a:off x="457200" y="1577043"/>
            <a:ext cx="8229600" cy="2618261"/>
          </a:xfrm>
          <a:prstGeom prst="rect">
            <a:avLst/>
          </a:prstGeom>
        </p:spPr>
        <p:txBody>
          <a:bodyPr vert="horz"/>
          <a:lstStyle/>
          <a:p>
            <a:r>
              <a:rPr lang="en-US"/>
              <a:t>Click to edit Master title style</a:t>
            </a:r>
            <a:endParaRPr lang="en-US" dirty="0"/>
          </a:p>
        </p:txBody>
      </p:sp>
    </p:spTree>
    <p:extLst>
      <p:ext uri="{BB962C8B-B14F-4D97-AF65-F5344CB8AC3E}">
        <p14:creationId xmlns:p14="http://schemas.microsoft.com/office/powerpoint/2010/main" val="9428342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6375"/>
            <a:ext cx="8229600" cy="857250"/>
          </a:xfrm>
          <a:prstGeom prst="rect">
            <a:avLst/>
          </a:prstGeom>
        </p:spPr>
        <p:txBody>
          <a:bodyPr/>
          <a:lstStyle/>
          <a:p>
            <a:r>
              <a:rPr lang="en-US"/>
              <a:t>Click to edit Master title style</a:t>
            </a:r>
          </a:p>
        </p:txBody>
      </p:sp>
      <p:sp>
        <p:nvSpPr>
          <p:cNvPr id="3" name="Content Placeholder 5"/>
          <p:cNvSpPr>
            <a:spLocks noGrp="1"/>
          </p:cNvSpPr>
          <p:nvPr>
            <p:ph sz="quarter" idx="10"/>
          </p:nvPr>
        </p:nvSpPr>
        <p:spPr>
          <a:xfrm>
            <a:off x="283492" y="1123406"/>
            <a:ext cx="8578436" cy="3219300"/>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403749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6375"/>
            <a:ext cx="8229600" cy="857250"/>
          </a:xfrm>
          <a:prstGeom prst="rect">
            <a:avLst/>
          </a:prstGeom>
        </p:spPr>
        <p:txBody>
          <a:bodyPr/>
          <a:lstStyle/>
          <a:p>
            <a:r>
              <a:rPr lang="en-US"/>
              <a:t>Click to edit Master title style</a:t>
            </a:r>
          </a:p>
        </p:txBody>
      </p:sp>
      <p:sp>
        <p:nvSpPr>
          <p:cNvPr id="3" name="Content Placeholder 5"/>
          <p:cNvSpPr>
            <a:spLocks noGrp="1"/>
          </p:cNvSpPr>
          <p:nvPr>
            <p:ph sz="quarter" idx="10"/>
          </p:nvPr>
        </p:nvSpPr>
        <p:spPr>
          <a:xfrm>
            <a:off x="283492" y="1123406"/>
            <a:ext cx="4184006" cy="3219300"/>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5"/>
          <p:cNvSpPr>
            <a:spLocks noGrp="1"/>
          </p:cNvSpPr>
          <p:nvPr>
            <p:ph sz="quarter" idx="11"/>
          </p:nvPr>
        </p:nvSpPr>
        <p:spPr>
          <a:xfrm>
            <a:off x="4693920" y="1123406"/>
            <a:ext cx="4168007" cy="3219300"/>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965386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no title">
    <p:spTree>
      <p:nvGrpSpPr>
        <p:cNvPr id="1" name=""/>
        <p:cNvGrpSpPr/>
        <p:nvPr/>
      </p:nvGrpSpPr>
      <p:grpSpPr>
        <a:xfrm>
          <a:off x="0" y="0"/>
          <a:ext cx="0" cy="0"/>
          <a:chOff x="0" y="0"/>
          <a:chExt cx="0" cy="0"/>
        </a:xfrm>
      </p:grpSpPr>
      <p:sp>
        <p:nvSpPr>
          <p:cNvPr id="6" name="Content Placeholder 5"/>
          <p:cNvSpPr>
            <a:spLocks noGrp="1"/>
          </p:cNvSpPr>
          <p:nvPr>
            <p:ph sz="quarter" idx="10"/>
          </p:nvPr>
        </p:nvSpPr>
        <p:spPr>
          <a:xfrm>
            <a:off x="283492" y="330080"/>
            <a:ext cx="8578436" cy="4012627"/>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871147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47141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156149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F5382-261F-42B3-B125-074099D39697}"/>
              </a:ext>
            </a:extLst>
          </p:cNvPr>
          <p:cNvSpPr>
            <a:spLocks noGrp="1"/>
          </p:cNvSpPr>
          <p:nvPr>
            <p:ph type="ctrTitle"/>
          </p:nvPr>
        </p:nvSpPr>
        <p:spPr>
          <a:xfrm>
            <a:off x="1143000" y="841772"/>
            <a:ext cx="6858000" cy="1790700"/>
          </a:xfrm>
        </p:spPr>
        <p:txBody>
          <a:bodyPr anchor="b"/>
          <a:lstStyle>
            <a:lvl1pPr algn="ctr">
              <a:defRPr sz="4500">
                <a:latin typeface="Georgia" panose="02040502050405020303" pitchFamily="18" charset="0"/>
              </a:defRPr>
            </a:lvl1pPr>
          </a:lstStyle>
          <a:p>
            <a:r>
              <a:rPr lang="en-US" dirty="0"/>
              <a:t>Click to edit Master title style</a:t>
            </a:r>
          </a:p>
        </p:txBody>
      </p:sp>
      <p:sp>
        <p:nvSpPr>
          <p:cNvPr id="3" name="Subtitle 2">
            <a:extLst>
              <a:ext uri="{FF2B5EF4-FFF2-40B4-BE49-F238E27FC236}">
                <a16:creationId xmlns:a16="http://schemas.microsoft.com/office/drawing/2014/main" id="{6B87D994-F3D2-4A17-A439-45D46294205C}"/>
              </a:ext>
            </a:extLst>
          </p:cNvPr>
          <p:cNvSpPr>
            <a:spLocks noGrp="1"/>
          </p:cNvSpPr>
          <p:nvPr>
            <p:ph type="subTitle" idx="1"/>
          </p:nvPr>
        </p:nvSpPr>
        <p:spPr>
          <a:xfrm>
            <a:off x="1143000" y="2701528"/>
            <a:ext cx="6858000" cy="1241822"/>
          </a:xfrm>
        </p:spPr>
        <p:txBody>
          <a:bodyPr/>
          <a:lstStyle>
            <a:lvl1pPr marL="0" indent="0" algn="ctr">
              <a:buNone/>
              <a:defRPr sz="1800">
                <a:latin typeface="Georgia" panose="02040502050405020303" pitchFamily="18"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62EB76FD-BE83-4025-8649-8B32A36B46B7}"/>
              </a:ext>
            </a:extLst>
          </p:cNvPr>
          <p:cNvSpPr>
            <a:spLocks noGrp="1"/>
          </p:cNvSpPr>
          <p:nvPr>
            <p:ph type="dt" sz="half" idx="10"/>
          </p:nvPr>
        </p:nvSpPr>
        <p:spPr/>
        <p:txBody>
          <a:bodyPr/>
          <a:lstStyle>
            <a:lvl1pPr>
              <a:defRPr>
                <a:latin typeface="Georgia" panose="02040502050405020303" pitchFamily="18" charset="0"/>
              </a:defRPr>
            </a:lvl1pPr>
          </a:lstStyle>
          <a:p>
            <a:fld id="{9CE13E04-0AEF-457E-9761-205072F8DB93}" type="datetimeFigureOut">
              <a:rPr lang="en-US" smtClean="0"/>
              <a:pPr/>
              <a:t>5/20/2019</a:t>
            </a:fld>
            <a:endParaRPr lang="en-US" dirty="0"/>
          </a:p>
        </p:txBody>
      </p:sp>
      <p:sp>
        <p:nvSpPr>
          <p:cNvPr id="5" name="Footer Placeholder 4">
            <a:extLst>
              <a:ext uri="{FF2B5EF4-FFF2-40B4-BE49-F238E27FC236}">
                <a16:creationId xmlns:a16="http://schemas.microsoft.com/office/drawing/2014/main" id="{E9B5DCED-FE48-4D21-831A-B8AC9C8F41E1}"/>
              </a:ext>
            </a:extLst>
          </p:cNvPr>
          <p:cNvSpPr>
            <a:spLocks noGrp="1"/>
          </p:cNvSpPr>
          <p:nvPr>
            <p:ph type="ftr" sz="quarter" idx="11"/>
          </p:nvPr>
        </p:nvSpPr>
        <p:spPr/>
        <p:txBody>
          <a:bodyPr/>
          <a:lstStyle>
            <a:lvl1pPr>
              <a:defRPr>
                <a:latin typeface="Georgia" panose="02040502050405020303" pitchFamily="18" charset="0"/>
              </a:defRPr>
            </a:lvl1pPr>
          </a:lstStyle>
          <a:p>
            <a:endParaRPr lang="en-US" dirty="0"/>
          </a:p>
        </p:txBody>
      </p:sp>
      <p:sp>
        <p:nvSpPr>
          <p:cNvPr id="6" name="Slide Number Placeholder 5">
            <a:extLst>
              <a:ext uri="{FF2B5EF4-FFF2-40B4-BE49-F238E27FC236}">
                <a16:creationId xmlns:a16="http://schemas.microsoft.com/office/drawing/2014/main" id="{A62020FF-8BB9-474B-B9FC-965CF7995A64}"/>
              </a:ext>
            </a:extLst>
          </p:cNvPr>
          <p:cNvSpPr>
            <a:spLocks noGrp="1"/>
          </p:cNvSpPr>
          <p:nvPr>
            <p:ph type="sldNum" sz="quarter" idx="12"/>
          </p:nvPr>
        </p:nvSpPr>
        <p:spPr/>
        <p:txBody>
          <a:bodyPr/>
          <a:lstStyle>
            <a:lvl1pPr>
              <a:defRPr>
                <a:latin typeface="Georgia" panose="02040502050405020303" pitchFamily="18" charset="0"/>
              </a:defRPr>
            </a:lvl1pPr>
          </a:lstStyle>
          <a:p>
            <a:fld id="{229815A8-29B0-4BF3-803F-3EF64EE2D769}" type="slidenum">
              <a:rPr lang="en-US" smtClean="0"/>
              <a:pPr/>
              <a:t>‹#›</a:t>
            </a:fld>
            <a:endParaRPr lang="en-US" dirty="0"/>
          </a:p>
        </p:txBody>
      </p:sp>
    </p:spTree>
    <p:extLst>
      <p:ext uri="{BB962C8B-B14F-4D97-AF65-F5344CB8AC3E}">
        <p14:creationId xmlns:p14="http://schemas.microsoft.com/office/powerpoint/2010/main" val="20302998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image" Target="../media/image4.jpeg"/><Relationship Id="rId5" Type="http://schemas.openxmlformats.org/officeDocument/2006/relationships/slideLayout" Target="../slideLayouts/slideLayout11.xml"/><Relationship Id="rId10" Type="http://schemas.openxmlformats.org/officeDocument/2006/relationships/image" Target="../media/image3.jpeg"/><Relationship Id="rId4" Type="http://schemas.openxmlformats.org/officeDocument/2006/relationships/slideLayout" Target="../slideLayouts/slideLayout10.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10" Type="http://schemas.openxmlformats.org/officeDocument/2006/relationships/image" Target="../media/image4.jpeg"/><Relationship Id="rId4" Type="http://schemas.openxmlformats.org/officeDocument/2006/relationships/slideLayout" Target="../slideLayouts/slideLayout29.xml"/><Relationship Id="rId9"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030767 PPT 2017_16x9_horiz block_secondary_3840px.png"/>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0" y="3979718"/>
            <a:ext cx="9144000" cy="1163782"/>
          </a:xfrm>
          <a:prstGeom prst="rect">
            <a:avLst/>
          </a:prstGeom>
        </p:spPr>
      </p:pic>
    </p:spTree>
  </p:cSld>
  <p:clrMap bg1="lt1" tx1="dk1" bg2="lt2" tx2="dk2" accent1="accent1" accent2="accent2" accent3="accent3" accent4="accent4" accent5="accent5" accent6="accent6" hlink="hlink" folHlink="folHlink"/>
  <p:sldLayoutIdLst>
    <p:sldLayoutId id="2147483796" r:id="rId1"/>
    <p:sldLayoutId id="2147483799" r:id="rId2"/>
    <p:sldLayoutId id="2147483801" r:id="rId3"/>
    <p:sldLayoutId id="2147483797" r:id="rId4"/>
    <p:sldLayoutId id="2147483800" r:id="rId5"/>
    <p:sldLayoutId id="2147483802" r:id="rId6"/>
  </p:sldLayoutIdLst>
  <p:txStyles>
    <p:titleStyle>
      <a:lvl1pPr algn="ctr" rtl="0" eaLnBrk="1" fontAlgn="base" hangingPunct="1">
        <a:spcBef>
          <a:spcPct val="0"/>
        </a:spcBef>
        <a:spcAft>
          <a:spcPct val="0"/>
        </a:spcAft>
        <a:defRPr sz="4400" kern="1200">
          <a:solidFill>
            <a:schemeClr val="tx1"/>
          </a:solidFill>
          <a:latin typeface="Trebuchet MS"/>
          <a:ea typeface="Geneva" charset="0"/>
          <a:cs typeface="Trebuchet MS"/>
        </a:defRPr>
      </a:lvl1pPr>
      <a:lvl2pPr algn="ctr" rtl="0" eaLnBrk="1" fontAlgn="base" hangingPunct="1">
        <a:spcBef>
          <a:spcPct val="0"/>
        </a:spcBef>
        <a:spcAft>
          <a:spcPct val="0"/>
        </a:spcAft>
        <a:defRPr sz="4400">
          <a:solidFill>
            <a:schemeClr val="tx1"/>
          </a:solidFill>
          <a:latin typeface="Trebuchet MS" charset="0"/>
          <a:ea typeface="Geneva" charset="0"/>
          <a:cs typeface="Geneva" charset="0"/>
        </a:defRPr>
      </a:lvl2pPr>
      <a:lvl3pPr algn="ctr" rtl="0" eaLnBrk="1" fontAlgn="base" hangingPunct="1">
        <a:spcBef>
          <a:spcPct val="0"/>
        </a:spcBef>
        <a:spcAft>
          <a:spcPct val="0"/>
        </a:spcAft>
        <a:defRPr sz="4400">
          <a:solidFill>
            <a:schemeClr val="tx1"/>
          </a:solidFill>
          <a:latin typeface="Trebuchet MS" charset="0"/>
          <a:ea typeface="Geneva" charset="0"/>
          <a:cs typeface="Geneva" charset="0"/>
        </a:defRPr>
      </a:lvl3pPr>
      <a:lvl4pPr algn="ctr" rtl="0" eaLnBrk="1" fontAlgn="base" hangingPunct="1">
        <a:spcBef>
          <a:spcPct val="0"/>
        </a:spcBef>
        <a:spcAft>
          <a:spcPct val="0"/>
        </a:spcAft>
        <a:defRPr sz="4400">
          <a:solidFill>
            <a:schemeClr val="tx1"/>
          </a:solidFill>
          <a:latin typeface="Trebuchet MS" charset="0"/>
          <a:ea typeface="Geneva" charset="0"/>
          <a:cs typeface="Geneva" charset="0"/>
        </a:defRPr>
      </a:lvl4pPr>
      <a:lvl5pPr algn="ctr" rtl="0" eaLnBrk="1" fontAlgn="base" hangingPunct="1">
        <a:spcBef>
          <a:spcPct val="0"/>
        </a:spcBef>
        <a:spcAft>
          <a:spcPct val="0"/>
        </a:spcAft>
        <a:defRPr sz="4400">
          <a:solidFill>
            <a:schemeClr val="tx1"/>
          </a:solidFill>
          <a:latin typeface="Trebuchet MS" charset="0"/>
          <a:ea typeface="Geneva" charset="0"/>
          <a:cs typeface="Geneva" charset="0"/>
        </a:defRPr>
      </a:lvl5pPr>
      <a:lvl6pPr marL="457200" algn="ctr" rtl="0" eaLnBrk="1" fontAlgn="base" hangingPunct="1">
        <a:spcBef>
          <a:spcPct val="0"/>
        </a:spcBef>
        <a:spcAft>
          <a:spcPct val="0"/>
        </a:spcAft>
        <a:defRPr sz="4400">
          <a:solidFill>
            <a:schemeClr val="tx1"/>
          </a:solidFill>
          <a:latin typeface="Calibri" charset="0"/>
          <a:ea typeface="Geneva" charset="0"/>
          <a:cs typeface="Geneva" charset="0"/>
        </a:defRPr>
      </a:lvl6pPr>
      <a:lvl7pPr marL="914400" algn="ctr" rtl="0" eaLnBrk="1" fontAlgn="base" hangingPunct="1">
        <a:spcBef>
          <a:spcPct val="0"/>
        </a:spcBef>
        <a:spcAft>
          <a:spcPct val="0"/>
        </a:spcAft>
        <a:defRPr sz="4400">
          <a:solidFill>
            <a:schemeClr val="tx1"/>
          </a:solidFill>
          <a:latin typeface="Calibri" charset="0"/>
          <a:ea typeface="Geneva" charset="0"/>
          <a:cs typeface="Geneva" charset="0"/>
        </a:defRPr>
      </a:lvl7pPr>
      <a:lvl8pPr marL="1371600" algn="ctr" rtl="0" eaLnBrk="1" fontAlgn="base" hangingPunct="1">
        <a:spcBef>
          <a:spcPct val="0"/>
        </a:spcBef>
        <a:spcAft>
          <a:spcPct val="0"/>
        </a:spcAft>
        <a:defRPr sz="4400">
          <a:solidFill>
            <a:schemeClr val="tx1"/>
          </a:solidFill>
          <a:latin typeface="Calibri" charset="0"/>
          <a:ea typeface="Geneva" charset="0"/>
          <a:cs typeface="Geneva" charset="0"/>
        </a:defRPr>
      </a:lvl8pPr>
      <a:lvl9pPr marL="1828800" algn="ctr" rtl="0" eaLnBrk="1" fontAlgn="base" hangingPunct="1">
        <a:spcBef>
          <a:spcPct val="0"/>
        </a:spcBef>
        <a:spcAft>
          <a:spcPct val="0"/>
        </a:spcAft>
        <a:defRPr sz="4400">
          <a:solidFill>
            <a:schemeClr val="tx1"/>
          </a:solidFill>
          <a:latin typeface="Calibri" charset="0"/>
          <a:ea typeface="Geneva" charset="0"/>
          <a:cs typeface="Geneva"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Geneva" charset="0"/>
          <a:cs typeface="Geneva" charset="0"/>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Geneva" charset="0"/>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Geneva" charset="0"/>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Geneva" charset="0"/>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Geneva" charset="0"/>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D852CA4-A301-4A64-9E22-5E00612DEB80}"/>
              </a:ext>
            </a:extLst>
          </p:cNvPr>
          <p:cNvGrpSpPr/>
          <p:nvPr/>
        </p:nvGrpSpPr>
        <p:grpSpPr>
          <a:xfrm>
            <a:off x="6628513" y="4545821"/>
            <a:ext cx="2461561" cy="592571"/>
            <a:chOff x="6413614" y="4488272"/>
            <a:chExt cx="2745710" cy="660974"/>
          </a:xfrm>
        </p:grpSpPr>
        <p:pic>
          <p:nvPicPr>
            <p:cNvPr id="4" name="Picture 3">
              <a:extLst>
                <a:ext uri="{FF2B5EF4-FFF2-40B4-BE49-F238E27FC236}">
                  <a16:creationId xmlns:a16="http://schemas.microsoft.com/office/drawing/2014/main" id="{CA0F86D1-7DA4-4F2C-B91E-DC6452E87CFE}"/>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1067" t="2124" r="-1067" b="6282"/>
            <a:stretch/>
          </p:blipFill>
          <p:spPr>
            <a:xfrm>
              <a:off x="7723814" y="4488272"/>
              <a:ext cx="1435510" cy="660974"/>
            </a:xfrm>
            <a:prstGeom prst="rect">
              <a:avLst/>
            </a:prstGeom>
          </p:spPr>
        </p:pic>
        <p:pic>
          <p:nvPicPr>
            <p:cNvPr id="5" name="Picture 4">
              <a:extLst>
                <a:ext uri="{FF2B5EF4-FFF2-40B4-BE49-F238E27FC236}">
                  <a16:creationId xmlns:a16="http://schemas.microsoft.com/office/drawing/2014/main" id="{3534261D-C18F-48D2-9EE7-EE0EE8B7C93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413614" y="4578223"/>
              <a:ext cx="1310200" cy="470216"/>
            </a:xfrm>
            <a:prstGeom prst="rect">
              <a:avLst/>
            </a:prstGeom>
          </p:spPr>
        </p:pic>
      </p:grpSp>
      <p:cxnSp>
        <p:nvCxnSpPr>
          <p:cNvPr id="6" name="Straight Connector 5">
            <a:extLst>
              <a:ext uri="{FF2B5EF4-FFF2-40B4-BE49-F238E27FC236}">
                <a16:creationId xmlns:a16="http://schemas.microsoft.com/office/drawing/2014/main" id="{C6B088E1-314E-4360-AC39-3670973BAD88}"/>
              </a:ext>
            </a:extLst>
          </p:cNvPr>
          <p:cNvCxnSpPr>
            <a:cxnSpLocks/>
          </p:cNvCxnSpPr>
          <p:nvPr/>
        </p:nvCxnSpPr>
        <p:spPr>
          <a:xfrm flipH="1">
            <a:off x="6697137" y="4500482"/>
            <a:ext cx="2314097" cy="0"/>
          </a:xfrm>
          <a:prstGeom prst="line">
            <a:avLst/>
          </a:prstGeom>
          <a:ln w="25400">
            <a:gradFill flip="none" rotWithShape="1">
              <a:gsLst>
                <a:gs pos="71000">
                  <a:srgbClr val="0E6098"/>
                </a:gs>
                <a:gs pos="53000">
                  <a:srgbClr val="0967A7"/>
                </a:gs>
                <a:gs pos="32000">
                  <a:srgbClr val="036EB6"/>
                </a:gs>
                <a:gs pos="0">
                  <a:schemeClr val="bg1"/>
                </a:gs>
                <a:gs pos="18000">
                  <a:srgbClr val="18517A"/>
                </a:gs>
                <a:gs pos="97000">
                  <a:schemeClr val="bg1"/>
                </a:gs>
              </a:gsLst>
              <a:lin ang="120000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6776437"/>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Lst>
  <p:txStyles>
    <p:titleStyle>
      <a:lvl1pPr algn="ctr" rtl="0" eaLnBrk="1" fontAlgn="base" hangingPunct="1">
        <a:spcBef>
          <a:spcPct val="0"/>
        </a:spcBef>
        <a:spcAft>
          <a:spcPct val="0"/>
        </a:spcAft>
        <a:defRPr sz="4400" kern="1200">
          <a:solidFill>
            <a:schemeClr val="tx1"/>
          </a:solidFill>
          <a:latin typeface="Trebuchet MS"/>
          <a:ea typeface="Geneva" charset="0"/>
          <a:cs typeface="Trebuchet MS"/>
        </a:defRPr>
      </a:lvl1pPr>
      <a:lvl2pPr algn="ctr" rtl="0" eaLnBrk="1" fontAlgn="base" hangingPunct="1">
        <a:spcBef>
          <a:spcPct val="0"/>
        </a:spcBef>
        <a:spcAft>
          <a:spcPct val="0"/>
        </a:spcAft>
        <a:defRPr sz="4400">
          <a:solidFill>
            <a:schemeClr val="tx1"/>
          </a:solidFill>
          <a:latin typeface="Trebuchet MS" charset="0"/>
          <a:ea typeface="Geneva" charset="0"/>
          <a:cs typeface="Geneva" charset="0"/>
        </a:defRPr>
      </a:lvl2pPr>
      <a:lvl3pPr algn="ctr" rtl="0" eaLnBrk="1" fontAlgn="base" hangingPunct="1">
        <a:spcBef>
          <a:spcPct val="0"/>
        </a:spcBef>
        <a:spcAft>
          <a:spcPct val="0"/>
        </a:spcAft>
        <a:defRPr sz="4400">
          <a:solidFill>
            <a:schemeClr val="tx1"/>
          </a:solidFill>
          <a:latin typeface="Trebuchet MS" charset="0"/>
          <a:ea typeface="Geneva" charset="0"/>
          <a:cs typeface="Geneva" charset="0"/>
        </a:defRPr>
      </a:lvl3pPr>
      <a:lvl4pPr algn="ctr" rtl="0" eaLnBrk="1" fontAlgn="base" hangingPunct="1">
        <a:spcBef>
          <a:spcPct val="0"/>
        </a:spcBef>
        <a:spcAft>
          <a:spcPct val="0"/>
        </a:spcAft>
        <a:defRPr sz="4400">
          <a:solidFill>
            <a:schemeClr val="tx1"/>
          </a:solidFill>
          <a:latin typeface="Trebuchet MS" charset="0"/>
          <a:ea typeface="Geneva" charset="0"/>
          <a:cs typeface="Geneva" charset="0"/>
        </a:defRPr>
      </a:lvl4pPr>
      <a:lvl5pPr algn="ctr" rtl="0" eaLnBrk="1" fontAlgn="base" hangingPunct="1">
        <a:spcBef>
          <a:spcPct val="0"/>
        </a:spcBef>
        <a:spcAft>
          <a:spcPct val="0"/>
        </a:spcAft>
        <a:defRPr sz="4400">
          <a:solidFill>
            <a:schemeClr val="tx1"/>
          </a:solidFill>
          <a:latin typeface="Trebuchet MS" charset="0"/>
          <a:ea typeface="Geneva" charset="0"/>
          <a:cs typeface="Geneva" charset="0"/>
        </a:defRPr>
      </a:lvl5pPr>
      <a:lvl6pPr marL="457200" algn="ctr" rtl="0" eaLnBrk="1" fontAlgn="base" hangingPunct="1">
        <a:spcBef>
          <a:spcPct val="0"/>
        </a:spcBef>
        <a:spcAft>
          <a:spcPct val="0"/>
        </a:spcAft>
        <a:defRPr sz="4400">
          <a:solidFill>
            <a:schemeClr val="tx1"/>
          </a:solidFill>
          <a:latin typeface="Calibri" charset="0"/>
          <a:ea typeface="Geneva" charset="0"/>
          <a:cs typeface="Geneva" charset="0"/>
        </a:defRPr>
      </a:lvl6pPr>
      <a:lvl7pPr marL="914400" algn="ctr" rtl="0" eaLnBrk="1" fontAlgn="base" hangingPunct="1">
        <a:spcBef>
          <a:spcPct val="0"/>
        </a:spcBef>
        <a:spcAft>
          <a:spcPct val="0"/>
        </a:spcAft>
        <a:defRPr sz="4400">
          <a:solidFill>
            <a:schemeClr val="tx1"/>
          </a:solidFill>
          <a:latin typeface="Calibri" charset="0"/>
          <a:ea typeface="Geneva" charset="0"/>
          <a:cs typeface="Geneva" charset="0"/>
        </a:defRPr>
      </a:lvl7pPr>
      <a:lvl8pPr marL="1371600" algn="ctr" rtl="0" eaLnBrk="1" fontAlgn="base" hangingPunct="1">
        <a:spcBef>
          <a:spcPct val="0"/>
        </a:spcBef>
        <a:spcAft>
          <a:spcPct val="0"/>
        </a:spcAft>
        <a:defRPr sz="4400">
          <a:solidFill>
            <a:schemeClr val="tx1"/>
          </a:solidFill>
          <a:latin typeface="Calibri" charset="0"/>
          <a:ea typeface="Geneva" charset="0"/>
          <a:cs typeface="Geneva" charset="0"/>
        </a:defRPr>
      </a:lvl8pPr>
      <a:lvl9pPr marL="1828800" algn="ctr" rtl="0" eaLnBrk="1" fontAlgn="base" hangingPunct="1">
        <a:spcBef>
          <a:spcPct val="0"/>
        </a:spcBef>
        <a:spcAft>
          <a:spcPct val="0"/>
        </a:spcAft>
        <a:defRPr sz="4400">
          <a:solidFill>
            <a:schemeClr val="tx1"/>
          </a:solidFill>
          <a:latin typeface="Calibri" charset="0"/>
          <a:ea typeface="Geneva" charset="0"/>
          <a:cs typeface="Geneva"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Geneva" charset="0"/>
          <a:cs typeface="Geneva" charset="0"/>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Geneva" charset="0"/>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Geneva" charset="0"/>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Geneva" charset="0"/>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Geneva" charset="0"/>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7AABE7C-A715-47A9-B814-6617DFE9B05E}"/>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B95A337-BDE3-4D1E-A3EA-C1AEEE8EA9F5}"/>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BBD05F-E645-4D0B-BDA5-CB346895DA02}"/>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4AAD347D-5ACD-4C99-B74B-A9C85AD731AF}" type="datetimeFigureOut">
              <a:rPr lang="en-US" smtClean="0"/>
              <a:t>5/20/2019</a:t>
            </a:fld>
            <a:endParaRPr lang="en-US" dirty="0"/>
          </a:p>
        </p:txBody>
      </p:sp>
      <p:sp>
        <p:nvSpPr>
          <p:cNvPr id="5" name="Footer Placeholder 4">
            <a:extLst>
              <a:ext uri="{FF2B5EF4-FFF2-40B4-BE49-F238E27FC236}">
                <a16:creationId xmlns:a16="http://schemas.microsoft.com/office/drawing/2014/main" id="{DA5CA9EF-37AD-4F5E-942E-60B8CC98475E}"/>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C3DB6B18-7E04-44F6-B489-F11A5252DBC7}"/>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1279929741"/>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D852CA4-A301-4A64-9E22-5E00612DEB80}"/>
              </a:ext>
            </a:extLst>
          </p:cNvPr>
          <p:cNvGrpSpPr/>
          <p:nvPr/>
        </p:nvGrpSpPr>
        <p:grpSpPr>
          <a:xfrm>
            <a:off x="6628514" y="4545822"/>
            <a:ext cx="2461561" cy="592571"/>
            <a:chOff x="6413614" y="4488272"/>
            <a:chExt cx="2745710" cy="660974"/>
          </a:xfrm>
        </p:grpSpPr>
        <p:pic>
          <p:nvPicPr>
            <p:cNvPr id="4" name="Picture 3">
              <a:extLst>
                <a:ext uri="{FF2B5EF4-FFF2-40B4-BE49-F238E27FC236}">
                  <a16:creationId xmlns:a16="http://schemas.microsoft.com/office/drawing/2014/main" id="{CA0F86D1-7DA4-4F2C-B91E-DC6452E87CFE}"/>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067" t="2124" r="-1067" b="6282"/>
            <a:stretch/>
          </p:blipFill>
          <p:spPr>
            <a:xfrm>
              <a:off x="7723814" y="4488272"/>
              <a:ext cx="1435510" cy="660974"/>
            </a:xfrm>
            <a:prstGeom prst="rect">
              <a:avLst/>
            </a:prstGeom>
          </p:spPr>
        </p:pic>
        <p:pic>
          <p:nvPicPr>
            <p:cNvPr id="5" name="Picture 4">
              <a:extLst>
                <a:ext uri="{FF2B5EF4-FFF2-40B4-BE49-F238E27FC236}">
                  <a16:creationId xmlns:a16="http://schemas.microsoft.com/office/drawing/2014/main" id="{3534261D-C18F-48D2-9EE7-EE0EE8B7C93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413614" y="4578223"/>
              <a:ext cx="1310200" cy="470216"/>
            </a:xfrm>
            <a:prstGeom prst="rect">
              <a:avLst/>
            </a:prstGeom>
          </p:spPr>
        </p:pic>
      </p:grpSp>
      <p:cxnSp>
        <p:nvCxnSpPr>
          <p:cNvPr id="6" name="Straight Connector 5">
            <a:extLst>
              <a:ext uri="{FF2B5EF4-FFF2-40B4-BE49-F238E27FC236}">
                <a16:creationId xmlns:a16="http://schemas.microsoft.com/office/drawing/2014/main" id="{C6B088E1-314E-4360-AC39-3670973BAD88}"/>
              </a:ext>
            </a:extLst>
          </p:cNvPr>
          <p:cNvCxnSpPr>
            <a:cxnSpLocks/>
          </p:cNvCxnSpPr>
          <p:nvPr/>
        </p:nvCxnSpPr>
        <p:spPr>
          <a:xfrm flipH="1">
            <a:off x="6697138" y="4500482"/>
            <a:ext cx="2314097" cy="0"/>
          </a:xfrm>
          <a:prstGeom prst="line">
            <a:avLst/>
          </a:prstGeom>
          <a:ln w="25400">
            <a:gradFill flip="none" rotWithShape="1">
              <a:gsLst>
                <a:gs pos="71000">
                  <a:srgbClr val="0E6098"/>
                </a:gs>
                <a:gs pos="53000">
                  <a:srgbClr val="0967A7"/>
                </a:gs>
                <a:gs pos="32000">
                  <a:srgbClr val="036EB6"/>
                </a:gs>
                <a:gs pos="0">
                  <a:schemeClr val="bg1"/>
                </a:gs>
                <a:gs pos="18000">
                  <a:srgbClr val="18517A"/>
                </a:gs>
                <a:gs pos="97000">
                  <a:schemeClr val="bg1"/>
                </a:gs>
              </a:gsLst>
              <a:lin ang="120000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5154436"/>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Lst>
  <p:txStyles>
    <p:titleStyle>
      <a:lvl1pPr algn="ctr" rtl="0" eaLnBrk="1" fontAlgn="base" hangingPunct="1">
        <a:spcBef>
          <a:spcPct val="0"/>
        </a:spcBef>
        <a:spcAft>
          <a:spcPct val="0"/>
        </a:spcAft>
        <a:defRPr sz="4400" kern="1200">
          <a:solidFill>
            <a:schemeClr val="tx1"/>
          </a:solidFill>
          <a:latin typeface="Trebuchet MS"/>
          <a:ea typeface="Geneva" charset="0"/>
          <a:cs typeface="Trebuchet MS"/>
        </a:defRPr>
      </a:lvl1pPr>
      <a:lvl2pPr algn="ctr" rtl="0" eaLnBrk="1" fontAlgn="base" hangingPunct="1">
        <a:spcBef>
          <a:spcPct val="0"/>
        </a:spcBef>
        <a:spcAft>
          <a:spcPct val="0"/>
        </a:spcAft>
        <a:defRPr sz="4400">
          <a:solidFill>
            <a:schemeClr val="tx1"/>
          </a:solidFill>
          <a:latin typeface="Trebuchet MS" charset="0"/>
          <a:ea typeface="Geneva" charset="0"/>
          <a:cs typeface="Geneva" charset="0"/>
        </a:defRPr>
      </a:lvl2pPr>
      <a:lvl3pPr algn="ctr" rtl="0" eaLnBrk="1" fontAlgn="base" hangingPunct="1">
        <a:spcBef>
          <a:spcPct val="0"/>
        </a:spcBef>
        <a:spcAft>
          <a:spcPct val="0"/>
        </a:spcAft>
        <a:defRPr sz="4400">
          <a:solidFill>
            <a:schemeClr val="tx1"/>
          </a:solidFill>
          <a:latin typeface="Trebuchet MS" charset="0"/>
          <a:ea typeface="Geneva" charset="0"/>
          <a:cs typeface="Geneva" charset="0"/>
        </a:defRPr>
      </a:lvl3pPr>
      <a:lvl4pPr algn="ctr" rtl="0" eaLnBrk="1" fontAlgn="base" hangingPunct="1">
        <a:spcBef>
          <a:spcPct val="0"/>
        </a:spcBef>
        <a:spcAft>
          <a:spcPct val="0"/>
        </a:spcAft>
        <a:defRPr sz="4400">
          <a:solidFill>
            <a:schemeClr val="tx1"/>
          </a:solidFill>
          <a:latin typeface="Trebuchet MS" charset="0"/>
          <a:ea typeface="Geneva" charset="0"/>
          <a:cs typeface="Geneva" charset="0"/>
        </a:defRPr>
      </a:lvl4pPr>
      <a:lvl5pPr algn="ctr" rtl="0" eaLnBrk="1" fontAlgn="base" hangingPunct="1">
        <a:spcBef>
          <a:spcPct val="0"/>
        </a:spcBef>
        <a:spcAft>
          <a:spcPct val="0"/>
        </a:spcAft>
        <a:defRPr sz="4400">
          <a:solidFill>
            <a:schemeClr val="tx1"/>
          </a:solidFill>
          <a:latin typeface="Trebuchet MS" charset="0"/>
          <a:ea typeface="Geneva" charset="0"/>
          <a:cs typeface="Geneva" charset="0"/>
        </a:defRPr>
      </a:lvl5pPr>
      <a:lvl6pPr marL="457189" algn="ctr" rtl="0" eaLnBrk="1" fontAlgn="base" hangingPunct="1">
        <a:spcBef>
          <a:spcPct val="0"/>
        </a:spcBef>
        <a:spcAft>
          <a:spcPct val="0"/>
        </a:spcAft>
        <a:defRPr sz="4400">
          <a:solidFill>
            <a:schemeClr val="tx1"/>
          </a:solidFill>
          <a:latin typeface="Calibri" charset="0"/>
          <a:ea typeface="Geneva" charset="0"/>
          <a:cs typeface="Geneva" charset="0"/>
        </a:defRPr>
      </a:lvl6pPr>
      <a:lvl7pPr marL="914378" algn="ctr" rtl="0" eaLnBrk="1" fontAlgn="base" hangingPunct="1">
        <a:spcBef>
          <a:spcPct val="0"/>
        </a:spcBef>
        <a:spcAft>
          <a:spcPct val="0"/>
        </a:spcAft>
        <a:defRPr sz="4400">
          <a:solidFill>
            <a:schemeClr val="tx1"/>
          </a:solidFill>
          <a:latin typeface="Calibri" charset="0"/>
          <a:ea typeface="Geneva" charset="0"/>
          <a:cs typeface="Geneva" charset="0"/>
        </a:defRPr>
      </a:lvl7pPr>
      <a:lvl8pPr marL="1371566" algn="ctr" rtl="0" eaLnBrk="1" fontAlgn="base" hangingPunct="1">
        <a:spcBef>
          <a:spcPct val="0"/>
        </a:spcBef>
        <a:spcAft>
          <a:spcPct val="0"/>
        </a:spcAft>
        <a:defRPr sz="4400">
          <a:solidFill>
            <a:schemeClr val="tx1"/>
          </a:solidFill>
          <a:latin typeface="Calibri" charset="0"/>
          <a:ea typeface="Geneva" charset="0"/>
          <a:cs typeface="Geneva" charset="0"/>
        </a:defRPr>
      </a:lvl8pPr>
      <a:lvl9pPr marL="1828754" algn="ctr" rtl="0" eaLnBrk="1" fontAlgn="base" hangingPunct="1">
        <a:spcBef>
          <a:spcPct val="0"/>
        </a:spcBef>
        <a:spcAft>
          <a:spcPct val="0"/>
        </a:spcAft>
        <a:defRPr sz="4400">
          <a:solidFill>
            <a:schemeClr val="tx1"/>
          </a:solidFill>
          <a:latin typeface="Calibri" charset="0"/>
          <a:ea typeface="Geneva" charset="0"/>
          <a:cs typeface="Geneva" charset="0"/>
        </a:defRPr>
      </a:lvl9pPr>
    </p:titleStyle>
    <p:bodyStyle>
      <a:lvl1pPr marL="342892" indent="-342892" algn="l" rtl="0" eaLnBrk="1" fontAlgn="base" hangingPunct="1">
        <a:spcBef>
          <a:spcPct val="20000"/>
        </a:spcBef>
        <a:spcAft>
          <a:spcPct val="0"/>
        </a:spcAft>
        <a:buFont typeface="Arial" charset="0"/>
        <a:buChar char="•"/>
        <a:defRPr sz="3200" kern="1200">
          <a:solidFill>
            <a:schemeClr val="tx1"/>
          </a:solidFill>
          <a:latin typeface="+mn-lt"/>
          <a:ea typeface="Geneva" charset="0"/>
          <a:cs typeface="Geneva" charset="0"/>
        </a:defRPr>
      </a:lvl1pPr>
      <a:lvl2pPr marL="742931" indent="-285743" algn="l" rtl="0" eaLnBrk="1" fontAlgn="base" hangingPunct="1">
        <a:spcBef>
          <a:spcPct val="20000"/>
        </a:spcBef>
        <a:spcAft>
          <a:spcPct val="0"/>
        </a:spcAft>
        <a:buFont typeface="Arial" charset="0"/>
        <a:buChar char="–"/>
        <a:defRPr sz="2800" kern="1200">
          <a:solidFill>
            <a:schemeClr val="tx1"/>
          </a:solidFill>
          <a:latin typeface="+mn-lt"/>
          <a:ea typeface="Geneva" charset="0"/>
          <a:cs typeface="+mn-cs"/>
        </a:defRPr>
      </a:lvl2pPr>
      <a:lvl3pPr marL="1142972" indent="-228594" algn="l" rtl="0" eaLnBrk="1" fontAlgn="base" hangingPunct="1">
        <a:spcBef>
          <a:spcPct val="20000"/>
        </a:spcBef>
        <a:spcAft>
          <a:spcPct val="0"/>
        </a:spcAft>
        <a:buFont typeface="Arial" charset="0"/>
        <a:buChar char="•"/>
        <a:defRPr sz="2400" kern="1200">
          <a:solidFill>
            <a:schemeClr val="tx1"/>
          </a:solidFill>
          <a:latin typeface="+mn-lt"/>
          <a:ea typeface="Geneva" charset="0"/>
          <a:cs typeface="+mn-cs"/>
        </a:defRPr>
      </a:lvl3pPr>
      <a:lvl4pPr marL="1600160" indent="-228594" algn="l" rtl="0" eaLnBrk="1" fontAlgn="base" hangingPunct="1">
        <a:spcBef>
          <a:spcPct val="20000"/>
        </a:spcBef>
        <a:spcAft>
          <a:spcPct val="0"/>
        </a:spcAft>
        <a:buFont typeface="Arial" charset="0"/>
        <a:buChar char="–"/>
        <a:defRPr sz="2000" kern="1200">
          <a:solidFill>
            <a:schemeClr val="tx1"/>
          </a:solidFill>
          <a:latin typeface="+mn-lt"/>
          <a:ea typeface="Geneva" charset="0"/>
          <a:cs typeface="+mn-cs"/>
        </a:defRPr>
      </a:lvl4pPr>
      <a:lvl5pPr marL="2057348" indent="-228594" algn="l" rtl="0" eaLnBrk="1" fontAlgn="base" hangingPunct="1">
        <a:spcBef>
          <a:spcPct val="20000"/>
        </a:spcBef>
        <a:spcAft>
          <a:spcPct val="0"/>
        </a:spcAft>
        <a:buFont typeface="Arial" charset="0"/>
        <a:buChar char="»"/>
        <a:defRPr sz="2000" kern="1200">
          <a:solidFill>
            <a:schemeClr val="tx1"/>
          </a:solidFill>
          <a:latin typeface="+mn-lt"/>
          <a:ea typeface="Geneva" charset="0"/>
          <a:cs typeface="+mn-cs"/>
        </a:defRPr>
      </a:lvl5pPr>
      <a:lvl6pPr marL="2514537"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1.xml"/><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2.xml"/><Relationship Id="rId1" Type="http://schemas.openxmlformats.org/officeDocument/2006/relationships/slideLayout" Target="../slideLayouts/slideLayout16.xml"/></Relationships>
</file>

<file path=ppt/slides/_rels/slide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3.xml"/><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4.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5.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6.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7.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8.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9.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6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6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10.xml"/><Relationship Id="rId1" Type="http://schemas.openxmlformats.org/officeDocument/2006/relationships/slideLayout" Target="../slideLayouts/slideLayout16.xml"/><Relationship Id="rId4" Type="http://schemas.openxmlformats.org/officeDocument/2006/relationships/chart" Target="../charts/chart11.xml"/></Relationships>
</file>

<file path=ppt/slides/_rels/slide6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12.xml"/><Relationship Id="rId1" Type="http://schemas.openxmlformats.org/officeDocument/2006/relationships/slideLayout" Target="../slideLayouts/slideLayout16.xml"/><Relationship Id="rId4" Type="http://schemas.openxmlformats.org/officeDocument/2006/relationships/chart" Target="../charts/chart13.xml"/></Relationships>
</file>

<file path=ppt/slides/_rels/slide6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14.xml"/><Relationship Id="rId1" Type="http://schemas.openxmlformats.org/officeDocument/2006/relationships/slideLayout" Target="../slideLayouts/slideLayout16.xml"/><Relationship Id="rId4" Type="http://schemas.openxmlformats.org/officeDocument/2006/relationships/chart" Target="../charts/char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6375"/>
            <a:ext cx="9144000" cy="857250"/>
          </a:xfrm>
        </p:spPr>
        <p:txBody>
          <a:bodyPr/>
          <a:lstStyle/>
          <a:p>
            <a:r>
              <a:rPr lang="en-US" sz="4000" b="1" dirty="0">
                <a:solidFill>
                  <a:schemeClr val="tx2">
                    <a:lumMod val="75000"/>
                  </a:schemeClr>
                </a:solidFill>
                <a:latin typeface="Georgia" panose="02040502050405020303" pitchFamily="18" charset="0"/>
              </a:rPr>
              <a:t>Working Groups and Subgroups</a:t>
            </a:r>
          </a:p>
        </p:txBody>
      </p:sp>
      <p:sp>
        <p:nvSpPr>
          <p:cNvPr id="3" name="Content Placeholder 2"/>
          <p:cNvSpPr>
            <a:spLocks noGrp="1"/>
          </p:cNvSpPr>
          <p:nvPr>
            <p:ph sz="quarter" idx="10"/>
          </p:nvPr>
        </p:nvSpPr>
        <p:spPr>
          <a:xfrm>
            <a:off x="1261872" y="950194"/>
            <a:ext cx="7132320" cy="3693576"/>
          </a:xfrm>
        </p:spPr>
        <p:txBody>
          <a:bodyPr/>
          <a:lstStyle/>
          <a:p>
            <a:pPr lvl="1" eaLnBrk="0" hangingPunct="0">
              <a:lnSpc>
                <a:spcPct val="90000"/>
              </a:lnSpc>
            </a:pPr>
            <a:r>
              <a:rPr lang="en-US" sz="2000" b="1" dirty="0">
                <a:solidFill>
                  <a:schemeClr val="tx2">
                    <a:lumMod val="75000"/>
                  </a:schemeClr>
                </a:solidFill>
                <a:latin typeface="Georgia" panose="02040502050405020303" pitchFamily="18" charset="0"/>
              </a:rPr>
              <a:t>Intellectual Property and Technology Transfer</a:t>
            </a:r>
          </a:p>
          <a:p>
            <a:pPr lvl="2" eaLnBrk="0" hangingPunct="0">
              <a:lnSpc>
                <a:spcPct val="90000"/>
              </a:lnSpc>
            </a:pPr>
            <a:r>
              <a:rPr lang="en-US" sz="1800" dirty="0">
                <a:solidFill>
                  <a:schemeClr val="tx2">
                    <a:lumMod val="75000"/>
                  </a:schemeClr>
                </a:solidFill>
                <a:latin typeface="Georgia" panose="02040502050405020303" pitchFamily="18" charset="0"/>
              </a:rPr>
              <a:t>Royalty Sharing</a:t>
            </a:r>
          </a:p>
          <a:p>
            <a:pPr lvl="2" eaLnBrk="0" hangingPunct="0">
              <a:lnSpc>
                <a:spcPct val="90000"/>
              </a:lnSpc>
            </a:pPr>
            <a:r>
              <a:rPr lang="en-US" sz="1800" dirty="0">
                <a:solidFill>
                  <a:schemeClr val="tx2">
                    <a:lumMod val="75000"/>
                  </a:schemeClr>
                </a:solidFill>
                <a:latin typeface="Georgia" panose="02040502050405020303" pitchFamily="18" charset="0"/>
              </a:rPr>
              <a:t>Control of Licensing</a:t>
            </a:r>
          </a:p>
          <a:p>
            <a:pPr lvl="2" eaLnBrk="0" hangingPunct="0">
              <a:lnSpc>
                <a:spcPct val="90000"/>
              </a:lnSpc>
            </a:pPr>
            <a:r>
              <a:rPr lang="en-US" sz="1800" dirty="0">
                <a:solidFill>
                  <a:schemeClr val="tx2">
                    <a:lumMod val="75000"/>
                  </a:schemeClr>
                </a:solidFill>
                <a:latin typeface="Georgia" panose="02040502050405020303" pitchFamily="18" charset="0"/>
              </a:rPr>
              <a:t>IP Definitional</a:t>
            </a:r>
          </a:p>
          <a:p>
            <a:pPr lvl="2" eaLnBrk="0" hangingPunct="0">
              <a:lnSpc>
                <a:spcPct val="90000"/>
              </a:lnSpc>
            </a:pPr>
            <a:r>
              <a:rPr lang="en-US" sz="1800" dirty="0">
                <a:solidFill>
                  <a:schemeClr val="tx2">
                    <a:lumMod val="75000"/>
                  </a:schemeClr>
                </a:solidFill>
                <a:latin typeface="Georgia" panose="02040502050405020303" pitchFamily="18" charset="0"/>
              </a:rPr>
              <a:t>Patient Access</a:t>
            </a:r>
          </a:p>
          <a:p>
            <a:pPr lvl="1" eaLnBrk="0" hangingPunct="0">
              <a:lnSpc>
                <a:spcPct val="90000"/>
              </a:lnSpc>
            </a:pPr>
            <a:r>
              <a:rPr lang="en-US" sz="2000" b="1" dirty="0">
                <a:solidFill>
                  <a:schemeClr val="bg1">
                    <a:lumMod val="65000"/>
                  </a:schemeClr>
                </a:solidFill>
                <a:latin typeface="Georgia" panose="02040502050405020303" pitchFamily="18" charset="0"/>
              </a:rPr>
              <a:t>Research Project Support Costs</a:t>
            </a:r>
          </a:p>
          <a:p>
            <a:pPr lvl="2" eaLnBrk="0" hangingPunct="0">
              <a:lnSpc>
                <a:spcPct val="90000"/>
              </a:lnSpc>
            </a:pPr>
            <a:r>
              <a:rPr lang="en-US" sz="1800" dirty="0">
                <a:solidFill>
                  <a:schemeClr val="bg1">
                    <a:lumMod val="65000"/>
                  </a:schemeClr>
                </a:solidFill>
                <a:latin typeface="Georgia" panose="02040502050405020303" pitchFamily="18" charset="0"/>
              </a:rPr>
              <a:t>Education</a:t>
            </a:r>
          </a:p>
          <a:p>
            <a:pPr lvl="2" eaLnBrk="0" hangingPunct="0">
              <a:lnSpc>
                <a:spcPct val="90000"/>
              </a:lnSpc>
            </a:pPr>
            <a:r>
              <a:rPr lang="en-US" sz="1800" dirty="0">
                <a:solidFill>
                  <a:schemeClr val="bg1">
                    <a:lumMod val="65000"/>
                  </a:schemeClr>
                </a:solidFill>
                <a:latin typeface="Georgia" panose="02040502050405020303" pitchFamily="18" charset="0"/>
              </a:rPr>
              <a:t>Support Costs</a:t>
            </a:r>
          </a:p>
          <a:p>
            <a:pPr lvl="1" eaLnBrk="0" hangingPunct="0">
              <a:lnSpc>
                <a:spcPct val="90000"/>
              </a:lnSpc>
            </a:pPr>
            <a:r>
              <a:rPr lang="en-US" sz="2000" b="1" dirty="0">
                <a:solidFill>
                  <a:schemeClr val="bg1">
                    <a:lumMod val="65000"/>
                  </a:schemeClr>
                </a:solidFill>
                <a:latin typeface="Georgia" panose="02040502050405020303" pitchFamily="18" charset="0"/>
              </a:rPr>
              <a:t>Streamlining Administrative Requirements</a:t>
            </a:r>
          </a:p>
          <a:p>
            <a:pPr lvl="2" eaLnBrk="0" hangingPunct="0">
              <a:lnSpc>
                <a:spcPct val="90000"/>
              </a:lnSpc>
            </a:pPr>
            <a:r>
              <a:rPr lang="en-US" sz="1800" dirty="0">
                <a:solidFill>
                  <a:schemeClr val="bg1">
                    <a:lumMod val="65000"/>
                  </a:schemeClr>
                </a:solidFill>
                <a:latin typeface="Georgia" panose="02040502050405020303" pitchFamily="18" charset="0"/>
              </a:rPr>
              <a:t>Application Processes</a:t>
            </a:r>
          </a:p>
          <a:p>
            <a:pPr lvl="2" eaLnBrk="0" hangingPunct="0">
              <a:lnSpc>
                <a:spcPct val="90000"/>
              </a:lnSpc>
            </a:pPr>
            <a:r>
              <a:rPr lang="en-US" sz="1800" dirty="0">
                <a:solidFill>
                  <a:schemeClr val="bg1">
                    <a:lumMod val="65000"/>
                  </a:schemeClr>
                </a:solidFill>
                <a:latin typeface="Georgia" panose="02040502050405020303" pitchFamily="18" charset="0"/>
              </a:rPr>
              <a:t>Contracting</a:t>
            </a:r>
          </a:p>
          <a:p>
            <a:pPr lvl="2" eaLnBrk="0" hangingPunct="0">
              <a:lnSpc>
                <a:spcPct val="90000"/>
              </a:lnSpc>
            </a:pPr>
            <a:r>
              <a:rPr lang="en-US" sz="1800" dirty="0">
                <a:solidFill>
                  <a:schemeClr val="bg1">
                    <a:lumMod val="65000"/>
                  </a:schemeClr>
                </a:solidFill>
                <a:latin typeface="Georgia" panose="02040502050405020303" pitchFamily="18" charset="0"/>
              </a:rPr>
              <a:t>Financial Reporting</a:t>
            </a:r>
          </a:p>
          <a:p>
            <a:pPr marL="0" indent="0" eaLnBrk="0" hangingPunct="0">
              <a:lnSpc>
                <a:spcPct val="90000"/>
              </a:lnSpc>
              <a:buNone/>
            </a:pPr>
            <a:endParaRPr lang="en-US" sz="2000" dirty="0">
              <a:solidFill>
                <a:schemeClr val="tx2">
                  <a:lumMod val="75000"/>
                </a:schemeClr>
              </a:solidFill>
              <a:latin typeface="Georgia" panose="02040502050405020303" pitchFamily="18" charset="0"/>
            </a:endParaRPr>
          </a:p>
          <a:p>
            <a:pPr marL="0" indent="0">
              <a:buNone/>
            </a:pPr>
            <a:endParaRPr lang="en-US" sz="2000" dirty="0">
              <a:solidFill>
                <a:schemeClr val="tx2">
                  <a:lumMod val="75000"/>
                </a:schemeClr>
              </a:solidFill>
              <a:latin typeface="Georgia" panose="02040502050405020303" pitchFamily="18" charset="0"/>
            </a:endParaRPr>
          </a:p>
        </p:txBody>
      </p:sp>
    </p:spTree>
    <p:extLst>
      <p:ext uri="{BB962C8B-B14F-4D97-AF65-F5344CB8AC3E}">
        <p14:creationId xmlns:p14="http://schemas.microsoft.com/office/powerpoint/2010/main" val="10289092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1500" y="-149469"/>
            <a:ext cx="7904285" cy="2892669"/>
          </a:xfrm>
        </p:spPr>
        <p:txBody>
          <a:bodyPr>
            <a:noAutofit/>
          </a:bodyPr>
          <a:lstStyle/>
          <a:p>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r>
              <a:rPr lang="en-US" sz="3600" dirty="0"/>
              <a:t>NFRI UPDATE- </a:t>
            </a:r>
            <a:br>
              <a:rPr lang="en-US" sz="3600" dirty="0"/>
            </a:br>
            <a:r>
              <a:rPr lang="en-US" sz="3600" dirty="0"/>
              <a:t>May 22, 2019</a:t>
            </a:r>
            <a:br>
              <a:rPr lang="en-US" sz="3600" dirty="0"/>
            </a:br>
            <a:r>
              <a:rPr lang="en-US" sz="1050" dirty="0"/>
              <a:t> </a:t>
            </a:r>
            <a:br>
              <a:rPr lang="en-US" sz="3600" dirty="0"/>
            </a:br>
            <a:r>
              <a:rPr lang="en-US" sz="3600" i="1" dirty="0"/>
              <a:t>Royalty Sharing Subgroup</a:t>
            </a:r>
            <a:br>
              <a:rPr lang="en-US" sz="3600" i="1" dirty="0"/>
            </a:br>
            <a:endParaRPr lang="en-US" sz="3600" i="1" dirty="0"/>
          </a:p>
        </p:txBody>
      </p:sp>
      <p:sp>
        <p:nvSpPr>
          <p:cNvPr id="3" name="Subtitle 2"/>
          <p:cNvSpPr>
            <a:spLocks noGrp="1"/>
          </p:cNvSpPr>
          <p:nvPr>
            <p:ph type="subTitle" idx="1"/>
          </p:nvPr>
        </p:nvSpPr>
        <p:spPr>
          <a:xfrm>
            <a:off x="209897" y="2057400"/>
            <a:ext cx="8724208" cy="2239420"/>
          </a:xfrm>
        </p:spPr>
        <p:txBody>
          <a:bodyPr>
            <a:normAutofit/>
          </a:bodyPr>
          <a:lstStyle/>
          <a:p>
            <a:pPr algn="l"/>
            <a:endParaRPr lang="en-US" sz="2700" dirty="0">
              <a:solidFill>
                <a:srgbClr val="C00000"/>
              </a:solidFill>
            </a:endParaRPr>
          </a:p>
          <a:p>
            <a:pPr algn="l"/>
            <a:r>
              <a:rPr lang="en-US" sz="2700" dirty="0"/>
              <a:t>Subgroup Leads:  </a:t>
            </a:r>
            <a:r>
              <a:rPr lang="en-US" sz="2700" dirty="0">
                <a:solidFill>
                  <a:srgbClr val="C00000"/>
                </a:solidFill>
              </a:rPr>
              <a:t>Jackie Hausman</a:t>
            </a:r>
            <a:r>
              <a:rPr lang="en-US" sz="2700" dirty="0"/>
              <a:t>, Kenneth Rainin Foundation;</a:t>
            </a:r>
            <a:r>
              <a:rPr lang="en-US" sz="2700" dirty="0">
                <a:solidFill>
                  <a:srgbClr val="C00000"/>
                </a:solidFill>
              </a:rPr>
              <a:t>  Fred Reinhart</a:t>
            </a:r>
            <a:r>
              <a:rPr lang="en-US" sz="2700" dirty="0"/>
              <a:t>, UMass President’s Office; and</a:t>
            </a:r>
            <a:r>
              <a:rPr lang="en-US" sz="2700" dirty="0">
                <a:solidFill>
                  <a:srgbClr val="C00000"/>
                </a:solidFill>
              </a:rPr>
              <a:t> John Ritter</a:t>
            </a:r>
            <a:r>
              <a:rPr lang="en-US" sz="2700" dirty="0"/>
              <a:t>, Princeton</a:t>
            </a:r>
          </a:p>
          <a:p>
            <a:pPr algn="l"/>
            <a:endParaRPr lang="en-US" sz="825" dirty="0">
              <a:solidFill>
                <a:srgbClr val="C00000"/>
              </a:solidFill>
            </a:endParaRPr>
          </a:p>
        </p:txBody>
      </p:sp>
    </p:spTree>
    <p:extLst>
      <p:ext uri="{BB962C8B-B14F-4D97-AF65-F5344CB8AC3E}">
        <p14:creationId xmlns:p14="http://schemas.microsoft.com/office/powerpoint/2010/main" val="42897854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97877" y="87924"/>
            <a:ext cx="7904285" cy="852854"/>
          </a:xfrm>
        </p:spPr>
        <p:txBody>
          <a:bodyPr>
            <a:noAutofit/>
          </a:bodyPr>
          <a:lstStyle/>
          <a:p>
            <a:r>
              <a:rPr lang="en-US" sz="3600" dirty="0"/>
              <a:t>NFRI Royalty Sharing Subgroup</a:t>
            </a:r>
          </a:p>
        </p:txBody>
      </p:sp>
      <p:sp>
        <p:nvSpPr>
          <p:cNvPr id="3" name="Subtitle 2"/>
          <p:cNvSpPr>
            <a:spLocks noGrp="1"/>
          </p:cNvSpPr>
          <p:nvPr>
            <p:ph type="subTitle" idx="1"/>
          </p:nvPr>
        </p:nvSpPr>
        <p:spPr>
          <a:xfrm>
            <a:off x="209897" y="1107831"/>
            <a:ext cx="8724208" cy="3188989"/>
          </a:xfrm>
        </p:spPr>
        <p:txBody>
          <a:bodyPr>
            <a:noAutofit/>
          </a:bodyPr>
          <a:lstStyle/>
          <a:p>
            <a:pPr algn="l"/>
            <a:r>
              <a:rPr lang="en-US" sz="2700" dirty="0"/>
              <a:t>Members:  </a:t>
            </a:r>
            <a:r>
              <a:rPr lang="en-US" sz="2700" dirty="0">
                <a:solidFill>
                  <a:srgbClr val="C00000"/>
                </a:solidFill>
              </a:rPr>
              <a:t>Felice Lu</a:t>
            </a:r>
            <a:r>
              <a:rPr lang="en-US" sz="2700" dirty="0"/>
              <a:t>- UCOP; </a:t>
            </a:r>
            <a:r>
              <a:rPr lang="en-US" sz="2700" dirty="0">
                <a:solidFill>
                  <a:srgbClr val="C00000"/>
                </a:solidFill>
              </a:rPr>
              <a:t>Jilda Garten</a:t>
            </a:r>
            <a:r>
              <a:rPr lang="en-US" sz="2700" dirty="0"/>
              <a:t>-GA Tech; </a:t>
            </a:r>
            <a:r>
              <a:rPr lang="en-US" sz="2700" dirty="0">
                <a:solidFill>
                  <a:srgbClr val="C00000"/>
                </a:solidFill>
              </a:rPr>
              <a:t>Alex Albinak</a:t>
            </a:r>
            <a:r>
              <a:rPr lang="en-US" sz="2700" dirty="0"/>
              <a:t>- Johns Hopkins; </a:t>
            </a:r>
            <a:r>
              <a:rPr lang="en-US" sz="2700" dirty="0">
                <a:solidFill>
                  <a:srgbClr val="C00000"/>
                </a:solidFill>
              </a:rPr>
              <a:t>Jennifer Harris</a:t>
            </a:r>
            <a:r>
              <a:rPr lang="en-US" sz="2700" dirty="0"/>
              <a:t>- JHMI; </a:t>
            </a:r>
            <a:r>
              <a:rPr lang="en-US" sz="2700" dirty="0">
                <a:solidFill>
                  <a:srgbClr val="C00000"/>
                </a:solidFill>
              </a:rPr>
              <a:t>Tom Goodness</a:t>
            </a:r>
            <a:r>
              <a:rPr lang="en-US" sz="2700" dirty="0"/>
              <a:t>- Cornell; </a:t>
            </a:r>
            <a:r>
              <a:rPr lang="en-US" sz="2700" dirty="0">
                <a:solidFill>
                  <a:srgbClr val="C00000"/>
                </a:solidFill>
              </a:rPr>
              <a:t>Jan Thornton</a:t>
            </a:r>
            <a:r>
              <a:rPr lang="en-US" sz="2700" dirty="0"/>
              <a:t>- Auburn; </a:t>
            </a:r>
            <a:r>
              <a:rPr lang="en-US" sz="2700" dirty="0">
                <a:solidFill>
                  <a:srgbClr val="C00000"/>
                </a:solidFill>
              </a:rPr>
              <a:t>Cathy Cottle</a:t>
            </a:r>
            <a:r>
              <a:rPr lang="en-US" sz="2700" dirty="0"/>
              <a:t>- U Washington; </a:t>
            </a:r>
            <a:r>
              <a:rPr lang="en-US" sz="2700" dirty="0">
                <a:solidFill>
                  <a:srgbClr val="C00000"/>
                </a:solidFill>
              </a:rPr>
              <a:t>Dave Winwood</a:t>
            </a:r>
            <a:r>
              <a:rPr lang="en-US" sz="2700" dirty="0"/>
              <a:t>- LSU; </a:t>
            </a:r>
            <a:r>
              <a:rPr lang="en-US" sz="2700" dirty="0">
                <a:solidFill>
                  <a:srgbClr val="C00000"/>
                </a:solidFill>
              </a:rPr>
              <a:t>Rachel Webb</a:t>
            </a:r>
            <a:r>
              <a:rPr lang="en-US" sz="2700" dirty="0"/>
              <a:t>- JDRF; </a:t>
            </a:r>
            <a:r>
              <a:rPr lang="en-US" sz="2700" dirty="0">
                <a:solidFill>
                  <a:srgbClr val="C00000"/>
                </a:solidFill>
              </a:rPr>
              <a:t>Jeremy Nelson</a:t>
            </a:r>
            <a:r>
              <a:rPr lang="en-US" sz="2700" dirty="0"/>
              <a:t>- Michigan; </a:t>
            </a:r>
            <a:r>
              <a:rPr lang="en-US" sz="2700" dirty="0">
                <a:solidFill>
                  <a:srgbClr val="C00000"/>
                </a:solidFill>
              </a:rPr>
              <a:t>Sara Bible</a:t>
            </a:r>
            <a:r>
              <a:rPr lang="en-US" sz="2700" dirty="0"/>
              <a:t>- Stanford; </a:t>
            </a:r>
            <a:r>
              <a:rPr lang="en-US" sz="2700" dirty="0">
                <a:solidFill>
                  <a:srgbClr val="C00000"/>
                </a:solidFill>
              </a:rPr>
              <a:t>Diane Bovenkamp</a:t>
            </a:r>
            <a:r>
              <a:rPr lang="en-US" sz="2700" dirty="0"/>
              <a:t>- Brightfocus; </a:t>
            </a:r>
            <a:r>
              <a:rPr lang="en-US" sz="2700" dirty="0">
                <a:solidFill>
                  <a:srgbClr val="C00000"/>
                </a:solidFill>
              </a:rPr>
              <a:t>Amy Laster</a:t>
            </a:r>
            <a:r>
              <a:rPr lang="en-US" sz="2700" dirty="0"/>
              <a:t>- Foundation Fighting Blindness</a:t>
            </a:r>
          </a:p>
        </p:txBody>
      </p:sp>
    </p:spTree>
    <p:extLst>
      <p:ext uri="{BB962C8B-B14F-4D97-AF65-F5344CB8AC3E}">
        <p14:creationId xmlns:p14="http://schemas.microsoft.com/office/powerpoint/2010/main" val="10391248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97877" y="87924"/>
            <a:ext cx="7904285" cy="852854"/>
          </a:xfrm>
        </p:spPr>
        <p:txBody>
          <a:bodyPr>
            <a:noAutofit/>
          </a:bodyPr>
          <a:lstStyle/>
          <a:p>
            <a:r>
              <a:rPr lang="en-US" sz="3600" dirty="0"/>
              <a:t>NFRI Royalty Sharing Subgroup</a:t>
            </a:r>
          </a:p>
        </p:txBody>
      </p:sp>
      <p:sp>
        <p:nvSpPr>
          <p:cNvPr id="3" name="Subtitle 2"/>
          <p:cNvSpPr>
            <a:spLocks noGrp="1"/>
          </p:cNvSpPr>
          <p:nvPr>
            <p:ph type="subTitle" idx="1"/>
          </p:nvPr>
        </p:nvSpPr>
        <p:spPr>
          <a:xfrm>
            <a:off x="209897" y="1204546"/>
            <a:ext cx="8724208" cy="3188989"/>
          </a:xfrm>
        </p:spPr>
        <p:txBody>
          <a:bodyPr>
            <a:normAutofit fontScale="92500" lnSpcReduction="10000"/>
          </a:bodyPr>
          <a:lstStyle/>
          <a:p>
            <a:pPr algn="l"/>
            <a:r>
              <a:rPr lang="en-US" sz="3600" dirty="0">
                <a:solidFill>
                  <a:srgbClr val="C00000"/>
                </a:solidFill>
              </a:rPr>
              <a:t>Progress to date:</a:t>
            </a:r>
          </a:p>
          <a:p>
            <a:pPr marL="514350" indent="-514350" algn="l">
              <a:buFont typeface="Arial" panose="020B0604020202020204" pitchFamily="34" charset="0"/>
              <a:buChar char="•"/>
            </a:pPr>
            <a:r>
              <a:rPr lang="en-US" sz="3600" dirty="0"/>
              <a:t>Three committee conference calls</a:t>
            </a:r>
          </a:p>
          <a:p>
            <a:pPr marL="514350" indent="-514350" algn="l">
              <a:buFont typeface="Arial" panose="020B0604020202020204" pitchFamily="34" charset="0"/>
              <a:buChar char="•"/>
            </a:pPr>
            <a:r>
              <a:rPr lang="en-US" sz="3600" dirty="0"/>
              <a:t>Created “Principles &amp; Guidelines for Royalty Sharing”</a:t>
            </a:r>
          </a:p>
          <a:p>
            <a:pPr marL="514350" indent="-514350" algn="l">
              <a:buFont typeface="Arial" panose="020B0604020202020204" pitchFamily="34" charset="0"/>
              <a:buChar char="•"/>
            </a:pPr>
            <a:r>
              <a:rPr lang="en-US" sz="3600" dirty="0"/>
              <a:t>Assembled sample royalty sharing clauses from NFs and RIs</a:t>
            </a:r>
          </a:p>
        </p:txBody>
      </p:sp>
    </p:spTree>
    <p:extLst>
      <p:ext uri="{BB962C8B-B14F-4D97-AF65-F5344CB8AC3E}">
        <p14:creationId xmlns:p14="http://schemas.microsoft.com/office/powerpoint/2010/main" val="3651856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97877" y="87924"/>
            <a:ext cx="7904285" cy="852854"/>
          </a:xfrm>
        </p:spPr>
        <p:txBody>
          <a:bodyPr>
            <a:noAutofit/>
          </a:bodyPr>
          <a:lstStyle/>
          <a:p>
            <a:r>
              <a:rPr lang="en-US" sz="3600" dirty="0"/>
              <a:t>NFRI Royalty Sharing Subgroup</a:t>
            </a:r>
          </a:p>
        </p:txBody>
      </p:sp>
      <p:sp>
        <p:nvSpPr>
          <p:cNvPr id="3" name="Subtitle 2"/>
          <p:cNvSpPr>
            <a:spLocks noGrp="1"/>
          </p:cNvSpPr>
          <p:nvPr>
            <p:ph type="subTitle" idx="1"/>
          </p:nvPr>
        </p:nvSpPr>
        <p:spPr>
          <a:xfrm>
            <a:off x="114301" y="1107831"/>
            <a:ext cx="8924192" cy="3188989"/>
          </a:xfrm>
        </p:spPr>
        <p:txBody>
          <a:bodyPr>
            <a:normAutofit fontScale="92500" lnSpcReduction="20000"/>
          </a:bodyPr>
          <a:lstStyle/>
          <a:p>
            <a:pPr algn="l"/>
            <a:r>
              <a:rPr lang="en-US" sz="3300" dirty="0">
                <a:solidFill>
                  <a:srgbClr val="C00000"/>
                </a:solidFill>
              </a:rPr>
              <a:t>Principles &amp; Guidelines for Royalty Sharing  </a:t>
            </a:r>
          </a:p>
          <a:p>
            <a:pPr marL="514350" indent="-514350" algn="l">
              <a:buFont typeface="Arial" panose="020B0604020202020204" pitchFamily="34" charset="0"/>
              <a:buChar char="•"/>
            </a:pPr>
            <a:r>
              <a:rPr lang="en-US" sz="3600" dirty="0"/>
              <a:t>Background &amp; History</a:t>
            </a:r>
          </a:p>
          <a:p>
            <a:pPr marL="857250" lvl="1" indent="-514350" algn="l">
              <a:buFont typeface="Arial" panose="020B0604020202020204" pitchFamily="34" charset="0"/>
              <a:buChar char="•"/>
            </a:pPr>
            <a:r>
              <a:rPr lang="en-US" sz="3000" dirty="0">
                <a:latin typeface="Georgia" panose="02040502050405020303" pitchFamily="18" charset="0"/>
              </a:rPr>
              <a:t>Funders have different views re royalty $ </a:t>
            </a:r>
          </a:p>
          <a:p>
            <a:pPr marL="857250" lvl="1" indent="-514350" algn="l">
              <a:buFont typeface="Arial" panose="020B0604020202020204" pitchFamily="34" charset="0"/>
              <a:buChar char="•"/>
            </a:pPr>
            <a:r>
              <a:rPr lang="en-US" sz="3000" dirty="0">
                <a:latin typeface="Georgia" panose="02040502050405020303" pitchFamily="18" charset="0"/>
              </a:rPr>
              <a:t>Negotiations can be adversarial and take an inordinate amount of time</a:t>
            </a:r>
          </a:p>
          <a:p>
            <a:pPr marL="857250" lvl="1" indent="-514350" algn="l">
              <a:buFont typeface="Arial" panose="020B0604020202020204" pitchFamily="34" charset="0"/>
              <a:buChar char="•"/>
            </a:pPr>
            <a:r>
              <a:rPr lang="en-US" sz="3000" dirty="0">
                <a:latin typeface="Georgia" panose="02040502050405020303" pitchFamily="18" charset="0"/>
              </a:rPr>
              <a:t>Data show &lt;0.5% of licenses make $1 MM</a:t>
            </a:r>
          </a:p>
          <a:p>
            <a:pPr marL="857250" lvl="1" indent="-514350" algn="l">
              <a:buFont typeface="Arial" panose="020B0604020202020204" pitchFamily="34" charset="0"/>
              <a:buChar char="•"/>
            </a:pPr>
            <a:r>
              <a:rPr lang="en-US" sz="3000" dirty="0">
                <a:latin typeface="Georgia" panose="02040502050405020303" pitchFamily="18" charset="0"/>
              </a:rPr>
              <a:t>Too much effort for very rare outcome</a:t>
            </a:r>
          </a:p>
          <a:p>
            <a:pPr marL="857250" lvl="1" indent="-514350" algn="l">
              <a:buFont typeface="Arial" panose="020B0604020202020204" pitchFamily="34" charset="0"/>
              <a:buChar char="•"/>
            </a:pPr>
            <a:endParaRPr lang="en-US" sz="3000" dirty="0">
              <a:latin typeface="Georgia" panose="02040502050405020303" pitchFamily="18" charset="0"/>
            </a:endParaRPr>
          </a:p>
          <a:p>
            <a:pPr marL="514350" indent="-514350" algn="l">
              <a:buFont typeface="Arial" panose="020B0604020202020204" pitchFamily="34" charset="0"/>
              <a:buChar char="•"/>
            </a:pPr>
            <a:endParaRPr lang="en-US" sz="3600" dirty="0"/>
          </a:p>
        </p:txBody>
      </p:sp>
    </p:spTree>
    <p:extLst>
      <p:ext uri="{BB962C8B-B14F-4D97-AF65-F5344CB8AC3E}">
        <p14:creationId xmlns:p14="http://schemas.microsoft.com/office/powerpoint/2010/main" val="6181720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33562" y="359182"/>
            <a:ext cx="7904285" cy="413237"/>
          </a:xfrm>
        </p:spPr>
        <p:txBody>
          <a:bodyPr>
            <a:noAutofit/>
          </a:bodyPr>
          <a:lstStyle/>
          <a:p>
            <a:r>
              <a:rPr lang="en-US" sz="3600" dirty="0"/>
              <a:t>NFRI Royalty Sharing Subgroup</a:t>
            </a:r>
          </a:p>
        </p:txBody>
      </p:sp>
      <p:sp>
        <p:nvSpPr>
          <p:cNvPr id="3" name="Subtitle 2"/>
          <p:cNvSpPr>
            <a:spLocks noGrp="1"/>
          </p:cNvSpPr>
          <p:nvPr>
            <p:ph type="subTitle" idx="1"/>
          </p:nvPr>
        </p:nvSpPr>
        <p:spPr>
          <a:xfrm>
            <a:off x="155596" y="772419"/>
            <a:ext cx="8924192" cy="3778073"/>
          </a:xfrm>
        </p:spPr>
        <p:txBody>
          <a:bodyPr>
            <a:normAutofit lnSpcReduction="10000"/>
          </a:bodyPr>
          <a:lstStyle/>
          <a:p>
            <a:pPr algn="l"/>
            <a:r>
              <a:rPr lang="en-US" sz="3300" dirty="0">
                <a:solidFill>
                  <a:srgbClr val="C00000"/>
                </a:solidFill>
              </a:rPr>
              <a:t>Principles &amp; Guidelines for Royalty Sharing</a:t>
            </a:r>
          </a:p>
          <a:p>
            <a:pPr algn="l"/>
            <a:r>
              <a:rPr lang="en-US" sz="675" dirty="0">
                <a:solidFill>
                  <a:srgbClr val="C00000"/>
                </a:solidFill>
              </a:rPr>
              <a:t>  </a:t>
            </a:r>
          </a:p>
          <a:p>
            <a:pPr marL="514350" indent="-514350" algn="l">
              <a:buFont typeface="Arial" panose="020B0604020202020204" pitchFamily="34" charset="0"/>
              <a:buChar char="•"/>
            </a:pPr>
            <a:r>
              <a:rPr lang="en-US" sz="3600" dirty="0"/>
              <a:t>Negotiating terms</a:t>
            </a:r>
          </a:p>
          <a:p>
            <a:pPr marL="857250" lvl="1" indent="-514350" algn="l">
              <a:buFont typeface="Arial" panose="020B0604020202020204" pitchFamily="34" charset="0"/>
              <a:buChar char="•"/>
            </a:pPr>
            <a:r>
              <a:rPr lang="en-US" sz="3000" dirty="0">
                <a:latin typeface="Georgia" panose="02040502050405020303" pitchFamily="18" charset="0"/>
              </a:rPr>
              <a:t>Funders want share of $; Performers and inventors want reasonable compensation </a:t>
            </a:r>
          </a:p>
          <a:p>
            <a:pPr marL="857250" lvl="1" indent="-514350" algn="l">
              <a:buFont typeface="Arial" panose="020B0604020202020204" pitchFamily="34" charset="0"/>
              <a:buChar char="•"/>
            </a:pPr>
            <a:r>
              <a:rPr lang="en-US" sz="3000" dirty="0">
                <a:latin typeface="Georgia" panose="02040502050405020303" pitchFamily="18" charset="0"/>
              </a:rPr>
              <a:t>Parties should avoid complex calculations</a:t>
            </a:r>
          </a:p>
          <a:p>
            <a:pPr marL="857250" lvl="1" indent="-514350" algn="l">
              <a:buFont typeface="Arial" panose="020B0604020202020204" pitchFamily="34" charset="0"/>
              <a:buChar char="•"/>
            </a:pPr>
            <a:r>
              <a:rPr lang="en-US" sz="3000" dirty="0">
                <a:latin typeface="Georgia" panose="02040502050405020303" pitchFamily="18" charset="0"/>
              </a:rPr>
              <a:t>Decide sharing terms up front if possible or wait until a revenue threshold reached</a:t>
            </a:r>
          </a:p>
          <a:p>
            <a:pPr marL="514350" indent="-514350" algn="l">
              <a:buFont typeface="Arial" panose="020B0604020202020204" pitchFamily="34" charset="0"/>
              <a:buChar char="•"/>
            </a:pPr>
            <a:endParaRPr lang="en-US" sz="3600" dirty="0"/>
          </a:p>
        </p:txBody>
      </p:sp>
    </p:spTree>
    <p:extLst>
      <p:ext uri="{BB962C8B-B14F-4D97-AF65-F5344CB8AC3E}">
        <p14:creationId xmlns:p14="http://schemas.microsoft.com/office/powerpoint/2010/main" val="31939135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9857" y="269476"/>
            <a:ext cx="7904285" cy="413237"/>
          </a:xfrm>
        </p:spPr>
        <p:txBody>
          <a:bodyPr>
            <a:noAutofit/>
          </a:bodyPr>
          <a:lstStyle/>
          <a:p>
            <a:r>
              <a:rPr lang="en-US" sz="3600" dirty="0"/>
              <a:t>NFRI Royalty Sharing Subgroup</a:t>
            </a:r>
          </a:p>
        </p:txBody>
      </p:sp>
      <p:sp>
        <p:nvSpPr>
          <p:cNvPr id="3" name="Subtitle 2"/>
          <p:cNvSpPr>
            <a:spLocks noGrp="1"/>
          </p:cNvSpPr>
          <p:nvPr>
            <p:ph type="subTitle" idx="1"/>
          </p:nvPr>
        </p:nvSpPr>
        <p:spPr>
          <a:xfrm>
            <a:off x="109904" y="682713"/>
            <a:ext cx="8924192" cy="3778073"/>
          </a:xfrm>
        </p:spPr>
        <p:txBody>
          <a:bodyPr>
            <a:normAutofit lnSpcReduction="10000"/>
          </a:bodyPr>
          <a:lstStyle/>
          <a:p>
            <a:pPr algn="l"/>
            <a:r>
              <a:rPr lang="en-US" sz="3300" dirty="0">
                <a:solidFill>
                  <a:srgbClr val="C00000"/>
                </a:solidFill>
              </a:rPr>
              <a:t>Principles &amp; Guidelines for Royalty Sharing</a:t>
            </a:r>
          </a:p>
          <a:p>
            <a:pPr algn="l"/>
            <a:r>
              <a:rPr lang="en-US" sz="675" dirty="0">
                <a:solidFill>
                  <a:srgbClr val="C00000"/>
                </a:solidFill>
              </a:rPr>
              <a:t>  </a:t>
            </a:r>
          </a:p>
          <a:p>
            <a:pPr marL="514350" indent="-514350" algn="l">
              <a:buFont typeface="Arial" panose="020B0604020202020204" pitchFamily="34" charset="0"/>
              <a:buChar char="•"/>
            </a:pPr>
            <a:r>
              <a:rPr lang="en-US" sz="3600" dirty="0"/>
              <a:t>Negotiations- NF factors to consider</a:t>
            </a:r>
          </a:p>
          <a:p>
            <a:pPr marL="857250" lvl="1" indent="-514350" algn="l">
              <a:buFont typeface="Arial" panose="020B0604020202020204" pitchFamily="34" charset="0"/>
              <a:buChar char="•"/>
            </a:pPr>
            <a:r>
              <a:rPr lang="en-US" sz="3000" dirty="0">
                <a:latin typeface="Georgia" panose="02040502050405020303" pitchFamily="18" charset="0"/>
              </a:rPr>
              <a:t>Amount of and “risk profile” of financial support in grant</a:t>
            </a:r>
          </a:p>
          <a:p>
            <a:pPr marL="857250" lvl="1" indent="-514350" algn="l">
              <a:buFont typeface="Arial" panose="020B0604020202020204" pitchFamily="34" charset="0"/>
              <a:buChar char="•"/>
            </a:pPr>
            <a:r>
              <a:rPr lang="en-US" sz="3000" dirty="0">
                <a:latin typeface="Georgia" panose="02040502050405020303" pitchFamily="18" charset="0"/>
              </a:rPr>
              <a:t>Amount compared to other sources</a:t>
            </a:r>
          </a:p>
          <a:p>
            <a:pPr marL="857250" lvl="1" indent="-514350" algn="l">
              <a:buFont typeface="Arial" panose="020B0604020202020204" pitchFamily="34" charset="0"/>
              <a:buChar char="•"/>
            </a:pPr>
            <a:r>
              <a:rPr lang="en-US" sz="3000" dirty="0">
                <a:latin typeface="Georgia" panose="02040502050405020303" pitchFamily="18" charset="0"/>
              </a:rPr>
              <a:t>Definition of “invention” and effects</a:t>
            </a:r>
          </a:p>
          <a:p>
            <a:pPr marL="857250" lvl="1" indent="-514350" algn="l">
              <a:buFont typeface="Arial" panose="020B0604020202020204" pitchFamily="34" charset="0"/>
              <a:buChar char="•"/>
            </a:pPr>
            <a:r>
              <a:rPr lang="en-US" sz="3000" dirty="0">
                <a:latin typeface="Georgia" panose="02040502050405020303" pitchFamily="18" charset="0"/>
              </a:rPr>
              <a:t>Contribution of BIP or other assistance</a:t>
            </a:r>
            <a:endParaRPr lang="en-US" sz="3600" dirty="0">
              <a:latin typeface="Georgia" panose="02040502050405020303" pitchFamily="18" charset="0"/>
            </a:endParaRPr>
          </a:p>
        </p:txBody>
      </p:sp>
    </p:spTree>
    <p:extLst>
      <p:ext uri="{BB962C8B-B14F-4D97-AF65-F5344CB8AC3E}">
        <p14:creationId xmlns:p14="http://schemas.microsoft.com/office/powerpoint/2010/main" val="39948585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76670" y="421926"/>
            <a:ext cx="7904285" cy="413237"/>
          </a:xfrm>
        </p:spPr>
        <p:txBody>
          <a:bodyPr>
            <a:noAutofit/>
          </a:bodyPr>
          <a:lstStyle/>
          <a:p>
            <a:r>
              <a:rPr lang="en-US" sz="3600" dirty="0"/>
              <a:t>NFRI Royalty Sharing Subgroup</a:t>
            </a:r>
          </a:p>
        </p:txBody>
      </p:sp>
      <p:sp>
        <p:nvSpPr>
          <p:cNvPr id="3" name="Subtitle 2"/>
          <p:cNvSpPr>
            <a:spLocks noGrp="1"/>
          </p:cNvSpPr>
          <p:nvPr>
            <p:ph type="subTitle" idx="1"/>
          </p:nvPr>
        </p:nvSpPr>
        <p:spPr>
          <a:xfrm>
            <a:off x="219808" y="943501"/>
            <a:ext cx="8924192" cy="3778073"/>
          </a:xfrm>
        </p:spPr>
        <p:txBody>
          <a:bodyPr>
            <a:normAutofit lnSpcReduction="10000"/>
          </a:bodyPr>
          <a:lstStyle/>
          <a:p>
            <a:pPr algn="l"/>
            <a:r>
              <a:rPr lang="en-US" sz="3300" dirty="0">
                <a:solidFill>
                  <a:srgbClr val="C00000"/>
                </a:solidFill>
              </a:rPr>
              <a:t>Principles &amp; Guidelines for Royalty Sharing</a:t>
            </a:r>
          </a:p>
          <a:p>
            <a:pPr algn="l"/>
            <a:r>
              <a:rPr lang="en-US" sz="675" dirty="0">
                <a:solidFill>
                  <a:srgbClr val="C00000"/>
                </a:solidFill>
              </a:rPr>
              <a:t>  </a:t>
            </a:r>
          </a:p>
          <a:p>
            <a:pPr marL="514350" indent="-514350" algn="l">
              <a:buFont typeface="Arial" panose="020B0604020202020204" pitchFamily="34" charset="0"/>
              <a:buChar char="•"/>
            </a:pPr>
            <a:r>
              <a:rPr lang="en-US" sz="3600" dirty="0"/>
              <a:t>Negotiations- RI factors to consider</a:t>
            </a:r>
          </a:p>
          <a:p>
            <a:pPr marL="857250" lvl="1" indent="-514350" algn="l">
              <a:buFont typeface="Arial" panose="020B0604020202020204" pitchFamily="34" charset="0"/>
              <a:buChar char="•"/>
            </a:pPr>
            <a:r>
              <a:rPr lang="en-US" sz="3000" dirty="0">
                <a:latin typeface="Georgia" panose="02040502050405020303" pitchFamily="18" charset="0"/>
              </a:rPr>
              <a:t>Amount of $ support for RPSC or patents</a:t>
            </a:r>
          </a:p>
          <a:p>
            <a:pPr marL="857250" lvl="1" indent="-514350" algn="l">
              <a:buFont typeface="Arial" panose="020B0604020202020204" pitchFamily="34" charset="0"/>
              <a:buChar char="•"/>
            </a:pPr>
            <a:r>
              <a:rPr lang="en-US" sz="3000" dirty="0">
                <a:latin typeface="Georgia" panose="02040502050405020303" pitchFamily="18" charset="0"/>
              </a:rPr>
              <a:t>History of previous independent research</a:t>
            </a:r>
          </a:p>
          <a:p>
            <a:pPr marL="857250" lvl="1" indent="-514350" algn="l">
              <a:buFont typeface="Arial" panose="020B0604020202020204" pitchFamily="34" charset="0"/>
              <a:buChar char="•"/>
            </a:pPr>
            <a:r>
              <a:rPr lang="en-US" sz="3000" dirty="0">
                <a:latin typeface="Georgia" panose="02040502050405020303" pitchFamily="18" charset="0"/>
              </a:rPr>
              <a:t>Value of BIP</a:t>
            </a:r>
          </a:p>
          <a:p>
            <a:pPr marL="857250" lvl="1" indent="-514350" algn="l">
              <a:buFont typeface="Arial" panose="020B0604020202020204" pitchFamily="34" charset="0"/>
              <a:buChar char="•"/>
            </a:pPr>
            <a:r>
              <a:rPr lang="en-US" sz="3000" dirty="0">
                <a:latin typeface="Georgia" panose="02040502050405020303" pitchFamily="18" charset="0"/>
              </a:rPr>
              <a:t>Agreement’s impact on students &amp; other researchers not part </a:t>
            </a:r>
          </a:p>
          <a:p>
            <a:pPr marL="857250" lvl="1" indent="-514350" algn="l">
              <a:buFont typeface="Arial" panose="020B0604020202020204" pitchFamily="34" charset="0"/>
              <a:buChar char="•"/>
            </a:pPr>
            <a:endParaRPr lang="en-US" sz="3600" dirty="0">
              <a:latin typeface="Georgia" panose="02040502050405020303" pitchFamily="18" charset="0"/>
            </a:endParaRPr>
          </a:p>
        </p:txBody>
      </p:sp>
    </p:spTree>
    <p:extLst>
      <p:ext uri="{BB962C8B-B14F-4D97-AF65-F5344CB8AC3E}">
        <p14:creationId xmlns:p14="http://schemas.microsoft.com/office/powerpoint/2010/main" val="40174840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68214" y="624255"/>
            <a:ext cx="7904285" cy="1151792"/>
          </a:xfrm>
        </p:spPr>
        <p:txBody>
          <a:bodyPr>
            <a:noAutofit/>
          </a:bodyPr>
          <a:lstStyle/>
          <a:p>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r>
              <a:rPr lang="en-US" sz="3600" dirty="0">
                <a:solidFill>
                  <a:srgbClr val="C00000"/>
                </a:solidFill>
              </a:rPr>
              <a:t>Calculating royalty sharing terms</a:t>
            </a:r>
            <a:br>
              <a:rPr lang="en-US" sz="3600" dirty="0">
                <a:solidFill>
                  <a:srgbClr val="C00000"/>
                </a:solidFill>
              </a:rPr>
            </a:br>
            <a:r>
              <a:rPr lang="en-US" sz="3600" dirty="0">
                <a:solidFill>
                  <a:srgbClr val="C00000"/>
                </a:solidFill>
              </a:rPr>
              <a:t>Qs to consider</a:t>
            </a:r>
            <a:br>
              <a:rPr lang="en-US" sz="3600" dirty="0"/>
            </a:br>
            <a:endParaRPr lang="en-US" sz="3600" dirty="0">
              <a:solidFill>
                <a:srgbClr val="FF0000"/>
              </a:solidFill>
            </a:endParaRPr>
          </a:p>
        </p:txBody>
      </p:sp>
      <p:sp>
        <p:nvSpPr>
          <p:cNvPr id="3" name="Subtitle 2"/>
          <p:cNvSpPr>
            <a:spLocks noGrp="1"/>
          </p:cNvSpPr>
          <p:nvPr>
            <p:ph type="subTitle" idx="1"/>
          </p:nvPr>
        </p:nvSpPr>
        <p:spPr>
          <a:xfrm>
            <a:off x="0" y="1380392"/>
            <a:ext cx="9144000" cy="2916428"/>
          </a:xfrm>
        </p:spPr>
        <p:txBody>
          <a:bodyPr>
            <a:normAutofit fontScale="77500" lnSpcReduction="20000"/>
          </a:bodyPr>
          <a:lstStyle/>
          <a:p>
            <a:pPr marL="514350" indent="-514350" algn="l">
              <a:buFont typeface="Arial" panose="020B0604020202020204" pitchFamily="34" charset="0"/>
              <a:buChar char="•"/>
            </a:pPr>
            <a:r>
              <a:rPr lang="en-US" sz="3600" dirty="0"/>
              <a:t>Royalty % and royalty base?</a:t>
            </a:r>
          </a:p>
          <a:p>
            <a:pPr marL="514350" indent="-514350" algn="l">
              <a:buFont typeface="Arial" panose="020B0604020202020204" pitchFamily="34" charset="0"/>
              <a:buChar char="•"/>
            </a:pPr>
            <a:r>
              <a:rPr lang="en-US" sz="3600" dirty="0"/>
              <a:t>Sharing “cap” of 2X, 3X, 5X of grant award or no cap at all?</a:t>
            </a:r>
          </a:p>
          <a:p>
            <a:pPr marL="514350" indent="-514350" algn="l">
              <a:buFont typeface="Arial" panose="020B0604020202020204" pitchFamily="34" charset="0"/>
              <a:buChar char="•"/>
            </a:pPr>
            <a:r>
              <a:rPr lang="en-US" sz="3600" dirty="0"/>
              <a:t>Minimum $ threshold (e.g., $250K, $500K) at which sharing begins? </a:t>
            </a:r>
          </a:p>
          <a:p>
            <a:pPr marL="514350" indent="-514350" algn="l">
              <a:buFont typeface="Arial" panose="020B0604020202020204" pitchFamily="34" charset="0"/>
              <a:buChar char="•"/>
            </a:pPr>
            <a:r>
              <a:rPr lang="en-US" sz="3600" dirty="0"/>
              <a:t>Can a “windfall provision” simplify deal?</a:t>
            </a:r>
          </a:p>
          <a:p>
            <a:pPr marL="514350" indent="-514350" algn="l">
              <a:buFont typeface="Arial" panose="020B0604020202020204" pitchFamily="34" charset="0"/>
              <a:buChar char="•"/>
            </a:pPr>
            <a:r>
              <a:rPr lang="en-US" sz="3600" dirty="0"/>
              <a:t>Should terms address equity received by RI?</a:t>
            </a:r>
          </a:p>
          <a:p>
            <a:pPr marL="514350" indent="-514350" algn="l">
              <a:buFont typeface="Arial" panose="020B0604020202020204" pitchFamily="34" charset="0"/>
              <a:buChar char="•"/>
            </a:pPr>
            <a:endParaRPr lang="en-US" sz="3600" dirty="0"/>
          </a:p>
        </p:txBody>
      </p:sp>
    </p:spTree>
    <p:extLst>
      <p:ext uri="{BB962C8B-B14F-4D97-AF65-F5344CB8AC3E}">
        <p14:creationId xmlns:p14="http://schemas.microsoft.com/office/powerpoint/2010/main" val="24237310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68214" y="87924"/>
            <a:ext cx="7904285" cy="1688123"/>
          </a:xfrm>
        </p:spPr>
        <p:txBody>
          <a:bodyPr>
            <a:noAutofit/>
          </a:bodyPr>
          <a:lstStyle/>
          <a:p>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r>
              <a:rPr lang="en-US" sz="3600" dirty="0">
                <a:solidFill>
                  <a:srgbClr val="C00000"/>
                </a:solidFill>
              </a:rPr>
              <a:t>Sample royalty sharing clauses from NFs and RIs</a:t>
            </a:r>
            <a:br>
              <a:rPr lang="en-US" sz="3600" dirty="0"/>
            </a:br>
            <a:endParaRPr lang="en-US" sz="3600" dirty="0">
              <a:solidFill>
                <a:srgbClr val="FF0000"/>
              </a:solidFill>
            </a:endParaRPr>
          </a:p>
        </p:txBody>
      </p:sp>
      <p:sp>
        <p:nvSpPr>
          <p:cNvPr id="3" name="Subtitle 2"/>
          <p:cNvSpPr>
            <a:spLocks noGrp="1"/>
          </p:cNvSpPr>
          <p:nvPr>
            <p:ph type="subTitle" idx="1"/>
          </p:nvPr>
        </p:nvSpPr>
        <p:spPr>
          <a:xfrm>
            <a:off x="0" y="1380392"/>
            <a:ext cx="9144000" cy="2916428"/>
          </a:xfrm>
        </p:spPr>
        <p:txBody>
          <a:bodyPr>
            <a:normAutofit/>
          </a:bodyPr>
          <a:lstStyle/>
          <a:p>
            <a:pPr marL="514350" indent="-514350" algn="l">
              <a:buFont typeface="Arial" panose="020B0604020202020204" pitchFamily="34" charset="0"/>
              <a:buChar char="•"/>
            </a:pPr>
            <a:r>
              <a:rPr lang="en-US" sz="3600" dirty="0"/>
              <a:t>HRA provided samples from 22 Funders</a:t>
            </a:r>
          </a:p>
          <a:p>
            <a:pPr marL="514350" indent="-514350" algn="l">
              <a:buFont typeface="Arial" panose="020B0604020202020204" pitchFamily="34" charset="0"/>
              <a:buChar char="•"/>
            </a:pPr>
            <a:r>
              <a:rPr lang="en-US" sz="3600" dirty="0"/>
              <a:t>RIs provided samples from 18 universities &amp; teaching hospitals</a:t>
            </a:r>
          </a:p>
          <a:p>
            <a:pPr marL="514350" indent="-514350" algn="l">
              <a:buFont typeface="Arial" panose="020B0604020202020204" pitchFamily="34" charset="0"/>
              <a:buChar char="•"/>
            </a:pPr>
            <a:r>
              <a:rPr lang="en-US" sz="3600" dirty="0"/>
              <a:t>Group will review and discuss</a:t>
            </a:r>
          </a:p>
        </p:txBody>
      </p:sp>
    </p:spTree>
    <p:extLst>
      <p:ext uri="{BB962C8B-B14F-4D97-AF65-F5344CB8AC3E}">
        <p14:creationId xmlns:p14="http://schemas.microsoft.com/office/powerpoint/2010/main" val="803472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9CF8B-22B0-BB4A-AA9E-F9D9620BF1C6}"/>
              </a:ext>
            </a:extLst>
          </p:cNvPr>
          <p:cNvSpPr>
            <a:spLocks noGrp="1"/>
          </p:cNvSpPr>
          <p:nvPr>
            <p:ph type="title"/>
          </p:nvPr>
        </p:nvSpPr>
        <p:spPr/>
        <p:txBody>
          <a:bodyPr/>
          <a:lstStyle/>
          <a:p>
            <a:r>
              <a:rPr lang="en-US" dirty="0">
                <a:solidFill>
                  <a:schemeClr val="tx2">
                    <a:lumMod val="75000"/>
                  </a:schemeClr>
                </a:solidFill>
                <a:latin typeface="Georgia" panose="02040502050405020303" pitchFamily="18" charset="0"/>
              </a:rPr>
              <a:t>Control of Licensing Subgroup</a:t>
            </a:r>
          </a:p>
        </p:txBody>
      </p:sp>
      <p:sp>
        <p:nvSpPr>
          <p:cNvPr id="3" name="Content Placeholder 2">
            <a:extLst>
              <a:ext uri="{FF2B5EF4-FFF2-40B4-BE49-F238E27FC236}">
                <a16:creationId xmlns:a16="http://schemas.microsoft.com/office/drawing/2014/main" id="{EC3D94DA-19DC-3C4F-B599-7366E3716CBB}"/>
              </a:ext>
            </a:extLst>
          </p:cNvPr>
          <p:cNvSpPr>
            <a:spLocks noGrp="1"/>
          </p:cNvSpPr>
          <p:nvPr>
            <p:ph sz="quarter" idx="10"/>
          </p:nvPr>
        </p:nvSpPr>
        <p:spPr/>
        <p:txBody>
          <a:bodyPr>
            <a:normAutofit fontScale="85000" lnSpcReduction="10000"/>
          </a:bodyPr>
          <a:lstStyle/>
          <a:p>
            <a:r>
              <a:rPr lang="en-US" dirty="0">
                <a:solidFill>
                  <a:schemeClr val="tx2">
                    <a:lumMod val="75000"/>
                  </a:schemeClr>
                </a:solidFill>
                <a:latin typeface="Georgia" panose="02040502050405020303" pitchFamily="18" charset="0"/>
              </a:rPr>
              <a:t>Themes identified and discussed in Fall ‘18 meeting</a:t>
            </a:r>
          </a:p>
          <a:p>
            <a:pPr lvl="1"/>
            <a:r>
              <a:rPr lang="en-US" dirty="0">
                <a:solidFill>
                  <a:schemeClr val="tx2">
                    <a:lumMod val="75000"/>
                  </a:schemeClr>
                </a:solidFill>
                <a:latin typeface="Georgia" panose="02040502050405020303" pitchFamily="18" charset="0"/>
              </a:rPr>
              <a:t>Control vs. Communication</a:t>
            </a:r>
          </a:p>
          <a:p>
            <a:pPr lvl="1"/>
            <a:r>
              <a:rPr lang="en-US" dirty="0">
                <a:solidFill>
                  <a:schemeClr val="tx2">
                    <a:lumMod val="75000"/>
                  </a:schemeClr>
                </a:solidFill>
                <a:latin typeface="Georgia" panose="02040502050405020303" pitchFamily="18" charset="0"/>
              </a:rPr>
              <a:t>Pre-license issues (strategy, negotiation, approvals)</a:t>
            </a:r>
          </a:p>
          <a:p>
            <a:pPr lvl="1"/>
            <a:r>
              <a:rPr lang="en-US" dirty="0">
                <a:solidFill>
                  <a:schemeClr val="tx2">
                    <a:lumMod val="75000"/>
                  </a:schemeClr>
                </a:solidFill>
                <a:latin typeface="Georgia" panose="02040502050405020303" pitchFamily="18" charset="0"/>
              </a:rPr>
              <a:t>Post-license (licensee progress, march-in rights)</a:t>
            </a:r>
          </a:p>
          <a:p>
            <a:pPr lvl="1"/>
            <a:endParaRPr lang="en-US" dirty="0">
              <a:solidFill>
                <a:schemeClr val="tx2">
                  <a:lumMod val="75000"/>
                </a:schemeClr>
              </a:solidFill>
              <a:latin typeface="Georgia" panose="02040502050405020303" pitchFamily="18" charset="0"/>
            </a:endParaRPr>
          </a:p>
          <a:p>
            <a:r>
              <a:rPr lang="en-US" dirty="0">
                <a:solidFill>
                  <a:schemeClr val="tx2">
                    <a:lumMod val="75000"/>
                  </a:schemeClr>
                </a:solidFill>
                <a:latin typeface="Georgia" panose="02040502050405020303" pitchFamily="18" charset="0"/>
              </a:rPr>
              <a:t>Nonprofit funders and research performers mostly aligned on these issues</a:t>
            </a:r>
          </a:p>
        </p:txBody>
      </p:sp>
    </p:spTree>
    <p:extLst>
      <p:ext uri="{BB962C8B-B14F-4D97-AF65-F5344CB8AC3E}">
        <p14:creationId xmlns:p14="http://schemas.microsoft.com/office/powerpoint/2010/main" val="2582539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48093-4240-3649-A54C-FEF0045933D5}"/>
              </a:ext>
            </a:extLst>
          </p:cNvPr>
          <p:cNvSpPr>
            <a:spLocks noGrp="1"/>
          </p:cNvSpPr>
          <p:nvPr>
            <p:ph type="title"/>
          </p:nvPr>
        </p:nvSpPr>
        <p:spPr/>
        <p:txBody>
          <a:bodyPr/>
          <a:lstStyle/>
          <a:p>
            <a:r>
              <a:rPr lang="en-US" dirty="0">
                <a:solidFill>
                  <a:schemeClr val="tx2">
                    <a:lumMod val="75000"/>
                  </a:schemeClr>
                </a:solidFill>
                <a:latin typeface="Georgia" panose="02040502050405020303" pitchFamily="18" charset="0"/>
              </a:rPr>
              <a:t>Control of Licensing Subgroup</a:t>
            </a:r>
          </a:p>
        </p:txBody>
      </p:sp>
      <p:sp>
        <p:nvSpPr>
          <p:cNvPr id="3" name="Content Placeholder 2">
            <a:extLst>
              <a:ext uri="{FF2B5EF4-FFF2-40B4-BE49-F238E27FC236}">
                <a16:creationId xmlns:a16="http://schemas.microsoft.com/office/drawing/2014/main" id="{619A2F1C-61DC-1640-85FE-4CF92F072167}"/>
              </a:ext>
            </a:extLst>
          </p:cNvPr>
          <p:cNvSpPr>
            <a:spLocks noGrp="1"/>
          </p:cNvSpPr>
          <p:nvPr>
            <p:ph sz="quarter" idx="10"/>
          </p:nvPr>
        </p:nvSpPr>
        <p:spPr/>
        <p:txBody>
          <a:bodyPr>
            <a:normAutofit fontScale="77500" lnSpcReduction="20000"/>
          </a:bodyPr>
          <a:lstStyle/>
          <a:p>
            <a:r>
              <a:rPr lang="en-US" dirty="0">
                <a:solidFill>
                  <a:schemeClr val="tx2">
                    <a:lumMod val="75000"/>
                  </a:schemeClr>
                </a:solidFill>
                <a:latin typeface="Georgia" panose="02040502050405020303" pitchFamily="18" charset="0"/>
              </a:rPr>
              <a:t>Progress since Fall ‘18 meeting</a:t>
            </a:r>
          </a:p>
          <a:p>
            <a:pPr lvl="1"/>
            <a:r>
              <a:rPr lang="en-US" dirty="0">
                <a:solidFill>
                  <a:schemeClr val="tx2">
                    <a:lumMod val="75000"/>
                  </a:schemeClr>
                </a:solidFill>
                <a:latin typeface="Georgia" panose="02040502050405020303" pitchFamily="18" charset="0"/>
              </a:rPr>
              <a:t>Rough draft of principals &amp; guidelines document</a:t>
            </a:r>
          </a:p>
          <a:p>
            <a:pPr lvl="1"/>
            <a:r>
              <a:rPr lang="en-US" dirty="0">
                <a:solidFill>
                  <a:schemeClr val="tx2">
                    <a:lumMod val="75000"/>
                  </a:schemeClr>
                </a:solidFill>
                <a:latin typeface="Georgia" panose="02040502050405020303" pitchFamily="18" charset="0"/>
              </a:rPr>
              <a:t>Ideas for potential projects</a:t>
            </a:r>
          </a:p>
          <a:p>
            <a:pPr lvl="1"/>
            <a:endParaRPr lang="en-US" dirty="0">
              <a:solidFill>
                <a:schemeClr val="tx2">
                  <a:lumMod val="75000"/>
                </a:schemeClr>
              </a:solidFill>
              <a:latin typeface="Georgia" panose="02040502050405020303" pitchFamily="18" charset="0"/>
            </a:endParaRPr>
          </a:p>
          <a:p>
            <a:r>
              <a:rPr lang="en-US" dirty="0">
                <a:solidFill>
                  <a:schemeClr val="tx2">
                    <a:lumMod val="75000"/>
                  </a:schemeClr>
                </a:solidFill>
                <a:latin typeface="Georgia" panose="02040502050405020303" pitchFamily="18" charset="0"/>
              </a:rPr>
              <a:t>Turnover since last meeting</a:t>
            </a:r>
          </a:p>
          <a:p>
            <a:pPr lvl="1"/>
            <a:r>
              <a:rPr lang="en-US" dirty="0">
                <a:solidFill>
                  <a:schemeClr val="tx2">
                    <a:lumMod val="75000"/>
                  </a:schemeClr>
                </a:solidFill>
                <a:latin typeface="Georgia" panose="02040502050405020303" pitchFamily="18" charset="0"/>
              </a:rPr>
              <a:t>Lost our nonprofit funder representative</a:t>
            </a:r>
          </a:p>
          <a:p>
            <a:pPr lvl="1"/>
            <a:r>
              <a:rPr lang="en-US" dirty="0">
                <a:solidFill>
                  <a:schemeClr val="tx2">
                    <a:lumMod val="75000"/>
                  </a:schemeClr>
                </a:solidFill>
                <a:latin typeface="Georgia" panose="02040502050405020303" pitchFamily="18" charset="0"/>
              </a:rPr>
              <a:t>Our lead (Sally O’Neal) is retiring</a:t>
            </a:r>
          </a:p>
          <a:p>
            <a:pPr lvl="1"/>
            <a:r>
              <a:rPr lang="en-US" dirty="0">
                <a:solidFill>
                  <a:schemeClr val="tx2">
                    <a:lumMod val="75000"/>
                  </a:schemeClr>
                </a:solidFill>
                <a:latin typeface="Georgia" panose="02040502050405020303" pitchFamily="18" charset="0"/>
              </a:rPr>
              <a:t>Gained two new university members </a:t>
            </a:r>
          </a:p>
          <a:p>
            <a:pPr lvl="1"/>
            <a:r>
              <a:rPr lang="en-US" dirty="0">
                <a:solidFill>
                  <a:schemeClr val="tx2">
                    <a:lumMod val="75000"/>
                  </a:schemeClr>
                </a:solidFill>
                <a:latin typeface="Georgia" panose="02040502050405020303" pitchFamily="18" charset="0"/>
              </a:rPr>
              <a:t>Now have a total of 3 active members of subgroup</a:t>
            </a:r>
          </a:p>
        </p:txBody>
      </p:sp>
    </p:spTree>
    <p:extLst>
      <p:ext uri="{BB962C8B-B14F-4D97-AF65-F5344CB8AC3E}">
        <p14:creationId xmlns:p14="http://schemas.microsoft.com/office/powerpoint/2010/main" val="3848505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22B74-A4CB-1B4B-96C8-72455F7AFFF7}"/>
              </a:ext>
            </a:extLst>
          </p:cNvPr>
          <p:cNvSpPr>
            <a:spLocks noGrp="1"/>
          </p:cNvSpPr>
          <p:nvPr>
            <p:ph type="title"/>
          </p:nvPr>
        </p:nvSpPr>
        <p:spPr/>
        <p:txBody>
          <a:bodyPr/>
          <a:lstStyle/>
          <a:p>
            <a:r>
              <a:rPr lang="en-US" dirty="0">
                <a:solidFill>
                  <a:schemeClr val="tx2">
                    <a:lumMod val="75000"/>
                  </a:schemeClr>
                </a:solidFill>
                <a:latin typeface="Georgia" panose="02040502050405020303" pitchFamily="18" charset="0"/>
              </a:rPr>
              <a:t>Control of Licensing Subgroup</a:t>
            </a:r>
          </a:p>
        </p:txBody>
      </p:sp>
      <p:sp>
        <p:nvSpPr>
          <p:cNvPr id="3" name="Content Placeholder 2">
            <a:extLst>
              <a:ext uri="{FF2B5EF4-FFF2-40B4-BE49-F238E27FC236}">
                <a16:creationId xmlns:a16="http://schemas.microsoft.com/office/drawing/2014/main" id="{5338A9C5-0FA9-5645-B82F-BFBA2968B487}"/>
              </a:ext>
            </a:extLst>
          </p:cNvPr>
          <p:cNvSpPr>
            <a:spLocks noGrp="1"/>
          </p:cNvSpPr>
          <p:nvPr>
            <p:ph sz="quarter" idx="10"/>
          </p:nvPr>
        </p:nvSpPr>
        <p:spPr/>
        <p:txBody>
          <a:bodyPr/>
          <a:lstStyle/>
          <a:p>
            <a:r>
              <a:rPr lang="en-US" dirty="0">
                <a:solidFill>
                  <a:schemeClr val="tx2">
                    <a:lumMod val="75000"/>
                  </a:schemeClr>
                </a:solidFill>
                <a:latin typeface="Georgia" panose="02040502050405020303" pitchFamily="18" charset="0"/>
              </a:rPr>
              <a:t>Goals for Spring ‘19 meeting</a:t>
            </a:r>
          </a:p>
          <a:p>
            <a:pPr lvl="1"/>
            <a:r>
              <a:rPr lang="en-US" dirty="0">
                <a:solidFill>
                  <a:schemeClr val="tx2">
                    <a:lumMod val="75000"/>
                  </a:schemeClr>
                </a:solidFill>
                <a:latin typeface="Georgia" panose="02040502050405020303" pitchFamily="18" charset="0"/>
              </a:rPr>
              <a:t>Recruit!  (especially from funders)</a:t>
            </a:r>
          </a:p>
          <a:p>
            <a:pPr lvl="1"/>
            <a:r>
              <a:rPr lang="en-US" dirty="0">
                <a:solidFill>
                  <a:schemeClr val="tx2">
                    <a:lumMod val="75000"/>
                  </a:schemeClr>
                </a:solidFill>
                <a:latin typeface="Georgia" panose="02040502050405020303" pitchFamily="18" charset="0"/>
              </a:rPr>
              <a:t>Discuss principals &amp; guidelines document</a:t>
            </a:r>
          </a:p>
          <a:p>
            <a:pPr lvl="1"/>
            <a:r>
              <a:rPr lang="en-US" dirty="0">
                <a:solidFill>
                  <a:schemeClr val="tx2">
                    <a:lumMod val="75000"/>
                  </a:schemeClr>
                </a:solidFill>
                <a:latin typeface="Georgia" panose="02040502050405020303" pitchFamily="18" charset="0"/>
              </a:rPr>
              <a:t>Discuss future projects / next steps</a:t>
            </a:r>
          </a:p>
        </p:txBody>
      </p:sp>
    </p:spTree>
    <p:extLst>
      <p:ext uri="{BB962C8B-B14F-4D97-AF65-F5344CB8AC3E}">
        <p14:creationId xmlns:p14="http://schemas.microsoft.com/office/powerpoint/2010/main" val="22187974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a:xfrm>
            <a:off x="-685800" y="-12686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a:solidFill>
                  <a:schemeClr val="accent1">
                    <a:lumMod val="50000"/>
                  </a:schemeClr>
                </a:solidFill>
                <a:latin typeface="Georgia" panose="02040502050405020303" pitchFamily="18" charset="0"/>
              </a:rPr>
              <a:t>Patient Access Subgroup Overview</a:t>
            </a:r>
          </a:p>
        </p:txBody>
      </p:sp>
      <p:sp>
        <p:nvSpPr>
          <p:cNvPr id="3" name="Content Placeholder 2"/>
          <p:cNvSpPr>
            <a:spLocks noGrp="1"/>
          </p:cNvSpPr>
          <p:nvPr/>
        </p:nvSpPr>
        <p:spPr>
          <a:xfrm>
            <a:off x="475988" y="1093602"/>
            <a:ext cx="8016371" cy="374115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dirty="0">
                <a:solidFill>
                  <a:srgbClr val="C00000"/>
                </a:solidFill>
                <a:latin typeface="Georgia" panose="02040502050405020303" pitchFamily="18" charset="0"/>
              </a:rPr>
              <a:t>Research ways that intellectual property polices could promote patient access to therapies</a:t>
            </a:r>
          </a:p>
          <a:p>
            <a:pPr lvl="1"/>
            <a:r>
              <a:rPr lang="en-US" sz="1600" i="1" dirty="0">
                <a:solidFill>
                  <a:schemeClr val="accent1">
                    <a:lumMod val="50000"/>
                  </a:schemeClr>
                </a:solidFill>
                <a:latin typeface="Georgia" panose="02040502050405020303" pitchFamily="18" charset="0"/>
              </a:rPr>
              <a:t>Adoption of patient access programs that improve treatment affordability, availability, and geographic accessibility</a:t>
            </a:r>
          </a:p>
          <a:p>
            <a:pPr lvl="1"/>
            <a:r>
              <a:rPr lang="en-US" sz="1600" dirty="0">
                <a:solidFill>
                  <a:schemeClr val="accent1">
                    <a:lumMod val="50000"/>
                  </a:schemeClr>
                </a:solidFill>
                <a:latin typeface="Georgia" panose="02040502050405020303" pitchFamily="18" charset="0"/>
              </a:rPr>
              <a:t>Development of inventions to treat orphan diseases</a:t>
            </a:r>
          </a:p>
          <a:p>
            <a:pPr lvl="1"/>
            <a:r>
              <a:rPr lang="en-US" sz="1600" dirty="0">
                <a:solidFill>
                  <a:schemeClr val="accent1">
                    <a:lumMod val="50000"/>
                  </a:schemeClr>
                </a:solidFill>
                <a:latin typeface="Georgia" panose="02040502050405020303" pitchFamily="18" charset="0"/>
              </a:rPr>
              <a:t>Ways to increase access to clinical trials</a:t>
            </a:r>
          </a:p>
          <a:p>
            <a:pPr lvl="1"/>
            <a:r>
              <a:rPr lang="en-US" sz="1600" dirty="0">
                <a:solidFill>
                  <a:schemeClr val="accent1">
                    <a:lumMod val="50000"/>
                  </a:schemeClr>
                </a:solidFill>
                <a:latin typeface="Georgia" panose="02040502050405020303" pitchFamily="18" charset="0"/>
              </a:rPr>
              <a:t>Access in developing countries</a:t>
            </a:r>
          </a:p>
          <a:p>
            <a:pPr marL="0" indent="0">
              <a:buNone/>
            </a:pPr>
            <a:r>
              <a:rPr lang="en-US" sz="1800" dirty="0">
                <a:solidFill>
                  <a:srgbClr val="C00000"/>
                </a:solidFill>
                <a:latin typeface="Georgia" panose="02040502050405020303" pitchFamily="18" charset="0"/>
              </a:rPr>
              <a:t>Aim:</a:t>
            </a:r>
            <a:r>
              <a:rPr lang="en-US" sz="2000" dirty="0">
                <a:solidFill>
                  <a:srgbClr val="C00000"/>
                </a:solidFill>
                <a:latin typeface="Georgia" panose="02040502050405020303" pitchFamily="18" charset="0"/>
              </a:rPr>
              <a:t> </a:t>
            </a:r>
            <a:r>
              <a:rPr lang="en-US" sz="1600" dirty="0">
                <a:solidFill>
                  <a:schemeClr val="accent1">
                    <a:lumMod val="50000"/>
                  </a:schemeClr>
                </a:solidFill>
                <a:latin typeface="Georgia" panose="02040502050405020303" pitchFamily="18" charset="0"/>
              </a:rPr>
              <a:t>Share research findings and offer guidelines for promoting patient access through licensing</a:t>
            </a:r>
          </a:p>
          <a:p>
            <a:pPr marL="0" indent="0">
              <a:buNone/>
            </a:pPr>
            <a:endParaRPr lang="en-US" sz="1600" dirty="0">
              <a:latin typeface="Georgia" panose="02040502050405020303" pitchFamily="18" charset="0"/>
            </a:endParaRPr>
          </a:p>
        </p:txBody>
      </p:sp>
    </p:spTree>
    <p:extLst>
      <p:ext uri="{BB962C8B-B14F-4D97-AF65-F5344CB8AC3E}">
        <p14:creationId xmlns:p14="http://schemas.microsoft.com/office/powerpoint/2010/main" val="26497712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a:xfrm>
            <a:off x="-685800" y="-13714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a:solidFill>
                  <a:schemeClr val="accent1">
                    <a:lumMod val="50000"/>
                  </a:schemeClr>
                </a:solidFill>
                <a:latin typeface="Georgia" panose="02040502050405020303" pitchFamily="18" charset="0"/>
              </a:rPr>
              <a:t>Patient Access Subgroup Initial Progress</a:t>
            </a:r>
          </a:p>
        </p:txBody>
      </p:sp>
      <p:sp>
        <p:nvSpPr>
          <p:cNvPr id="3" name="Content Placeholder 2"/>
          <p:cNvSpPr>
            <a:spLocks noGrp="1"/>
          </p:cNvSpPr>
          <p:nvPr/>
        </p:nvSpPr>
        <p:spPr>
          <a:xfrm>
            <a:off x="563670" y="1149227"/>
            <a:ext cx="7466233" cy="313899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dirty="0">
                <a:solidFill>
                  <a:srgbClr val="C00000"/>
                </a:solidFill>
                <a:latin typeface="Georgia" panose="02040502050405020303" pitchFamily="18" charset="0"/>
              </a:rPr>
              <a:t>Adoption of patient access programs (PAPs) that improve treatment affordability, availability, and geographic accessibility</a:t>
            </a:r>
          </a:p>
          <a:p>
            <a:pPr lvl="1"/>
            <a:r>
              <a:rPr lang="en-US" sz="1600" dirty="0">
                <a:solidFill>
                  <a:schemeClr val="accent1">
                    <a:lumMod val="50000"/>
                  </a:schemeClr>
                </a:solidFill>
                <a:latin typeface="Georgia" panose="02040502050405020303" pitchFamily="18" charset="0"/>
              </a:rPr>
              <a:t>PAPs have been widely adopted by pharma companies, offering access to more than 2,500 prescription medicines, including generics</a:t>
            </a:r>
          </a:p>
          <a:p>
            <a:pPr lvl="1"/>
            <a:r>
              <a:rPr lang="en-US" sz="1600" dirty="0">
                <a:solidFill>
                  <a:schemeClr val="accent1">
                    <a:lumMod val="50000"/>
                  </a:schemeClr>
                </a:solidFill>
                <a:latin typeface="Georgia" panose="02040502050405020303" pitchFamily="18" charset="0"/>
              </a:rPr>
              <a:t>The first opportunity to offer PAPs should continue to remain with the commercializing entity</a:t>
            </a:r>
          </a:p>
          <a:p>
            <a:pPr lvl="1"/>
            <a:r>
              <a:rPr lang="en-US" sz="1600" i="1" dirty="0">
                <a:solidFill>
                  <a:schemeClr val="accent1">
                    <a:lumMod val="50000"/>
                  </a:schemeClr>
                </a:solidFill>
                <a:latin typeface="Georgia" panose="02040502050405020303" pitchFamily="18" charset="0"/>
              </a:rPr>
              <a:t>If a commercializing entity declines to offer a PAP, would it be possible to inform funder (e.g. through a reporting obligation)? </a:t>
            </a:r>
            <a:r>
              <a:rPr lang="en-US" sz="1600" dirty="0">
                <a:solidFill>
                  <a:schemeClr val="accent1">
                    <a:lumMod val="50000"/>
                  </a:schemeClr>
                </a:solidFill>
                <a:latin typeface="Georgia" panose="02040502050405020303" pitchFamily="18" charset="0"/>
              </a:rPr>
              <a:t>Funder may want to take action to assist patients.</a:t>
            </a:r>
          </a:p>
          <a:p>
            <a:pPr marL="0" indent="0">
              <a:buNone/>
            </a:pPr>
            <a:endParaRPr lang="en-US" sz="1600" dirty="0">
              <a:latin typeface="Georgia" panose="02040502050405020303" pitchFamily="18" charset="0"/>
            </a:endParaRPr>
          </a:p>
        </p:txBody>
      </p:sp>
    </p:spTree>
    <p:extLst>
      <p:ext uri="{BB962C8B-B14F-4D97-AF65-F5344CB8AC3E}">
        <p14:creationId xmlns:p14="http://schemas.microsoft.com/office/powerpoint/2010/main" val="15701663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6375"/>
            <a:ext cx="9144000" cy="857250"/>
          </a:xfrm>
        </p:spPr>
        <p:txBody>
          <a:bodyPr/>
          <a:lstStyle/>
          <a:p>
            <a:r>
              <a:rPr lang="en-US" sz="4000" b="1" dirty="0">
                <a:solidFill>
                  <a:schemeClr val="tx2">
                    <a:lumMod val="75000"/>
                  </a:schemeClr>
                </a:solidFill>
                <a:latin typeface="Georgia" panose="02040502050405020303" pitchFamily="18" charset="0"/>
              </a:rPr>
              <a:t>Working Groups and Subgroups</a:t>
            </a:r>
          </a:p>
        </p:txBody>
      </p:sp>
      <p:sp>
        <p:nvSpPr>
          <p:cNvPr id="3" name="Content Placeholder 2"/>
          <p:cNvSpPr>
            <a:spLocks noGrp="1"/>
          </p:cNvSpPr>
          <p:nvPr>
            <p:ph sz="quarter" idx="10"/>
          </p:nvPr>
        </p:nvSpPr>
        <p:spPr>
          <a:xfrm>
            <a:off x="1261872" y="950194"/>
            <a:ext cx="7132320" cy="3693576"/>
          </a:xfrm>
        </p:spPr>
        <p:txBody>
          <a:bodyPr/>
          <a:lstStyle/>
          <a:p>
            <a:pPr lvl="1" eaLnBrk="0" hangingPunct="0">
              <a:lnSpc>
                <a:spcPct val="90000"/>
              </a:lnSpc>
            </a:pPr>
            <a:r>
              <a:rPr lang="en-US" sz="2000" b="1" dirty="0">
                <a:solidFill>
                  <a:schemeClr val="bg1">
                    <a:lumMod val="65000"/>
                  </a:schemeClr>
                </a:solidFill>
                <a:latin typeface="Georgia" panose="02040502050405020303" pitchFamily="18" charset="0"/>
              </a:rPr>
              <a:t>Intellectual Property and Technology Transfer</a:t>
            </a:r>
          </a:p>
          <a:p>
            <a:pPr lvl="2" eaLnBrk="0" hangingPunct="0">
              <a:lnSpc>
                <a:spcPct val="90000"/>
              </a:lnSpc>
            </a:pPr>
            <a:r>
              <a:rPr lang="en-US" sz="1800" dirty="0">
                <a:solidFill>
                  <a:schemeClr val="bg1">
                    <a:lumMod val="65000"/>
                  </a:schemeClr>
                </a:solidFill>
                <a:latin typeface="Georgia" panose="02040502050405020303" pitchFamily="18" charset="0"/>
              </a:rPr>
              <a:t>Royalty Sharing</a:t>
            </a:r>
          </a:p>
          <a:p>
            <a:pPr lvl="2" eaLnBrk="0" hangingPunct="0">
              <a:lnSpc>
                <a:spcPct val="90000"/>
              </a:lnSpc>
            </a:pPr>
            <a:r>
              <a:rPr lang="en-US" sz="1800" dirty="0">
                <a:solidFill>
                  <a:schemeClr val="bg1">
                    <a:lumMod val="65000"/>
                  </a:schemeClr>
                </a:solidFill>
                <a:latin typeface="Georgia" panose="02040502050405020303" pitchFamily="18" charset="0"/>
              </a:rPr>
              <a:t>Control of Licensing</a:t>
            </a:r>
          </a:p>
          <a:p>
            <a:pPr lvl="2" eaLnBrk="0" hangingPunct="0">
              <a:lnSpc>
                <a:spcPct val="90000"/>
              </a:lnSpc>
            </a:pPr>
            <a:r>
              <a:rPr lang="en-US" sz="1800" dirty="0">
                <a:solidFill>
                  <a:schemeClr val="bg1">
                    <a:lumMod val="65000"/>
                  </a:schemeClr>
                </a:solidFill>
                <a:latin typeface="Georgia" panose="02040502050405020303" pitchFamily="18" charset="0"/>
              </a:rPr>
              <a:t>IP Definitional</a:t>
            </a:r>
          </a:p>
          <a:p>
            <a:pPr lvl="2" eaLnBrk="0" hangingPunct="0">
              <a:lnSpc>
                <a:spcPct val="90000"/>
              </a:lnSpc>
            </a:pPr>
            <a:r>
              <a:rPr lang="en-US" sz="1800" dirty="0">
                <a:solidFill>
                  <a:schemeClr val="bg1">
                    <a:lumMod val="65000"/>
                  </a:schemeClr>
                </a:solidFill>
                <a:latin typeface="Georgia" panose="02040502050405020303" pitchFamily="18" charset="0"/>
              </a:rPr>
              <a:t>Patient Access</a:t>
            </a:r>
          </a:p>
          <a:p>
            <a:pPr lvl="1" eaLnBrk="0" hangingPunct="0">
              <a:lnSpc>
                <a:spcPct val="90000"/>
              </a:lnSpc>
            </a:pPr>
            <a:r>
              <a:rPr lang="en-US" sz="2000" b="1" dirty="0">
                <a:solidFill>
                  <a:srgbClr val="17375E"/>
                </a:solidFill>
                <a:latin typeface="Georgia" panose="02040502050405020303" pitchFamily="18" charset="0"/>
              </a:rPr>
              <a:t>Research Project Support Costs</a:t>
            </a:r>
          </a:p>
          <a:p>
            <a:pPr lvl="2" eaLnBrk="0" hangingPunct="0">
              <a:lnSpc>
                <a:spcPct val="90000"/>
              </a:lnSpc>
            </a:pPr>
            <a:r>
              <a:rPr lang="en-US" sz="2000" dirty="0">
                <a:solidFill>
                  <a:srgbClr val="17375E"/>
                </a:solidFill>
                <a:latin typeface="Georgia" panose="02040502050405020303" pitchFamily="18" charset="0"/>
              </a:rPr>
              <a:t>Education</a:t>
            </a:r>
          </a:p>
          <a:p>
            <a:pPr lvl="2" eaLnBrk="0" hangingPunct="0">
              <a:lnSpc>
                <a:spcPct val="90000"/>
              </a:lnSpc>
            </a:pPr>
            <a:r>
              <a:rPr lang="en-US" sz="2000" dirty="0">
                <a:solidFill>
                  <a:srgbClr val="17375E"/>
                </a:solidFill>
                <a:latin typeface="Georgia" panose="02040502050405020303" pitchFamily="18" charset="0"/>
              </a:rPr>
              <a:t>Support Costs</a:t>
            </a:r>
          </a:p>
          <a:p>
            <a:pPr lvl="1" eaLnBrk="0" hangingPunct="0">
              <a:lnSpc>
                <a:spcPct val="90000"/>
              </a:lnSpc>
            </a:pPr>
            <a:r>
              <a:rPr lang="en-US" sz="2000" b="1" dirty="0">
                <a:solidFill>
                  <a:schemeClr val="bg1">
                    <a:lumMod val="65000"/>
                  </a:schemeClr>
                </a:solidFill>
                <a:latin typeface="Georgia" panose="02040502050405020303" pitchFamily="18" charset="0"/>
              </a:rPr>
              <a:t>Streamlining Administrative Requirements</a:t>
            </a:r>
          </a:p>
          <a:p>
            <a:pPr lvl="2" eaLnBrk="0" hangingPunct="0">
              <a:lnSpc>
                <a:spcPct val="90000"/>
              </a:lnSpc>
            </a:pPr>
            <a:r>
              <a:rPr lang="en-US" sz="2000" dirty="0">
                <a:solidFill>
                  <a:schemeClr val="bg1">
                    <a:lumMod val="65000"/>
                  </a:schemeClr>
                </a:solidFill>
                <a:latin typeface="Georgia" panose="02040502050405020303" pitchFamily="18" charset="0"/>
              </a:rPr>
              <a:t>Application Processes</a:t>
            </a:r>
          </a:p>
          <a:p>
            <a:pPr lvl="2" eaLnBrk="0" hangingPunct="0">
              <a:lnSpc>
                <a:spcPct val="90000"/>
              </a:lnSpc>
            </a:pPr>
            <a:r>
              <a:rPr lang="en-US" sz="2000" dirty="0">
                <a:solidFill>
                  <a:schemeClr val="bg1">
                    <a:lumMod val="65000"/>
                  </a:schemeClr>
                </a:solidFill>
                <a:latin typeface="Georgia" panose="02040502050405020303" pitchFamily="18" charset="0"/>
              </a:rPr>
              <a:t>Contracting</a:t>
            </a:r>
          </a:p>
          <a:p>
            <a:pPr lvl="2" eaLnBrk="0" hangingPunct="0">
              <a:lnSpc>
                <a:spcPct val="90000"/>
              </a:lnSpc>
            </a:pPr>
            <a:r>
              <a:rPr lang="en-US" sz="2000" dirty="0">
                <a:solidFill>
                  <a:schemeClr val="bg1">
                    <a:lumMod val="65000"/>
                  </a:schemeClr>
                </a:solidFill>
                <a:latin typeface="Georgia" panose="02040502050405020303" pitchFamily="18" charset="0"/>
              </a:rPr>
              <a:t>Financial Reporting</a:t>
            </a:r>
          </a:p>
          <a:p>
            <a:pPr marL="0" indent="0" eaLnBrk="0" hangingPunct="0">
              <a:lnSpc>
                <a:spcPct val="90000"/>
              </a:lnSpc>
              <a:buNone/>
            </a:pPr>
            <a:endParaRPr lang="en-US" sz="2000" dirty="0">
              <a:solidFill>
                <a:schemeClr val="tx2">
                  <a:lumMod val="75000"/>
                </a:schemeClr>
              </a:solidFill>
              <a:latin typeface="Georgia" panose="02040502050405020303" pitchFamily="18" charset="0"/>
            </a:endParaRPr>
          </a:p>
          <a:p>
            <a:pPr marL="0" indent="0">
              <a:buNone/>
            </a:pPr>
            <a:endParaRPr lang="en-US" sz="2000" dirty="0">
              <a:solidFill>
                <a:schemeClr val="tx2">
                  <a:lumMod val="75000"/>
                </a:schemeClr>
              </a:solidFill>
              <a:latin typeface="Georgia" panose="02040502050405020303" pitchFamily="18" charset="0"/>
            </a:endParaRPr>
          </a:p>
        </p:txBody>
      </p:sp>
    </p:spTree>
    <p:extLst>
      <p:ext uri="{BB962C8B-B14F-4D97-AF65-F5344CB8AC3E}">
        <p14:creationId xmlns:p14="http://schemas.microsoft.com/office/powerpoint/2010/main" val="41382237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1303" y="426966"/>
            <a:ext cx="7503979" cy="742950"/>
          </a:xfrm>
        </p:spPr>
        <p:txBody>
          <a:bodyPr/>
          <a:lstStyle/>
          <a:p>
            <a:r>
              <a:rPr lang="en-US" sz="3200" dirty="0">
                <a:latin typeface="Georgia" panose="02040502050405020303" pitchFamily="18" charset="0"/>
              </a:rPr>
              <a:t>Research Project Support Costs (RPSC)</a:t>
            </a:r>
          </a:p>
        </p:txBody>
      </p:sp>
      <p:sp>
        <p:nvSpPr>
          <p:cNvPr id="6" name="Content Placeholder 2"/>
          <p:cNvSpPr>
            <a:spLocks noGrp="1"/>
          </p:cNvSpPr>
          <p:nvPr>
            <p:ph idx="1"/>
          </p:nvPr>
        </p:nvSpPr>
        <p:spPr>
          <a:xfrm>
            <a:off x="787251" y="1250663"/>
            <a:ext cx="7652085" cy="3691719"/>
          </a:xfrm>
        </p:spPr>
        <p:txBody>
          <a:bodyPr>
            <a:noAutofit/>
          </a:bodyPr>
          <a:lstStyle/>
          <a:p>
            <a:pPr marL="0" indent="0">
              <a:buNone/>
            </a:pPr>
            <a:r>
              <a:rPr lang="en-US" sz="2100" b="1" dirty="0">
                <a:solidFill>
                  <a:schemeClr val="tx2">
                    <a:lumMod val="75000"/>
                  </a:schemeClr>
                </a:solidFill>
                <a:latin typeface="Georgia" panose="02040502050405020303" pitchFamily="18" charset="0"/>
              </a:rPr>
              <a:t>Indirect (F&amp;A) Costs</a:t>
            </a:r>
            <a:r>
              <a:rPr lang="en-US" sz="2100" dirty="0">
                <a:solidFill>
                  <a:schemeClr val="tx2">
                    <a:lumMod val="75000"/>
                  </a:schemeClr>
                </a:solidFill>
                <a:latin typeface="Georgia" panose="02040502050405020303" pitchFamily="18" charset="0"/>
              </a:rPr>
              <a:t>:  </a:t>
            </a:r>
            <a:r>
              <a:rPr lang="en-US" sz="2000" dirty="0">
                <a:solidFill>
                  <a:schemeClr val="tx2">
                    <a:lumMod val="75000"/>
                  </a:schemeClr>
                </a:solidFill>
                <a:latin typeface="Georgia" panose="02040502050405020303" pitchFamily="18" charset="0"/>
              </a:rPr>
              <a:t>Costs that are beneficial and allowable but not directly allocable to specific projects as they are not readily, specifically identifiable to them.  Research Institutions generally receive reimbursement for the portion of these costs allocable to sponsored projects through application of Indirect (F&amp;A) Cost Rates.</a:t>
            </a:r>
            <a:endParaRPr lang="en-US" sz="1000" dirty="0">
              <a:solidFill>
                <a:schemeClr val="tx2">
                  <a:lumMod val="75000"/>
                </a:schemeClr>
              </a:solidFill>
              <a:latin typeface="Georgia" panose="02040502050405020303" pitchFamily="18" charset="0"/>
            </a:endParaRPr>
          </a:p>
          <a:p>
            <a:pPr marL="0" indent="0">
              <a:buNone/>
            </a:pPr>
            <a:endParaRPr lang="en-US" sz="800" dirty="0">
              <a:solidFill>
                <a:schemeClr val="tx2">
                  <a:lumMod val="75000"/>
                </a:schemeClr>
              </a:solidFill>
              <a:latin typeface="Georgia" panose="02040502050405020303" pitchFamily="18" charset="0"/>
            </a:endParaRPr>
          </a:p>
          <a:p>
            <a:pPr marL="0" indent="0">
              <a:buNone/>
            </a:pPr>
            <a:r>
              <a:rPr lang="en-US" sz="2100" b="1" dirty="0">
                <a:solidFill>
                  <a:schemeClr val="tx2">
                    <a:lumMod val="75000"/>
                  </a:schemeClr>
                </a:solidFill>
                <a:latin typeface="Georgia" panose="02040502050405020303" pitchFamily="18" charset="0"/>
              </a:rPr>
              <a:t>Direct Costs</a:t>
            </a:r>
            <a:r>
              <a:rPr lang="en-US" sz="2100" dirty="0">
                <a:solidFill>
                  <a:schemeClr val="tx2">
                    <a:lumMod val="75000"/>
                  </a:schemeClr>
                </a:solidFill>
                <a:latin typeface="Georgia" panose="02040502050405020303" pitchFamily="18" charset="0"/>
              </a:rPr>
              <a:t>: </a:t>
            </a:r>
            <a:r>
              <a:rPr lang="en-US" sz="2000" dirty="0">
                <a:solidFill>
                  <a:schemeClr val="tx2">
                    <a:lumMod val="75000"/>
                  </a:schemeClr>
                </a:solidFill>
                <a:latin typeface="Georgia" panose="02040502050405020303" pitchFamily="18" charset="0"/>
              </a:rPr>
              <a:t>Costs directly allocable to the research, whether or not budgeted and/or reimbursed by a funder.</a:t>
            </a:r>
          </a:p>
          <a:p>
            <a:pPr marL="0" indent="0">
              <a:buNone/>
            </a:pPr>
            <a:endParaRPr lang="en-US" sz="800" dirty="0">
              <a:solidFill>
                <a:schemeClr val="tx2">
                  <a:lumMod val="75000"/>
                </a:schemeClr>
              </a:solidFill>
              <a:latin typeface="Georgia" panose="02040502050405020303" pitchFamily="18" charset="0"/>
            </a:endParaRPr>
          </a:p>
          <a:p>
            <a:pPr marL="0" indent="0">
              <a:buNone/>
            </a:pPr>
            <a:r>
              <a:rPr lang="en-US" sz="2100" b="1" dirty="0">
                <a:solidFill>
                  <a:schemeClr val="tx2">
                    <a:lumMod val="75000"/>
                  </a:schemeClr>
                </a:solidFill>
                <a:latin typeface="Georgia" panose="02040502050405020303" pitchFamily="18" charset="0"/>
              </a:rPr>
              <a:t>RPSC</a:t>
            </a:r>
            <a:r>
              <a:rPr lang="en-US" sz="2100" dirty="0">
                <a:solidFill>
                  <a:schemeClr val="tx2">
                    <a:lumMod val="75000"/>
                  </a:schemeClr>
                </a:solidFill>
                <a:latin typeface="Georgia" panose="02040502050405020303" pitchFamily="18" charset="0"/>
              </a:rPr>
              <a:t>:  </a:t>
            </a:r>
            <a:r>
              <a:rPr lang="en-US" sz="2000" dirty="0">
                <a:solidFill>
                  <a:schemeClr val="tx2">
                    <a:lumMod val="75000"/>
                  </a:schemeClr>
                </a:solidFill>
                <a:latin typeface="Georgia" panose="02040502050405020303" pitchFamily="18" charset="0"/>
              </a:rPr>
              <a:t>It depends!</a:t>
            </a:r>
          </a:p>
          <a:p>
            <a:pPr marL="0" indent="0">
              <a:buNone/>
            </a:pPr>
            <a:endParaRPr lang="en-US" sz="1050" dirty="0">
              <a:solidFill>
                <a:schemeClr val="tx2">
                  <a:lumMod val="75000"/>
                </a:schemeClr>
              </a:solidFill>
              <a:latin typeface="Georgia" panose="02040502050405020303" pitchFamily="18" charset="0"/>
            </a:endParaRPr>
          </a:p>
        </p:txBody>
      </p:sp>
      <p:sp>
        <p:nvSpPr>
          <p:cNvPr id="5" name="Slide Number Placeholder 4"/>
          <p:cNvSpPr>
            <a:spLocks noGrp="1"/>
          </p:cNvSpPr>
          <p:nvPr>
            <p:ph type="sldNum" sz="quarter" idx="12"/>
          </p:nvPr>
        </p:nvSpPr>
        <p:spPr/>
        <p:txBody>
          <a:bodyPr/>
          <a:lstStyle/>
          <a:p>
            <a:fld id="{7E594218-2172-421B-AF10-F59A0F82A081}" type="slidenum">
              <a:rPr lang="en-US" sz="800" smtClean="0"/>
              <a:t>17</a:t>
            </a:fld>
            <a:endParaRPr lang="en-US" sz="800" dirty="0"/>
          </a:p>
        </p:txBody>
      </p:sp>
    </p:spTree>
    <p:extLst>
      <p:ext uri="{BB962C8B-B14F-4D97-AF65-F5344CB8AC3E}">
        <p14:creationId xmlns:p14="http://schemas.microsoft.com/office/powerpoint/2010/main" val="20356807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3926" y="165906"/>
            <a:ext cx="7652084" cy="742950"/>
          </a:xfrm>
        </p:spPr>
        <p:txBody>
          <a:bodyPr/>
          <a:lstStyle/>
          <a:p>
            <a:r>
              <a:rPr lang="en-US" sz="3200" dirty="0">
                <a:latin typeface="Georgia" panose="02040502050405020303" pitchFamily="18" charset="0"/>
              </a:rPr>
              <a:t>Research Project Support Costs (RPSC)</a:t>
            </a:r>
          </a:p>
        </p:txBody>
      </p:sp>
      <p:sp>
        <p:nvSpPr>
          <p:cNvPr id="6" name="Content Placeholder 2"/>
          <p:cNvSpPr>
            <a:spLocks noGrp="1"/>
          </p:cNvSpPr>
          <p:nvPr>
            <p:ph idx="1"/>
          </p:nvPr>
        </p:nvSpPr>
        <p:spPr>
          <a:xfrm>
            <a:off x="757989" y="914400"/>
            <a:ext cx="7652085" cy="3691719"/>
          </a:xfrm>
        </p:spPr>
        <p:txBody>
          <a:bodyPr>
            <a:noAutofit/>
          </a:bodyPr>
          <a:lstStyle/>
          <a:p>
            <a:pPr marL="0" indent="0">
              <a:buNone/>
            </a:pPr>
            <a:r>
              <a:rPr lang="en-US" sz="2100" b="1" dirty="0">
                <a:solidFill>
                  <a:schemeClr val="tx2">
                    <a:lumMod val="75000"/>
                  </a:schemeClr>
                </a:solidFill>
                <a:latin typeface="Georgia" panose="02040502050405020303" pitchFamily="18" charset="0"/>
              </a:rPr>
              <a:t>Draft Definition</a:t>
            </a:r>
            <a:r>
              <a:rPr lang="en-US" sz="2100" dirty="0">
                <a:solidFill>
                  <a:schemeClr val="tx2">
                    <a:lumMod val="75000"/>
                  </a:schemeClr>
                </a:solidFill>
                <a:latin typeface="Georgia" panose="02040502050405020303" pitchFamily="18" charset="0"/>
              </a:rPr>
              <a:t>:  </a:t>
            </a:r>
            <a:r>
              <a:rPr lang="en-US" sz="2000" dirty="0">
                <a:solidFill>
                  <a:schemeClr val="tx2">
                    <a:lumMod val="75000"/>
                  </a:schemeClr>
                </a:solidFill>
                <a:latin typeface="Georgia" panose="02040502050405020303" pitchFamily="18" charset="0"/>
              </a:rPr>
              <a:t>Costs that may be generally considered Indirect (F&amp;A) Costs by government, nonprofit or other funding organizations, but may be considered Direct Costs (and be listed as a budget line item) if they are directly related to a specific aim or task within a funded project.</a:t>
            </a:r>
          </a:p>
          <a:p>
            <a:pPr marL="0" indent="0">
              <a:buNone/>
            </a:pPr>
            <a:endParaRPr lang="en-US" sz="800" dirty="0">
              <a:solidFill>
                <a:schemeClr val="tx2">
                  <a:lumMod val="75000"/>
                </a:schemeClr>
              </a:solidFill>
              <a:latin typeface="Georgia" panose="02040502050405020303" pitchFamily="18" charset="0"/>
            </a:endParaRPr>
          </a:p>
          <a:p>
            <a:pPr marL="0" indent="0">
              <a:buNone/>
            </a:pPr>
            <a:r>
              <a:rPr lang="en-US" sz="2000" dirty="0">
                <a:solidFill>
                  <a:schemeClr val="tx2">
                    <a:lumMod val="75000"/>
                  </a:schemeClr>
                </a:solidFill>
                <a:latin typeface="Georgia" panose="02040502050405020303" pitchFamily="18" charset="0"/>
              </a:rPr>
              <a:t>Overlap with costs allowed by Federal sponsors when they are:</a:t>
            </a:r>
          </a:p>
          <a:p>
            <a:r>
              <a:rPr lang="en-US" sz="1800" dirty="0">
                <a:solidFill>
                  <a:schemeClr val="tx2">
                    <a:lumMod val="75000"/>
                  </a:schemeClr>
                </a:solidFill>
                <a:latin typeface="Georgia" panose="02040502050405020303" pitchFamily="18" charset="0"/>
              </a:rPr>
              <a:t>for a different purpose or in different circumstances</a:t>
            </a:r>
          </a:p>
          <a:p>
            <a:r>
              <a:rPr lang="en-US" sz="1800" dirty="0">
                <a:solidFill>
                  <a:schemeClr val="tx2">
                    <a:lumMod val="75000"/>
                  </a:schemeClr>
                </a:solidFill>
                <a:latin typeface="Georgia" panose="02040502050405020303" pitchFamily="18" charset="0"/>
              </a:rPr>
              <a:t>administrative salaries when integral and specifically identified with the project</a:t>
            </a:r>
          </a:p>
          <a:p>
            <a:endParaRPr lang="en-US" sz="800" dirty="0">
              <a:solidFill>
                <a:schemeClr val="tx2">
                  <a:lumMod val="75000"/>
                </a:schemeClr>
              </a:solidFill>
              <a:latin typeface="Georgia" panose="02040502050405020303" pitchFamily="18" charset="0"/>
            </a:endParaRPr>
          </a:p>
          <a:p>
            <a:pPr marL="0" indent="0">
              <a:buNone/>
            </a:pPr>
            <a:r>
              <a:rPr lang="en-US" sz="2000" dirty="0">
                <a:solidFill>
                  <a:schemeClr val="tx2">
                    <a:lumMod val="75000"/>
                  </a:schemeClr>
                </a:solidFill>
                <a:latin typeface="Georgia" panose="02040502050405020303" pitchFamily="18" charset="0"/>
              </a:rPr>
              <a:t>Are there more opportunities?</a:t>
            </a:r>
          </a:p>
          <a:p>
            <a:endParaRPr lang="en-US" sz="2000" dirty="0">
              <a:solidFill>
                <a:schemeClr val="tx2">
                  <a:lumMod val="75000"/>
                </a:schemeClr>
              </a:solidFill>
              <a:latin typeface="Georgia" panose="02040502050405020303" pitchFamily="18" charset="0"/>
            </a:endParaRPr>
          </a:p>
        </p:txBody>
      </p:sp>
      <p:sp>
        <p:nvSpPr>
          <p:cNvPr id="5" name="Slide Number Placeholder 4"/>
          <p:cNvSpPr>
            <a:spLocks noGrp="1"/>
          </p:cNvSpPr>
          <p:nvPr>
            <p:ph type="sldNum" sz="quarter" idx="12"/>
          </p:nvPr>
        </p:nvSpPr>
        <p:spPr/>
        <p:txBody>
          <a:bodyPr/>
          <a:lstStyle/>
          <a:p>
            <a:fld id="{7E594218-2172-421B-AF10-F59A0F82A081}" type="slidenum">
              <a:rPr lang="en-US" sz="800" smtClean="0"/>
              <a:t>18</a:t>
            </a:fld>
            <a:endParaRPr lang="en-US" sz="800" dirty="0"/>
          </a:p>
        </p:txBody>
      </p:sp>
    </p:spTree>
    <p:extLst>
      <p:ext uri="{BB962C8B-B14F-4D97-AF65-F5344CB8AC3E}">
        <p14:creationId xmlns:p14="http://schemas.microsoft.com/office/powerpoint/2010/main" val="15740364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7494" y="369618"/>
            <a:ext cx="7350595" cy="742950"/>
          </a:xfrm>
        </p:spPr>
        <p:txBody>
          <a:bodyPr/>
          <a:lstStyle/>
          <a:p>
            <a:r>
              <a:rPr lang="en-US" sz="3200" dirty="0">
                <a:latin typeface="Georgia" panose="02040502050405020303" pitchFamily="18" charset="0"/>
              </a:rPr>
              <a:t>Current and Projected Work Products</a:t>
            </a:r>
          </a:p>
        </p:txBody>
      </p:sp>
      <p:sp>
        <p:nvSpPr>
          <p:cNvPr id="6" name="Content Placeholder 2"/>
          <p:cNvSpPr>
            <a:spLocks noGrp="1"/>
          </p:cNvSpPr>
          <p:nvPr>
            <p:ph idx="1"/>
          </p:nvPr>
        </p:nvSpPr>
        <p:spPr>
          <a:xfrm>
            <a:off x="1114978" y="1164754"/>
            <a:ext cx="7564077" cy="3419045"/>
          </a:xfrm>
        </p:spPr>
        <p:txBody>
          <a:bodyPr>
            <a:noAutofit/>
          </a:bodyPr>
          <a:lstStyle/>
          <a:p>
            <a:pPr>
              <a:spcBef>
                <a:spcPts val="0"/>
              </a:spcBef>
              <a:buFont typeface="Wingdings" panose="05000000000000000000" pitchFamily="2" charset="2"/>
              <a:buChar char="ü"/>
            </a:pPr>
            <a:r>
              <a:rPr lang="en-US" sz="2400" dirty="0">
                <a:solidFill>
                  <a:schemeClr val="tx2">
                    <a:lumMod val="75000"/>
                  </a:schemeClr>
                </a:solidFill>
                <a:latin typeface="Georgia" panose="02040502050405020303" pitchFamily="18" charset="0"/>
              </a:rPr>
              <a:t>Education (research institution                  funder)</a:t>
            </a:r>
          </a:p>
          <a:p>
            <a:pPr marL="0" indent="0">
              <a:spcBef>
                <a:spcPts val="0"/>
              </a:spcBef>
              <a:buNone/>
            </a:pPr>
            <a:endParaRPr lang="en-US" sz="2400" dirty="0">
              <a:latin typeface="Georgia" panose="02040502050405020303" pitchFamily="18" charset="0"/>
            </a:endParaRPr>
          </a:p>
          <a:p>
            <a:pPr>
              <a:spcBef>
                <a:spcPts val="0"/>
              </a:spcBef>
              <a:buFont typeface="Wingdings" panose="05000000000000000000" pitchFamily="2" charset="2"/>
              <a:buChar char="ü"/>
            </a:pPr>
            <a:r>
              <a:rPr lang="en-US" sz="2400" dirty="0">
                <a:solidFill>
                  <a:schemeClr val="tx2">
                    <a:lumMod val="75000"/>
                  </a:schemeClr>
                </a:solidFill>
                <a:latin typeface="Georgia" panose="02040502050405020303" pitchFamily="18" charset="0"/>
              </a:rPr>
              <a:t>RPSC examples</a:t>
            </a:r>
          </a:p>
          <a:p>
            <a:pPr marL="0" indent="0">
              <a:spcBef>
                <a:spcPts val="0"/>
              </a:spcBef>
              <a:buNone/>
            </a:pPr>
            <a:endParaRPr lang="en-US" sz="2400" dirty="0">
              <a:solidFill>
                <a:schemeClr val="tx2">
                  <a:lumMod val="75000"/>
                </a:schemeClr>
              </a:solidFill>
              <a:latin typeface="Georgia" panose="02040502050405020303" pitchFamily="18" charset="0"/>
            </a:endParaRPr>
          </a:p>
          <a:p>
            <a:pPr>
              <a:spcBef>
                <a:spcPts val="0"/>
              </a:spcBef>
              <a:buFont typeface="Wingdings" panose="05000000000000000000" pitchFamily="2" charset="2"/>
              <a:buChar char="ü"/>
            </a:pPr>
            <a:r>
              <a:rPr lang="en-US" sz="2400" dirty="0">
                <a:solidFill>
                  <a:schemeClr val="tx2">
                    <a:lumMod val="75000"/>
                  </a:schemeClr>
                </a:solidFill>
                <a:latin typeface="Georgia" panose="02040502050405020303" pitchFamily="18" charset="0"/>
              </a:rPr>
              <a:t>RPSC related definitions (indirect, direct, fundable, budget line item, </a:t>
            </a:r>
            <a:r>
              <a:rPr lang="en-US" sz="2400" dirty="0" err="1">
                <a:solidFill>
                  <a:schemeClr val="tx2">
                    <a:lumMod val="75000"/>
                  </a:schemeClr>
                </a:solidFill>
                <a:latin typeface="Georgia" panose="02040502050405020303" pitchFamily="18" charset="0"/>
              </a:rPr>
              <a:t>etc</a:t>
            </a:r>
            <a:r>
              <a:rPr lang="en-US" sz="2400" dirty="0">
                <a:solidFill>
                  <a:schemeClr val="tx2">
                    <a:lumMod val="75000"/>
                  </a:schemeClr>
                </a:solidFill>
                <a:latin typeface="Georgia" panose="02040502050405020303" pitchFamily="18" charset="0"/>
              </a:rPr>
              <a:t> .)</a:t>
            </a:r>
          </a:p>
          <a:p>
            <a:pPr marL="0" indent="0">
              <a:spcBef>
                <a:spcPts val="0"/>
              </a:spcBef>
              <a:buNone/>
            </a:pPr>
            <a:endParaRPr lang="en-US" sz="2400" dirty="0">
              <a:solidFill>
                <a:schemeClr val="tx2">
                  <a:lumMod val="75000"/>
                </a:schemeClr>
              </a:solidFill>
              <a:latin typeface="Georgia" panose="02040502050405020303" pitchFamily="18" charset="0"/>
            </a:endParaRPr>
          </a:p>
          <a:p>
            <a:pPr>
              <a:spcBef>
                <a:spcPts val="0"/>
              </a:spcBef>
              <a:buFont typeface="Wingdings" panose="05000000000000000000" pitchFamily="2" charset="2"/>
              <a:buChar char="ü"/>
            </a:pPr>
            <a:r>
              <a:rPr lang="en-US" sz="2400" dirty="0">
                <a:solidFill>
                  <a:schemeClr val="tx2">
                    <a:lumMod val="75000"/>
                  </a:schemeClr>
                </a:solidFill>
                <a:latin typeface="Georgia" panose="02040502050405020303" pitchFamily="18" charset="0"/>
              </a:rPr>
              <a:t>Other approaches?</a:t>
            </a:r>
          </a:p>
        </p:txBody>
      </p:sp>
      <p:sp>
        <p:nvSpPr>
          <p:cNvPr id="5" name="Slide Number Placeholder 4"/>
          <p:cNvSpPr>
            <a:spLocks noGrp="1"/>
          </p:cNvSpPr>
          <p:nvPr>
            <p:ph type="sldNum" sz="quarter" idx="12"/>
          </p:nvPr>
        </p:nvSpPr>
        <p:spPr/>
        <p:txBody>
          <a:bodyPr/>
          <a:lstStyle/>
          <a:p>
            <a:fld id="{7E594218-2172-421B-AF10-F59A0F82A081}" type="slidenum">
              <a:rPr lang="en-US" sz="800" smtClean="0">
                <a:latin typeface="Georgia" panose="02040502050405020303" pitchFamily="18" charset="0"/>
              </a:rPr>
              <a:t>19</a:t>
            </a:fld>
            <a:endParaRPr lang="en-US" sz="800" dirty="0">
              <a:latin typeface="Georgia" panose="02040502050405020303" pitchFamily="18" charset="0"/>
            </a:endParaRPr>
          </a:p>
        </p:txBody>
      </p:sp>
      <p:sp>
        <p:nvSpPr>
          <p:cNvPr id="3" name="Arrow: Left-Right 2">
            <a:extLst>
              <a:ext uri="{FF2B5EF4-FFF2-40B4-BE49-F238E27FC236}">
                <a16:creationId xmlns:a16="http://schemas.microsoft.com/office/drawing/2014/main" id="{69761BD7-79C7-4B58-881A-1F6EBD2A1520}"/>
              </a:ext>
            </a:extLst>
          </p:cNvPr>
          <p:cNvSpPr/>
          <p:nvPr/>
        </p:nvSpPr>
        <p:spPr>
          <a:xfrm>
            <a:off x="5917054" y="1323668"/>
            <a:ext cx="955696" cy="198366"/>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188778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4745" y="263627"/>
            <a:ext cx="7277099" cy="742950"/>
          </a:xfrm>
        </p:spPr>
        <p:txBody>
          <a:bodyPr/>
          <a:lstStyle/>
          <a:p>
            <a:r>
              <a:rPr lang="en-US" sz="3200" dirty="0">
                <a:latin typeface="Georgia" panose="02040502050405020303" pitchFamily="18" charset="0"/>
              </a:rPr>
              <a:t>Education for Funders: F&amp;A Webinar</a:t>
            </a:r>
          </a:p>
        </p:txBody>
      </p:sp>
      <p:sp>
        <p:nvSpPr>
          <p:cNvPr id="6" name="Content Placeholder 2"/>
          <p:cNvSpPr>
            <a:spLocks noGrp="1"/>
          </p:cNvSpPr>
          <p:nvPr>
            <p:ph idx="1"/>
          </p:nvPr>
        </p:nvSpPr>
        <p:spPr>
          <a:xfrm>
            <a:off x="256621" y="817798"/>
            <a:ext cx="8713346" cy="3829050"/>
          </a:xfrm>
        </p:spPr>
        <p:txBody>
          <a:bodyPr>
            <a:normAutofit lnSpcReduction="10000"/>
          </a:bodyPr>
          <a:lstStyle/>
          <a:p>
            <a:pPr>
              <a:buFont typeface="Wingdings" panose="05000000000000000000" pitchFamily="2" charset="2"/>
              <a:buChar char="ü"/>
            </a:pPr>
            <a:r>
              <a:rPr lang="en-US" sz="2100" dirty="0">
                <a:solidFill>
                  <a:schemeClr val="tx2">
                    <a:lumMod val="75000"/>
                  </a:schemeClr>
                </a:solidFill>
                <a:latin typeface="Georgia" panose="02040502050405020303" pitchFamily="18" charset="0"/>
              </a:rPr>
              <a:t>INDIRECT COSTS  - (AKA F&amp;A): Everything you need to know </a:t>
            </a:r>
          </a:p>
          <a:p>
            <a:pPr lvl="1">
              <a:buFont typeface="Wingdings" panose="05000000000000000000" pitchFamily="2" charset="2"/>
              <a:buChar char="ü"/>
            </a:pPr>
            <a:r>
              <a:rPr lang="en-US" sz="1500" dirty="0">
                <a:solidFill>
                  <a:schemeClr val="tx2">
                    <a:lumMod val="75000"/>
                  </a:schemeClr>
                </a:solidFill>
                <a:latin typeface="Georgia" panose="02040502050405020303" pitchFamily="18" charset="0"/>
              </a:rPr>
              <a:t>September 6, 2018:  Heather Snyder (Alzheimer’s Assoc.), Dave Kennedy (COGR) and Jim Luther  (Duke Univ)</a:t>
            </a:r>
          </a:p>
          <a:p>
            <a:pPr>
              <a:buFont typeface="Wingdings" panose="05000000000000000000" pitchFamily="2" charset="2"/>
              <a:buChar char="ü"/>
            </a:pPr>
            <a:r>
              <a:rPr lang="en-US" sz="2100" dirty="0">
                <a:solidFill>
                  <a:schemeClr val="tx2">
                    <a:lumMod val="75000"/>
                  </a:schemeClr>
                </a:solidFill>
                <a:latin typeface="Georgia" panose="02040502050405020303" pitchFamily="18" charset="0"/>
              </a:rPr>
              <a:t>Objective</a:t>
            </a:r>
          </a:p>
          <a:p>
            <a:pPr lvl="1">
              <a:buFont typeface="Wingdings" panose="05000000000000000000" pitchFamily="2" charset="2"/>
              <a:buChar char="ü"/>
            </a:pPr>
            <a:r>
              <a:rPr lang="en-US" sz="1500" dirty="0">
                <a:solidFill>
                  <a:schemeClr val="tx2">
                    <a:lumMod val="75000"/>
                  </a:schemeClr>
                </a:solidFill>
                <a:latin typeface="Georgia" panose="02040502050405020303" pitchFamily="18" charset="0"/>
              </a:rPr>
              <a:t>To explore research costs, including how F&amp;A costs and “direct” costs are </a:t>
            </a:r>
            <a:r>
              <a:rPr lang="en-US" sz="1500" dirty="0">
                <a:solidFill>
                  <a:srgbClr val="17375E"/>
                </a:solidFill>
                <a:latin typeface="Georgia" panose="02040502050405020303" pitchFamily="18" charset="0"/>
              </a:rPr>
              <a:t>defined and calculated, and how these costs are used to support research.</a:t>
            </a:r>
          </a:p>
          <a:p>
            <a:pPr lvl="1">
              <a:buFont typeface="Wingdings" panose="05000000000000000000" pitchFamily="2" charset="2"/>
              <a:buChar char="ü"/>
            </a:pPr>
            <a:r>
              <a:rPr lang="en-US" sz="1500" dirty="0">
                <a:solidFill>
                  <a:srgbClr val="17375E"/>
                </a:solidFill>
                <a:latin typeface="Georgia" panose="02040502050405020303" pitchFamily="18" charset="0"/>
              </a:rPr>
              <a:t>To help funders </a:t>
            </a:r>
            <a:r>
              <a:rPr lang="en-US" sz="1500" dirty="0">
                <a:solidFill>
                  <a:schemeClr val="tx2">
                    <a:lumMod val="75000"/>
                  </a:schemeClr>
                </a:solidFill>
                <a:latin typeface="Georgia" panose="02040502050405020303" pitchFamily="18" charset="0"/>
              </a:rPr>
              <a:t>understand what research infrastructure and operating expenses (including project-specific expenses) are supported by F&amp;A costs, and what contributions research institutions make in support of sponsored research. </a:t>
            </a:r>
          </a:p>
          <a:p>
            <a:pPr>
              <a:buFont typeface="Wingdings" panose="05000000000000000000" pitchFamily="2" charset="2"/>
              <a:buChar char="ü"/>
            </a:pPr>
            <a:r>
              <a:rPr lang="en-US" sz="2100" dirty="0">
                <a:solidFill>
                  <a:schemeClr val="tx2">
                    <a:lumMod val="75000"/>
                  </a:schemeClr>
                </a:solidFill>
                <a:latin typeface="Georgia" panose="02040502050405020303" pitchFamily="18" charset="0"/>
              </a:rPr>
              <a:t> Agenda</a:t>
            </a:r>
          </a:p>
          <a:p>
            <a:pPr lvl="1">
              <a:buFont typeface="Wingdings" panose="05000000000000000000" pitchFamily="2" charset="2"/>
              <a:buChar char="ü"/>
            </a:pPr>
            <a:r>
              <a:rPr lang="en-US" sz="1500" dirty="0">
                <a:solidFill>
                  <a:schemeClr val="tx2">
                    <a:lumMod val="75000"/>
                  </a:schemeClr>
                </a:solidFill>
                <a:latin typeface="Georgia" panose="02040502050405020303" pitchFamily="18" charset="0"/>
              </a:rPr>
              <a:t>Contextual Overview</a:t>
            </a:r>
          </a:p>
          <a:p>
            <a:pPr lvl="1">
              <a:buFont typeface="Wingdings" panose="05000000000000000000" pitchFamily="2" charset="2"/>
              <a:buChar char="ü"/>
            </a:pPr>
            <a:r>
              <a:rPr lang="en-US" sz="1500" dirty="0">
                <a:solidFill>
                  <a:schemeClr val="tx2">
                    <a:lumMod val="75000"/>
                  </a:schemeClr>
                </a:solidFill>
                <a:latin typeface="Georgia" panose="02040502050405020303" pitchFamily="18" charset="0"/>
              </a:rPr>
              <a:t>F&amp;A Costs Process &amp; Key Terms</a:t>
            </a:r>
          </a:p>
          <a:p>
            <a:pPr lvl="1">
              <a:buFont typeface="Wingdings" panose="05000000000000000000" pitchFamily="2" charset="2"/>
              <a:buChar char="ü"/>
            </a:pPr>
            <a:r>
              <a:rPr lang="en-US" sz="1500" dirty="0">
                <a:solidFill>
                  <a:schemeClr val="tx2">
                    <a:lumMod val="75000"/>
                  </a:schemeClr>
                </a:solidFill>
                <a:latin typeface="Georgia" panose="02040502050405020303" pitchFamily="18" charset="0"/>
              </a:rPr>
              <a:t>The Partnership: Funders, Foundations and Research Institutions</a:t>
            </a:r>
          </a:p>
          <a:p>
            <a:pPr>
              <a:buFont typeface="Wingdings" panose="05000000000000000000" pitchFamily="2" charset="2"/>
              <a:buChar char="ü"/>
            </a:pPr>
            <a:r>
              <a:rPr lang="en-US" sz="2100" dirty="0">
                <a:solidFill>
                  <a:schemeClr val="tx2">
                    <a:lumMod val="75000"/>
                  </a:schemeClr>
                </a:solidFill>
                <a:latin typeface="Georgia" panose="02040502050405020303" pitchFamily="18" charset="0"/>
              </a:rPr>
              <a:t>Statement of Clarification</a:t>
            </a:r>
          </a:p>
        </p:txBody>
      </p:sp>
      <p:sp>
        <p:nvSpPr>
          <p:cNvPr id="5" name="Slide Number Placeholder 4"/>
          <p:cNvSpPr>
            <a:spLocks noGrp="1"/>
          </p:cNvSpPr>
          <p:nvPr>
            <p:ph type="sldNum" sz="quarter" idx="12"/>
          </p:nvPr>
        </p:nvSpPr>
        <p:spPr/>
        <p:txBody>
          <a:bodyPr/>
          <a:lstStyle/>
          <a:p>
            <a:fld id="{7E594218-2172-421B-AF10-F59A0F82A081}" type="slidenum">
              <a:rPr lang="en-US" sz="800" smtClean="0">
                <a:latin typeface="Georgia" panose="02040502050405020303" pitchFamily="18" charset="0"/>
              </a:rPr>
              <a:t>20</a:t>
            </a:fld>
            <a:endParaRPr lang="en-US" sz="800" dirty="0">
              <a:latin typeface="Georgia" panose="02040502050405020303" pitchFamily="18" charset="0"/>
            </a:endParaRPr>
          </a:p>
        </p:txBody>
      </p:sp>
    </p:spTree>
    <p:extLst>
      <p:ext uri="{BB962C8B-B14F-4D97-AF65-F5344CB8AC3E}">
        <p14:creationId xmlns:p14="http://schemas.microsoft.com/office/powerpoint/2010/main" val="1444177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2536" y="76200"/>
            <a:ext cx="6967537" cy="742950"/>
          </a:xfrm>
        </p:spPr>
        <p:txBody>
          <a:bodyPr/>
          <a:lstStyle/>
          <a:p>
            <a:r>
              <a:rPr lang="en-US" sz="3200" dirty="0">
                <a:latin typeface="Georgia" panose="02040502050405020303" pitchFamily="18" charset="0"/>
              </a:rPr>
              <a:t>Education for Universities: </a:t>
            </a:r>
            <a:br>
              <a:rPr lang="en-US" sz="3200" dirty="0">
                <a:latin typeface="Georgia" panose="02040502050405020303" pitchFamily="18" charset="0"/>
              </a:rPr>
            </a:br>
            <a:r>
              <a:rPr lang="en-US" sz="3200" dirty="0">
                <a:latin typeface="Georgia" panose="02040502050405020303" pitchFamily="18" charset="0"/>
              </a:rPr>
              <a:t>Learning More About Funders</a:t>
            </a:r>
          </a:p>
        </p:txBody>
      </p:sp>
      <p:sp>
        <p:nvSpPr>
          <p:cNvPr id="6" name="Content Placeholder 2"/>
          <p:cNvSpPr>
            <a:spLocks noGrp="1"/>
          </p:cNvSpPr>
          <p:nvPr>
            <p:ph idx="1"/>
          </p:nvPr>
        </p:nvSpPr>
        <p:spPr>
          <a:xfrm>
            <a:off x="490534" y="1941181"/>
            <a:ext cx="8491539" cy="2486161"/>
          </a:xfrm>
        </p:spPr>
        <p:txBody>
          <a:bodyPr>
            <a:noAutofit/>
          </a:bodyPr>
          <a:lstStyle/>
          <a:p>
            <a:pPr>
              <a:spcAft>
                <a:spcPts val="1200"/>
              </a:spcAft>
              <a:buFont typeface="Wingdings" panose="05000000000000000000" pitchFamily="2" charset="2"/>
              <a:buChar char="ü"/>
            </a:pPr>
            <a:r>
              <a:rPr lang="en-US" sz="1800" dirty="0">
                <a:solidFill>
                  <a:srgbClr val="1F497D"/>
                </a:solidFill>
                <a:latin typeface="Georgia" panose="02040502050405020303" pitchFamily="18" charset="0"/>
              </a:rPr>
              <a:t>What questions do research institutions have that would help explain what drives policy?</a:t>
            </a:r>
          </a:p>
          <a:p>
            <a:pPr>
              <a:spcAft>
                <a:spcPts val="1200"/>
              </a:spcAft>
              <a:buFont typeface="Wingdings" panose="05000000000000000000" pitchFamily="2" charset="2"/>
              <a:buChar char="ü"/>
            </a:pPr>
            <a:r>
              <a:rPr lang="en-US" sz="1800" dirty="0">
                <a:solidFill>
                  <a:srgbClr val="1F497D"/>
                </a:solidFill>
                <a:latin typeface="Georgia" panose="02040502050405020303" pitchFamily="18" charset="0"/>
              </a:rPr>
              <a:t>What points of clarification could increase understanding of how decisions and policy are made, and when there is (or isn’t) flexibility? </a:t>
            </a:r>
          </a:p>
          <a:p>
            <a:pPr>
              <a:spcAft>
                <a:spcPts val="1200"/>
              </a:spcAft>
              <a:buFont typeface="Wingdings" panose="05000000000000000000" pitchFamily="2" charset="2"/>
              <a:buChar char="ü"/>
            </a:pPr>
            <a:r>
              <a:rPr lang="en-US" sz="1800" dirty="0">
                <a:solidFill>
                  <a:srgbClr val="1F497D"/>
                </a:solidFill>
                <a:latin typeface="Georgia" panose="02040502050405020303" pitchFamily="18" charset="0"/>
              </a:rPr>
              <a:t>Can this increased understanding of “why” decrease resources and emotional energy expended?</a:t>
            </a:r>
          </a:p>
          <a:p>
            <a:pPr>
              <a:spcAft>
                <a:spcPts val="1200"/>
              </a:spcAft>
              <a:buFont typeface="Wingdings" panose="05000000000000000000" pitchFamily="2" charset="2"/>
              <a:buChar char="ü"/>
            </a:pPr>
            <a:r>
              <a:rPr lang="en-US" sz="1800" dirty="0">
                <a:solidFill>
                  <a:srgbClr val="1F497D"/>
                </a:solidFill>
                <a:latin typeface="Georgia" panose="02040502050405020303" pitchFamily="18" charset="0"/>
              </a:rPr>
              <a:t>How best to disseminate this information?</a:t>
            </a:r>
          </a:p>
        </p:txBody>
      </p:sp>
      <p:sp>
        <p:nvSpPr>
          <p:cNvPr id="5" name="Slide Number Placeholder 4"/>
          <p:cNvSpPr>
            <a:spLocks noGrp="1"/>
          </p:cNvSpPr>
          <p:nvPr>
            <p:ph type="sldNum" sz="quarter" idx="12"/>
          </p:nvPr>
        </p:nvSpPr>
        <p:spPr/>
        <p:txBody>
          <a:bodyPr/>
          <a:lstStyle/>
          <a:p>
            <a:fld id="{7E594218-2172-421B-AF10-F59A0F82A081}" type="slidenum">
              <a:rPr lang="en-US" sz="800" smtClean="0">
                <a:latin typeface="Georgia" panose="02040502050405020303" pitchFamily="18" charset="0"/>
              </a:rPr>
              <a:t>21</a:t>
            </a:fld>
            <a:endParaRPr lang="en-US" sz="800" dirty="0">
              <a:latin typeface="Georgia" panose="02040502050405020303" pitchFamily="18" charset="0"/>
            </a:endParaRPr>
          </a:p>
        </p:txBody>
      </p:sp>
      <p:sp>
        <p:nvSpPr>
          <p:cNvPr id="3" name="TextBox 2">
            <a:extLst>
              <a:ext uri="{FF2B5EF4-FFF2-40B4-BE49-F238E27FC236}">
                <a16:creationId xmlns:a16="http://schemas.microsoft.com/office/drawing/2014/main" id="{ADC59FED-2125-4D42-B5A9-DB1B2AFC70C9}"/>
              </a:ext>
            </a:extLst>
          </p:cNvPr>
          <p:cNvSpPr txBox="1"/>
          <p:nvPr/>
        </p:nvSpPr>
        <p:spPr>
          <a:xfrm>
            <a:off x="261937" y="1326955"/>
            <a:ext cx="8620125" cy="461665"/>
          </a:xfrm>
          <a:prstGeom prst="rect">
            <a:avLst/>
          </a:prstGeom>
          <a:noFill/>
        </p:spPr>
        <p:txBody>
          <a:bodyPr wrap="square" rtlCol="0">
            <a:spAutoFit/>
          </a:bodyPr>
          <a:lstStyle/>
          <a:p>
            <a:pPr algn="ctr"/>
            <a:r>
              <a:rPr lang="en-US" sz="2400" dirty="0">
                <a:solidFill>
                  <a:schemeClr val="tx1"/>
                </a:solidFill>
                <a:latin typeface="Georgia" panose="02040502050405020303" pitchFamily="18" charset="0"/>
              </a:rPr>
              <a:t>Questions posed by Universities &amp; Answered by Funders </a:t>
            </a:r>
          </a:p>
        </p:txBody>
      </p:sp>
    </p:spTree>
    <p:extLst>
      <p:ext uri="{BB962C8B-B14F-4D97-AF65-F5344CB8AC3E}">
        <p14:creationId xmlns:p14="http://schemas.microsoft.com/office/powerpoint/2010/main" val="14651649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7817" y="287834"/>
            <a:ext cx="5948364" cy="742950"/>
          </a:xfrm>
        </p:spPr>
        <p:txBody>
          <a:bodyPr/>
          <a:lstStyle/>
          <a:p>
            <a:r>
              <a:rPr lang="en-US" sz="3200" dirty="0">
                <a:latin typeface="Georgia" panose="02040502050405020303" pitchFamily="18" charset="0"/>
              </a:rPr>
              <a:t>Education for Universities: </a:t>
            </a:r>
            <a:br>
              <a:rPr lang="en-US" sz="3200" dirty="0">
                <a:latin typeface="Georgia" panose="02040502050405020303" pitchFamily="18" charset="0"/>
              </a:rPr>
            </a:br>
            <a:r>
              <a:rPr lang="en-US" sz="3200" dirty="0">
                <a:latin typeface="Georgia" panose="02040502050405020303" pitchFamily="18" charset="0"/>
              </a:rPr>
              <a:t>Learning More About Funders</a:t>
            </a:r>
          </a:p>
        </p:txBody>
      </p:sp>
      <p:sp>
        <p:nvSpPr>
          <p:cNvPr id="6" name="Content Placeholder 2"/>
          <p:cNvSpPr>
            <a:spLocks noGrp="1"/>
          </p:cNvSpPr>
          <p:nvPr>
            <p:ph idx="1"/>
          </p:nvPr>
        </p:nvSpPr>
        <p:spPr>
          <a:xfrm>
            <a:off x="833436" y="1574075"/>
            <a:ext cx="7477125" cy="2853519"/>
          </a:xfrm>
        </p:spPr>
        <p:txBody>
          <a:bodyPr>
            <a:normAutofit/>
          </a:bodyPr>
          <a:lstStyle/>
          <a:p>
            <a:pPr marL="0" indent="0">
              <a:buNone/>
            </a:pPr>
            <a:r>
              <a:rPr lang="en-US" sz="1800" dirty="0">
                <a:solidFill>
                  <a:srgbClr val="18517A"/>
                </a:solidFill>
                <a:latin typeface="Georgia" panose="02040502050405020303" pitchFamily="18" charset="0"/>
              </a:rPr>
              <a:t>What are the differences between:</a:t>
            </a:r>
          </a:p>
          <a:p>
            <a:pPr>
              <a:buFont typeface="Wingdings" panose="05000000000000000000" pitchFamily="2" charset="2"/>
              <a:buChar char="ü"/>
            </a:pPr>
            <a:r>
              <a:rPr lang="en-US" sz="1800" dirty="0">
                <a:solidFill>
                  <a:srgbClr val="18517A"/>
                </a:solidFill>
                <a:latin typeface="Georgia" panose="02040502050405020303" pitchFamily="18" charset="0"/>
              </a:rPr>
              <a:t>Private foundations</a:t>
            </a:r>
          </a:p>
          <a:p>
            <a:pPr>
              <a:buFont typeface="Wingdings" panose="05000000000000000000" pitchFamily="2" charset="2"/>
              <a:buChar char="ü"/>
            </a:pPr>
            <a:r>
              <a:rPr lang="en-US" sz="1800" dirty="0">
                <a:solidFill>
                  <a:srgbClr val="18517A"/>
                </a:solidFill>
                <a:latin typeface="Georgia" panose="02040502050405020303" pitchFamily="18" charset="0"/>
              </a:rPr>
              <a:t>Public charities</a:t>
            </a:r>
          </a:p>
          <a:p>
            <a:pPr>
              <a:buFont typeface="Wingdings" panose="05000000000000000000" pitchFamily="2" charset="2"/>
              <a:buChar char="ü"/>
            </a:pPr>
            <a:r>
              <a:rPr lang="en-US" sz="1800" dirty="0">
                <a:solidFill>
                  <a:srgbClr val="18517A"/>
                </a:solidFill>
                <a:latin typeface="Georgia" panose="02040502050405020303" pitchFamily="18" charset="0"/>
              </a:rPr>
              <a:t>Other types of philanthropic organizations</a:t>
            </a:r>
          </a:p>
          <a:p>
            <a:pPr>
              <a:buFont typeface="Wingdings" panose="05000000000000000000" pitchFamily="2" charset="2"/>
              <a:buChar char="ü"/>
            </a:pPr>
            <a:endParaRPr lang="en-US" sz="1800" dirty="0">
              <a:solidFill>
                <a:srgbClr val="18517A"/>
              </a:solidFill>
              <a:latin typeface="Georgia" panose="02040502050405020303" pitchFamily="18" charset="0"/>
            </a:endParaRPr>
          </a:p>
          <a:p>
            <a:pPr marL="0" indent="0">
              <a:buNone/>
            </a:pPr>
            <a:r>
              <a:rPr lang="en-US" sz="1800" dirty="0">
                <a:solidFill>
                  <a:srgbClr val="18517A"/>
                </a:solidFill>
                <a:latin typeface="Georgia" panose="02040502050405020303" pitchFamily="18" charset="0"/>
              </a:rPr>
              <a:t>Do these differences matter in:</a:t>
            </a:r>
          </a:p>
          <a:p>
            <a:pPr>
              <a:buFont typeface="Wingdings" panose="05000000000000000000" pitchFamily="2" charset="2"/>
              <a:buChar char="ü"/>
            </a:pPr>
            <a:r>
              <a:rPr lang="en-US" sz="1800" dirty="0">
                <a:solidFill>
                  <a:srgbClr val="18517A"/>
                </a:solidFill>
                <a:latin typeface="Georgia" panose="02040502050405020303" pitchFamily="18" charset="0"/>
              </a:rPr>
              <a:t>How decisions are made?</a:t>
            </a:r>
          </a:p>
          <a:p>
            <a:pPr>
              <a:buFont typeface="Wingdings" panose="05000000000000000000" pitchFamily="2" charset="2"/>
              <a:buChar char="ü"/>
            </a:pPr>
            <a:r>
              <a:rPr lang="en-US" sz="1800" dirty="0">
                <a:solidFill>
                  <a:srgbClr val="18517A"/>
                </a:solidFill>
                <a:latin typeface="Georgia" panose="02040502050405020303" pitchFamily="18" charset="0"/>
              </a:rPr>
              <a:t>What policy is set?  (on IDC, reporting requirements, etc.)</a:t>
            </a:r>
          </a:p>
        </p:txBody>
      </p:sp>
      <p:sp>
        <p:nvSpPr>
          <p:cNvPr id="5" name="Slide Number Placeholder 4"/>
          <p:cNvSpPr>
            <a:spLocks noGrp="1"/>
          </p:cNvSpPr>
          <p:nvPr>
            <p:ph type="sldNum" sz="quarter" idx="12"/>
          </p:nvPr>
        </p:nvSpPr>
        <p:spPr/>
        <p:txBody>
          <a:bodyPr/>
          <a:lstStyle/>
          <a:p>
            <a:fld id="{7E594218-2172-421B-AF10-F59A0F82A081}" type="slidenum">
              <a:rPr lang="en-US" sz="800" smtClean="0">
                <a:latin typeface="Georgia" panose="02040502050405020303" pitchFamily="18" charset="0"/>
              </a:rPr>
              <a:t>22</a:t>
            </a:fld>
            <a:endParaRPr lang="en-US" sz="800" dirty="0">
              <a:latin typeface="Georgia" panose="02040502050405020303" pitchFamily="18" charset="0"/>
            </a:endParaRPr>
          </a:p>
        </p:txBody>
      </p:sp>
    </p:spTree>
    <p:extLst>
      <p:ext uri="{BB962C8B-B14F-4D97-AF65-F5344CB8AC3E}">
        <p14:creationId xmlns:p14="http://schemas.microsoft.com/office/powerpoint/2010/main" val="16246893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7817" y="175746"/>
            <a:ext cx="5948364" cy="742950"/>
          </a:xfrm>
        </p:spPr>
        <p:txBody>
          <a:bodyPr/>
          <a:lstStyle/>
          <a:p>
            <a:r>
              <a:rPr lang="en-US" sz="3200" dirty="0">
                <a:latin typeface="Georgia" panose="02040502050405020303" pitchFamily="18" charset="0"/>
              </a:rPr>
              <a:t>Education for Universities: </a:t>
            </a:r>
            <a:br>
              <a:rPr lang="en-US" sz="3200" dirty="0">
                <a:latin typeface="Georgia" panose="02040502050405020303" pitchFamily="18" charset="0"/>
              </a:rPr>
            </a:br>
            <a:r>
              <a:rPr lang="en-US" sz="3200" dirty="0">
                <a:latin typeface="Georgia" panose="02040502050405020303" pitchFamily="18" charset="0"/>
              </a:rPr>
              <a:t>Learning More About Funders</a:t>
            </a:r>
          </a:p>
        </p:txBody>
      </p:sp>
      <p:sp>
        <p:nvSpPr>
          <p:cNvPr id="6" name="Content Placeholder 2"/>
          <p:cNvSpPr>
            <a:spLocks noGrp="1"/>
          </p:cNvSpPr>
          <p:nvPr>
            <p:ph idx="1"/>
          </p:nvPr>
        </p:nvSpPr>
        <p:spPr>
          <a:xfrm>
            <a:off x="578642" y="1325872"/>
            <a:ext cx="7986714" cy="3358344"/>
          </a:xfrm>
        </p:spPr>
        <p:txBody>
          <a:bodyPr>
            <a:noAutofit/>
          </a:bodyPr>
          <a:lstStyle/>
          <a:p>
            <a:pPr marL="0" indent="0">
              <a:spcAft>
                <a:spcPts val="0"/>
              </a:spcAft>
              <a:buNone/>
            </a:pPr>
            <a:r>
              <a:rPr lang="en-US" sz="1800" dirty="0">
                <a:solidFill>
                  <a:schemeClr val="tx2">
                    <a:lumMod val="75000"/>
                  </a:schemeClr>
                </a:solidFill>
                <a:latin typeface="Georgia" panose="02040502050405020303" pitchFamily="18" charset="0"/>
              </a:rPr>
              <a:t>Policy issues</a:t>
            </a:r>
          </a:p>
          <a:p>
            <a:pPr>
              <a:spcAft>
                <a:spcPts val="0"/>
              </a:spcAft>
              <a:buFont typeface="Wingdings" panose="05000000000000000000" pitchFamily="2" charset="2"/>
              <a:buChar char="ü"/>
            </a:pPr>
            <a:r>
              <a:rPr lang="en-US" sz="1800" dirty="0">
                <a:solidFill>
                  <a:schemeClr val="tx2">
                    <a:lumMod val="75000"/>
                  </a:schemeClr>
                </a:solidFill>
                <a:latin typeface="Georgia" panose="02040502050405020303" pitchFamily="18" charset="0"/>
              </a:rPr>
              <a:t>What are examples of why IDC (F&amp;A) are not included in the terms of the grant?</a:t>
            </a:r>
          </a:p>
          <a:p>
            <a:pPr>
              <a:lnSpc>
                <a:spcPct val="120000"/>
              </a:lnSpc>
              <a:spcAft>
                <a:spcPts val="1200"/>
              </a:spcAft>
              <a:buFont typeface="Wingdings" panose="05000000000000000000" pitchFamily="2" charset="2"/>
              <a:buChar char="ü"/>
            </a:pPr>
            <a:r>
              <a:rPr lang="en-US" sz="1800" dirty="0">
                <a:solidFill>
                  <a:schemeClr val="tx2">
                    <a:lumMod val="75000"/>
                  </a:schemeClr>
                </a:solidFill>
                <a:latin typeface="Georgia" panose="02040502050405020303" pitchFamily="18" charset="0"/>
              </a:rPr>
              <a:t>How are the details of support (level of funding, type of funding, support for IDC, reporting requirements) decided?</a:t>
            </a:r>
          </a:p>
          <a:p>
            <a:pPr marL="0" indent="0">
              <a:spcAft>
                <a:spcPts val="0"/>
              </a:spcAft>
              <a:buNone/>
            </a:pPr>
            <a:r>
              <a:rPr lang="en-US" sz="1800" dirty="0">
                <a:solidFill>
                  <a:schemeClr val="tx2">
                    <a:lumMod val="75000"/>
                  </a:schemeClr>
                </a:solidFill>
                <a:latin typeface="Georgia" panose="02040502050405020303" pitchFamily="18" charset="0"/>
              </a:rPr>
              <a:t>Communication issues</a:t>
            </a:r>
          </a:p>
          <a:p>
            <a:pPr>
              <a:spcAft>
                <a:spcPts val="0"/>
              </a:spcAft>
              <a:buFont typeface="Wingdings" panose="05000000000000000000" pitchFamily="2" charset="2"/>
              <a:buChar char="ü"/>
            </a:pPr>
            <a:r>
              <a:rPr lang="en-US" sz="1800" dirty="0">
                <a:solidFill>
                  <a:schemeClr val="tx2">
                    <a:lumMod val="75000"/>
                  </a:schemeClr>
                </a:solidFill>
                <a:latin typeface="Georgia" panose="02040502050405020303" pitchFamily="18" charset="0"/>
              </a:rPr>
              <a:t>How do funders communicate with researchers and other university representatives on programmatic or administrative issues?</a:t>
            </a:r>
          </a:p>
          <a:p>
            <a:pPr>
              <a:lnSpc>
                <a:spcPct val="120000"/>
              </a:lnSpc>
              <a:spcAft>
                <a:spcPts val="1200"/>
              </a:spcAft>
              <a:buFont typeface="Wingdings" panose="05000000000000000000" pitchFamily="2" charset="2"/>
              <a:buChar char="ü"/>
            </a:pPr>
            <a:r>
              <a:rPr lang="en-US" sz="1800" dirty="0">
                <a:solidFill>
                  <a:schemeClr val="tx2">
                    <a:lumMod val="75000"/>
                  </a:schemeClr>
                </a:solidFill>
                <a:latin typeface="Georgia" panose="02040502050405020303" pitchFamily="18" charset="0"/>
              </a:rPr>
              <a:t>Who do funders follow-up with for late financial or progress reports?</a:t>
            </a:r>
            <a:endParaRPr lang="en-US" sz="1800" dirty="0">
              <a:solidFill>
                <a:srgbClr val="18517A"/>
              </a:solidFill>
              <a:latin typeface="Georgia" panose="02040502050405020303" pitchFamily="18" charset="0"/>
            </a:endParaRPr>
          </a:p>
        </p:txBody>
      </p:sp>
      <p:sp>
        <p:nvSpPr>
          <p:cNvPr id="5" name="Slide Number Placeholder 4"/>
          <p:cNvSpPr>
            <a:spLocks noGrp="1"/>
          </p:cNvSpPr>
          <p:nvPr>
            <p:ph type="sldNum" sz="quarter" idx="12"/>
          </p:nvPr>
        </p:nvSpPr>
        <p:spPr/>
        <p:txBody>
          <a:bodyPr/>
          <a:lstStyle/>
          <a:p>
            <a:fld id="{7E594218-2172-421B-AF10-F59A0F82A081}" type="slidenum">
              <a:rPr lang="en-US" sz="800" smtClean="0">
                <a:latin typeface="Georgia" panose="02040502050405020303" pitchFamily="18" charset="0"/>
              </a:rPr>
              <a:t>23</a:t>
            </a:fld>
            <a:endParaRPr lang="en-US" sz="800" dirty="0">
              <a:latin typeface="Georgia" panose="02040502050405020303" pitchFamily="18" charset="0"/>
            </a:endParaRPr>
          </a:p>
        </p:txBody>
      </p:sp>
    </p:spTree>
    <p:extLst>
      <p:ext uri="{BB962C8B-B14F-4D97-AF65-F5344CB8AC3E}">
        <p14:creationId xmlns:p14="http://schemas.microsoft.com/office/powerpoint/2010/main" val="619986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114300"/>
            <a:ext cx="6172200" cy="631657"/>
          </a:xfrm>
        </p:spPr>
        <p:txBody>
          <a:bodyPr/>
          <a:lstStyle/>
          <a:p>
            <a:r>
              <a:rPr lang="en-US" sz="2700" dirty="0"/>
              <a:t>Research Project Support Costs</a:t>
            </a:r>
            <a:endParaRPr lang="en-US" sz="2700" b="1" spc="225" dirty="0"/>
          </a:p>
        </p:txBody>
      </p:sp>
      <p:sp>
        <p:nvSpPr>
          <p:cNvPr id="6" name="Content Placeholder 2"/>
          <p:cNvSpPr>
            <a:spLocks noGrp="1"/>
          </p:cNvSpPr>
          <p:nvPr>
            <p:ph idx="1"/>
          </p:nvPr>
        </p:nvSpPr>
        <p:spPr>
          <a:xfrm>
            <a:off x="1428751" y="994581"/>
            <a:ext cx="6286500" cy="3691719"/>
          </a:xfrm>
        </p:spPr>
        <p:txBody>
          <a:bodyPr>
            <a:noAutofit/>
          </a:bodyPr>
          <a:lstStyle/>
          <a:p>
            <a:pPr marL="0" indent="0">
              <a:buNone/>
            </a:pPr>
            <a:endParaRPr lang="en-US" sz="2100" dirty="0">
              <a:solidFill>
                <a:schemeClr val="tx2">
                  <a:lumMod val="75000"/>
                </a:schemeClr>
              </a:solidFill>
            </a:endParaRPr>
          </a:p>
          <a:p>
            <a:pPr marL="0" indent="0">
              <a:buNone/>
            </a:pPr>
            <a:endParaRPr lang="en-US" sz="2100" dirty="0">
              <a:solidFill>
                <a:schemeClr val="tx2">
                  <a:lumMod val="75000"/>
                </a:schemeClr>
              </a:solidFill>
            </a:endParaRPr>
          </a:p>
          <a:p>
            <a:pPr marL="0" indent="0">
              <a:buNone/>
            </a:pPr>
            <a:endParaRPr lang="en-US" sz="2100" dirty="0">
              <a:solidFill>
                <a:schemeClr val="tx2">
                  <a:lumMod val="75000"/>
                </a:schemeClr>
              </a:solidFill>
            </a:endParaRPr>
          </a:p>
        </p:txBody>
      </p:sp>
      <p:sp>
        <p:nvSpPr>
          <p:cNvPr id="5" name="Slide Number Placeholder 4"/>
          <p:cNvSpPr>
            <a:spLocks noGrp="1"/>
          </p:cNvSpPr>
          <p:nvPr>
            <p:ph type="sldNum" sz="quarter" idx="12"/>
          </p:nvPr>
        </p:nvSpPr>
        <p:spPr/>
        <p:txBody>
          <a:bodyPr/>
          <a:lstStyle/>
          <a:p>
            <a:fld id="{7E594218-2172-421B-AF10-F59A0F82A081}" type="slidenum">
              <a:rPr lang="en-US" sz="800" smtClean="0"/>
              <a:t>24</a:t>
            </a:fld>
            <a:endParaRPr lang="en-US" sz="800" dirty="0"/>
          </a:p>
        </p:txBody>
      </p:sp>
      <p:pic>
        <p:nvPicPr>
          <p:cNvPr id="10" name="Picture 9">
            <a:extLst>
              <a:ext uri="{FF2B5EF4-FFF2-40B4-BE49-F238E27FC236}">
                <a16:creationId xmlns:a16="http://schemas.microsoft.com/office/drawing/2014/main" id="{19B3676C-ED74-4466-9646-CA63F3164394}"/>
              </a:ext>
            </a:extLst>
          </p:cNvPr>
          <p:cNvPicPr>
            <a:picLocks noChangeAspect="1"/>
          </p:cNvPicPr>
          <p:nvPr/>
        </p:nvPicPr>
        <p:blipFill>
          <a:blip r:embed="rId2"/>
          <a:stretch>
            <a:fillRect/>
          </a:stretch>
        </p:blipFill>
        <p:spPr>
          <a:xfrm>
            <a:off x="0" y="141226"/>
            <a:ext cx="9144000" cy="4861047"/>
          </a:xfrm>
          <a:prstGeom prst="rect">
            <a:avLst/>
          </a:prstGeom>
        </p:spPr>
      </p:pic>
    </p:spTree>
    <p:extLst>
      <p:ext uri="{BB962C8B-B14F-4D97-AF65-F5344CB8AC3E}">
        <p14:creationId xmlns:p14="http://schemas.microsoft.com/office/powerpoint/2010/main" val="1319888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114300"/>
            <a:ext cx="6172200" cy="631657"/>
          </a:xfrm>
        </p:spPr>
        <p:txBody>
          <a:bodyPr/>
          <a:lstStyle/>
          <a:p>
            <a:r>
              <a:rPr lang="en-US" sz="2700" dirty="0"/>
              <a:t>Research Project Support Costs</a:t>
            </a:r>
            <a:endParaRPr lang="en-US" sz="2700" b="1" spc="225" dirty="0"/>
          </a:p>
        </p:txBody>
      </p:sp>
      <p:sp>
        <p:nvSpPr>
          <p:cNvPr id="6" name="Content Placeholder 2"/>
          <p:cNvSpPr>
            <a:spLocks noGrp="1"/>
          </p:cNvSpPr>
          <p:nvPr>
            <p:ph idx="1"/>
          </p:nvPr>
        </p:nvSpPr>
        <p:spPr>
          <a:xfrm>
            <a:off x="1428751" y="994581"/>
            <a:ext cx="6286500" cy="3691719"/>
          </a:xfrm>
        </p:spPr>
        <p:txBody>
          <a:bodyPr>
            <a:noAutofit/>
          </a:bodyPr>
          <a:lstStyle/>
          <a:p>
            <a:pPr marL="0" indent="0">
              <a:buNone/>
            </a:pPr>
            <a:endParaRPr lang="en-US" sz="2100" dirty="0">
              <a:solidFill>
                <a:schemeClr val="tx2">
                  <a:lumMod val="75000"/>
                </a:schemeClr>
              </a:solidFill>
            </a:endParaRPr>
          </a:p>
          <a:p>
            <a:pPr marL="0" indent="0">
              <a:buNone/>
            </a:pPr>
            <a:endParaRPr lang="en-US" sz="2100" dirty="0">
              <a:solidFill>
                <a:schemeClr val="tx2">
                  <a:lumMod val="75000"/>
                </a:schemeClr>
              </a:solidFill>
            </a:endParaRPr>
          </a:p>
          <a:p>
            <a:pPr marL="0" indent="0">
              <a:buNone/>
            </a:pPr>
            <a:endParaRPr lang="en-US" sz="2100" dirty="0">
              <a:solidFill>
                <a:schemeClr val="tx2">
                  <a:lumMod val="75000"/>
                </a:schemeClr>
              </a:solidFill>
            </a:endParaRPr>
          </a:p>
        </p:txBody>
      </p:sp>
      <p:sp>
        <p:nvSpPr>
          <p:cNvPr id="5" name="Slide Number Placeholder 4"/>
          <p:cNvSpPr>
            <a:spLocks noGrp="1"/>
          </p:cNvSpPr>
          <p:nvPr>
            <p:ph type="sldNum" sz="quarter" idx="12"/>
          </p:nvPr>
        </p:nvSpPr>
        <p:spPr/>
        <p:txBody>
          <a:bodyPr/>
          <a:lstStyle/>
          <a:p>
            <a:fld id="{7E594218-2172-421B-AF10-F59A0F82A081}" type="slidenum">
              <a:rPr lang="en-US" sz="800" smtClean="0"/>
              <a:t>25</a:t>
            </a:fld>
            <a:endParaRPr lang="en-US" sz="800" dirty="0"/>
          </a:p>
        </p:txBody>
      </p:sp>
      <p:pic>
        <p:nvPicPr>
          <p:cNvPr id="3" name="Picture 2">
            <a:extLst>
              <a:ext uri="{FF2B5EF4-FFF2-40B4-BE49-F238E27FC236}">
                <a16:creationId xmlns:a16="http://schemas.microsoft.com/office/drawing/2014/main" id="{8B86ACA0-B6D0-4F2E-816B-C71F7399285F}"/>
              </a:ext>
            </a:extLst>
          </p:cNvPr>
          <p:cNvPicPr>
            <a:picLocks noChangeAspect="1"/>
          </p:cNvPicPr>
          <p:nvPr/>
        </p:nvPicPr>
        <p:blipFill>
          <a:blip r:embed="rId2"/>
          <a:stretch>
            <a:fillRect/>
          </a:stretch>
        </p:blipFill>
        <p:spPr>
          <a:xfrm>
            <a:off x="0" y="46713"/>
            <a:ext cx="9144000" cy="5050074"/>
          </a:xfrm>
          <a:prstGeom prst="rect">
            <a:avLst/>
          </a:prstGeom>
        </p:spPr>
      </p:pic>
    </p:spTree>
    <p:extLst>
      <p:ext uri="{BB962C8B-B14F-4D97-AF65-F5344CB8AC3E}">
        <p14:creationId xmlns:p14="http://schemas.microsoft.com/office/powerpoint/2010/main" val="29569538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251631"/>
            <a:ext cx="6172200" cy="742950"/>
          </a:xfrm>
        </p:spPr>
        <p:txBody>
          <a:bodyPr/>
          <a:lstStyle/>
          <a:p>
            <a:r>
              <a:rPr lang="en-US" sz="3200" dirty="0">
                <a:latin typeface="Georgia" panose="02040502050405020303" pitchFamily="18" charset="0"/>
              </a:rPr>
              <a:t>Today’s Breakout Session</a:t>
            </a:r>
          </a:p>
        </p:txBody>
      </p:sp>
      <p:sp>
        <p:nvSpPr>
          <p:cNvPr id="6" name="Content Placeholder 2"/>
          <p:cNvSpPr>
            <a:spLocks noGrp="1"/>
          </p:cNvSpPr>
          <p:nvPr>
            <p:ph idx="1"/>
          </p:nvPr>
        </p:nvSpPr>
        <p:spPr>
          <a:xfrm>
            <a:off x="1485900" y="1437034"/>
            <a:ext cx="6286500" cy="2816402"/>
          </a:xfrm>
        </p:spPr>
        <p:txBody>
          <a:bodyPr>
            <a:noAutofit/>
          </a:bodyPr>
          <a:lstStyle/>
          <a:p>
            <a:pPr>
              <a:buFont typeface="Wingdings" panose="05000000000000000000" pitchFamily="2" charset="2"/>
              <a:buChar char="ü"/>
            </a:pPr>
            <a:r>
              <a:rPr lang="en-US" sz="2100" dirty="0">
                <a:solidFill>
                  <a:schemeClr val="tx2">
                    <a:lumMod val="75000"/>
                  </a:schemeClr>
                </a:solidFill>
                <a:latin typeface="Georgia" panose="02040502050405020303" pitchFamily="18" charset="0"/>
              </a:rPr>
              <a:t>Potential uses for examples and definitions</a:t>
            </a:r>
          </a:p>
          <a:p>
            <a:pPr>
              <a:buFont typeface="Wingdings" panose="05000000000000000000" pitchFamily="2" charset="2"/>
              <a:buChar char="ü"/>
            </a:pPr>
            <a:endParaRPr lang="en-US" sz="800" dirty="0">
              <a:solidFill>
                <a:schemeClr val="tx2">
                  <a:lumMod val="75000"/>
                </a:schemeClr>
              </a:solidFill>
              <a:latin typeface="Georgia" panose="02040502050405020303" pitchFamily="18" charset="0"/>
            </a:endParaRPr>
          </a:p>
          <a:p>
            <a:pPr lvl="0">
              <a:buFont typeface="Wingdings" panose="05000000000000000000" pitchFamily="2" charset="2"/>
              <a:buChar char="ü"/>
            </a:pPr>
            <a:endParaRPr lang="en-US" sz="675" dirty="0">
              <a:solidFill>
                <a:schemeClr val="tx2">
                  <a:lumMod val="75000"/>
                </a:schemeClr>
              </a:solidFill>
              <a:latin typeface="Georgia" panose="02040502050405020303" pitchFamily="18" charset="0"/>
            </a:endParaRPr>
          </a:p>
          <a:p>
            <a:pPr>
              <a:buFont typeface="Wingdings" panose="05000000000000000000" pitchFamily="2" charset="2"/>
              <a:buChar char="ü"/>
            </a:pPr>
            <a:r>
              <a:rPr lang="en-US" sz="2100" dirty="0">
                <a:solidFill>
                  <a:schemeClr val="tx2">
                    <a:lumMod val="75000"/>
                  </a:schemeClr>
                </a:solidFill>
                <a:latin typeface="Georgia" panose="02040502050405020303" pitchFamily="18" charset="0"/>
              </a:rPr>
              <a:t>Funder FAQs for Research Institutions</a:t>
            </a:r>
          </a:p>
          <a:p>
            <a:pPr lvl="0">
              <a:buFont typeface="Wingdings" panose="05000000000000000000" pitchFamily="2" charset="2"/>
              <a:buChar char="ü"/>
            </a:pPr>
            <a:endParaRPr lang="en-US" sz="800" dirty="0">
              <a:solidFill>
                <a:schemeClr val="tx2">
                  <a:lumMod val="75000"/>
                </a:schemeClr>
              </a:solidFill>
              <a:latin typeface="Georgia" panose="02040502050405020303" pitchFamily="18" charset="0"/>
            </a:endParaRPr>
          </a:p>
          <a:p>
            <a:pPr>
              <a:buFont typeface="Wingdings" panose="05000000000000000000" pitchFamily="2" charset="2"/>
              <a:buChar char="ü"/>
            </a:pPr>
            <a:endParaRPr lang="en-US" sz="675" dirty="0">
              <a:solidFill>
                <a:schemeClr val="tx2">
                  <a:lumMod val="75000"/>
                </a:schemeClr>
              </a:solidFill>
              <a:latin typeface="Georgia" panose="02040502050405020303" pitchFamily="18" charset="0"/>
            </a:endParaRPr>
          </a:p>
          <a:p>
            <a:pPr>
              <a:buFont typeface="Wingdings" panose="05000000000000000000" pitchFamily="2" charset="2"/>
              <a:buChar char="ü"/>
            </a:pPr>
            <a:r>
              <a:rPr lang="en-US" sz="2100" dirty="0">
                <a:solidFill>
                  <a:schemeClr val="tx2">
                    <a:lumMod val="75000"/>
                  </a:schemeClr>
                </a:solidFill>
                <a:latin typeface="Georgia" panose="02040502050405020303" pitchFamily="18" charset="0"/>
              </a:rPr>
              <a:t>Is there another approach to explore?</a:t>
            </a:r>
          </a:p>
        </p:txBody>
      </p:sp>
      <p:sp>
        <p:nvSpPr>
          <p:cNvPr id="5" name="Slide Number Placeholder 4"/>
          <p:cNvSpPr>
            <a:spLocks noGrp="1"/>
          </p:cNvSpPr>
          <p:nvPr>
            <p:ph type="sldNum" sz="quarter" idx="12"/>
          </p:nvPr>
        </p:nvSpPr>
        <p:spPr/>
        <p:txBody>
          <a:bodyPr/>
          <a:lstStyle/>
          <a:p>
            <a:fld id="{7E594218-2172-421B-AF10-F59A0F82A081}" type="slidenum">
              <a:rPr lang="en-US" sz="800" smtClean="0">
                <a:latin typeface="Georgia" panose="02040502050405020303" pitchFamily="18" charset="0"/>
              </a:rPr>
              <a:t>26</a:t>
            </a:fld>
            <a:endParaRPr lang="en-US" sz="800" dirty="0">
              <a:latin typeface="Georgia" panose="02040502050405020303" pitchFamily="18" charset="0"/>
            </a:endParaRPr>
          </a:p>
        </p:txBody>
      </p:sp>
    </p:spTree>
    <p:extLst>
      <p:ext uri="{BB962C8B-B14F-4D97-AF65-F5344CB8AC3E}">
        <p14:creationId xmlns:p14="http://schemas.microsoft.com/office/powerpoint/2010/main" val="2099006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114300"/>
            <a:ext cx="6172200" cy="742950"/>
          </a:xfrm>
        </p:spPr>
        <p:txBody>
          <a:bodyPr/>
          <a:lstStyle/>
          <a:p>
            <a:r>
              <a:rPr lang="en-US" sz="2700" dirty="0">
                <a:latin typeface="Georgia" panose="02040502050405020303" pitchFamily="18" charset="0"/>
              </a:rPr>
              <a:t>Subgroup Members</a:t>
            </a:r>
          </a:p>
        </p:txBody>
      </p:sp>
      <p:sp>
        <p:nvSpPr>
          <p:cNvPr id="6" name="Content Placeholder 2"/>
          <p:cNvSpPr>
            <a:spLocks noGrp="1"/>
          </p:cNvSpPr>
          <p:nvPr>
            <p:ph idx="1"/>
          </p:nvPr>
        </p:nvSpPr>
        <p:spPr>
          <a:xfrm>
            <a:off x="1257300" y="800101"/>
            <a:ext cx="6629400" cy="3545126"/>
          </a:xfrm>
        </p:spPr>
        <p:txBody>
          <a:bodyPr>
            <a:noAutofit/>
          </a:bodyPr>
          <a:lstStyle/>
          <a:p>
            <a:pPr marL="0" indent="0">
              <a:buNone/>
            </a:pPr>
            <a:endParaRPr lang="en-US" sz="900" i="1" dirty="0">
              <a:solidFill>
                <a:schemeClr val="tx2">
                  <a:lumMod val="75000"/>
                </a:schemeClr>
              </a:solidFill>
              <a:latin typeface="Georgia" panose="02040502050405020303" pitchFamily="18" charset="0"/>
            </a:endParaRPr>
          </a:p>
          <a:p>
            <a:pPr marL="0" indent="0">
              <a:buNone/>
            </a:pPr>
            <a:r>
              <a:rPr lang="en-US" sz="2100" i="1" dirty="0">
                <a:solidFill>
                  <a:schemeClr val="tx2">
                    <a:lumMod val="75000"/>
                  </a:schemeClr>
                </a:solidFill>
                <a:latin typeface="Georgia" panose="02040502050405020303" pitchFamily="18" charset="0"/>
              </a:rPr>
              <a:t>	Diane Bovenkamp, </a:t>
            </a:r>
            <a:r>
              <a:rPr lang="en-US" sz="2100" i="1" dirty="0" err="1">
                <a:solidFill>
                  <a:schemeClr val="tx2">
                    <a:lumMod val="75000"/>
                  </a:schemeClr>
                </a:solidFill>
                <a:latin typeface="Georgia" panose="02040502050405020303" pitchFamily="18" charset="0"/>
              </a:rPr>
              <a:t>BrightFocus</a:t>
            </a:r>
            <a:r>
              <a:rPr lang="en-US" sz="2100" i="1" dirty="0">
                <a:solidFill>
                  <a:schemeClr val="tx2">
                    <a:lumMod val="75000"/>
                  </a:schemeClr>
                </a:solidFill>
                <a:latin typeface="Georgia" panose="02040502050405020303" pitchFamily="18" charset="0"/>
              </a:rPr>
              <a:t> Foundation</a:t>
            </a:r>
          </a:p>
          <a:p>
            <a:pPr marL="0" indent="0">
              <a:buNone/>
            </a:pPr>
            <a:r>
              <a:rPr lang="en-US" sz="2100" i="1" dirty="0">
                <a:solidFill>
                  <a:schemeClr val="tx2">
                    <a:lumMod val="75000"/>
                  </a:schemeClr>
                </a:solidFill>
                <a:latin typeface="Georgia" panose="02040502050405020303" pitchFamily="18" charset="0"/>
              </a:rPr>
              <a:t>	Maryrose Franko, Health Research Alliance</a:t>
            </a:r>
          </a:p>
          <a:p>
            <a:pPr marL="0" indent="0">
              <a:buNone/>
            </a:pPr>
            <a:r>
              <a:rPr lang="en-US" sz="2100" i="1" dirty="0">
                <a:solidFill>
                  <a:schemeClr val="tx2">
                    <a:lumMod val="75000"/>
                  </a:schemeClr>
                </a:solidFill>
                <a:latin typeface="Georgia" panose="02040502050405020303" pitchFamily="18" charset="0"/>
              </a:rPr>
              <a:t>	Cindy Hope, University of Alabama	</a:t>
            </a:r>
          </a:p>
          <a:p>
            <a:pPr marL="0" indent="0">
              <a:buNone/>
            </a:pPr>
            <a:r>
              <a:rPr lang="en-US" sz="2100" i="1" dirty="0">
                <a:solidFill>
                  <a:schemeClr val="tx2">
                    <a:lumMod val="75000"/>
                  </a:schemeClr>
                </a:solidFill>
                <a:latin typeface="Georgia" panose="02040502050405020303" pitchFamily="18" charset="0"/>
              </a:rPr>
              <a:t>	David Kennedy, COGR</a:t>
            </a:r>
          </a:p>
          <a:p>
            <a:pPr marL="0" indent="0">
              <a:buNone/>
            </a:pPr>
            <a:r>
              <a:rPr lang="en-US" sz="2100" i="1" dirty="0">
                <a:solidFill>
                  <a:schemeClr val="tx2">
                    <a:lumMod val="75000"/>
                  </a:schemeClr>
                </a:solidFill>
                <a:latin typeface="Georgia" panose="02040502050405020303" pitchFamily="18" charset="0"/>
              </a:rPr>
              <a:t>	Jim Luther, Duke University</a:t>
            </a:r>
          </a:p>
          <a:p>
            <a:pPr marL="0" indent="0">
              <a:buNone/>
            </a:pPr>
            <a:r>
              <a:rPr lang="en-US" sz="2100" i="1" dirty="0">
                <a:solidFill>
                  <a:schemeClr val="tx2">
                    <a:lumMod val="75000"/>
                  </a:schemeClr>
                </a:solidFill>
                <a:latin typeface="Georgia" panose="02040502050405020303" pitchFamily="18" charset="0"/>
              </a:rPr>
              <a:t>	Heather Snyder, Alzheimer's Association	</a:t>
            </a:r>
          </a:p>
          <a:p>
            <a:pPr marL="0" indent="0">
              <a:buNone/>
            </a:pPr>
            <a:endParaRPr lang="en-US" sz="2100" i="1" dirty="0">
              <a:solidFill>
                <a:schemeClr val="tx2">
                  <a:lumMod val="75000"/>
                </a:schemeClr>
              </a:solidFill>
              <a:latin typeface="Georgia" panose="02040502050405020303" pitchFamily="18" charset="0"/>
            </a:endParaRPr>
          </a:p>
          <a:p>
            <a:pPr marL="0" indent="0" algn="ctr">
              <a:buNone/>
            </a:pPr>
            <a:r>
              <a:rPr lang="en-US" sz="2100" i="1" dirty="0">
                <a:solidFill>
                  <a:schemeClr val="tx2">
                    <a:lumMod val="75000"/>
                  </a:schemeClr>
                </a:solidFill>
                <a:latin typeface="Georgia" panose="02040502050405020303" pitchFamily="18" charset="0"/>
              </a:rPr>
              <a:t>Please join us!</a:t>
            </a:r>
          </a:p>
        </p:txBody>
      </p:sp>
      <p:sp>
        <p:nvSpPr>
          <p:cNvPr id="5" name="Slide Number Placeholder 4"/>
          <p:cNvSpPr>
            <a:spLocks noGrp="1"/>
          </p:cNvSpPr>
          <p:nvPr>
            <p:ph type="sldNum" sz="quarter" idx="12"/>
          </p:nvPr>
        </p:nvSpPr>
        <p:spPr/>
        <p:txBody>
          <a:bodyPr/>
          <a:lstStyle/>
          <a:p>
            <a:fld id="{7E594218-2172-421B-AF10-F59A0F82A081}" type="slidenum">
              <a:rPr lang="en-US" sz="800" smtClean="0">
                <a:latin typeface="Georgia" panose="02040502050405020303" pitchFamily="18" charset="0"/>
              </a:rPr>
              <a:t>27</a:t>
            </a:fld>
            <a:endParaRPr lang="en-US" sz="800" dirty="0">
              <a:latin typeface="Georgia" panose="02040502050405020303" pitchFamily="18" charset="0"/>
            </a:endParaRPr>
          </a:p>
        </p:txBody>
      </p:sp>
    </p:spTree>
    <p:extLst>
      <p:ext uri="{BB962C8B-B14F-4D97-AF65-F5344CB8AC3E}">
        <p14:creationId xmlns:p14="http://schemas.microsoft.com/office/powerpoint/2010/main" val="4160801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6375"/>
            <a:ext cx="9144000" cy="857250"/>
          </a:xfrm>
        </p:spPr>
        <p:txBody>
          <a:bodyPr/>
          <a:lstStyle/>
          <a:p>
            <a:r>
              <a:rPr lang="en-US" sz="4000" b="1" dirty="0">
                <a:solidFill>
                  <a:schemeClr val="tx2">
                    <a:lumMod val="75000"/>
                  </a:schemeClr>
                </a:solidFill>
                <a:latin typeface="Georgia" panose="02040502050405020303" pitchFamily="18" charset="0"/>
              </a:rPr>
              <a:t>Working Groups and Subgroups</a:t>
            </a:r>
          </a:p>
        </p:txBody>
      </p:sp>
      <p:sp>
        <p:nvSpPr>
          <p:cNvPr id="3" name="Content Placeholder 2"/>
          <p:cNvSpPr>
            <a:spLocks noGrp="1"/>
          </p:cNvSpPr>
          <p:nvPr>
            <p:ph sz="quarter" idx="10"/>
          </p:nvPr>
        </p:nvSpPr>
        <p:spPr>
          <a:xfrm>
            <a:off x="1261872" y="950194"/>
            <a:ext cx="7132320" cy="3693576"/>
          </a:xfrm>
        </p:spPr>
        <p:txBody>
          <a:bodyPr/>
          <a:lstStyle/>
          <a:p>
            <a:pPr lvl="1" eaLnBrk="0" hangingPunct="0">
              <a:lnSpc>
                <a:spcPct val="90000"/>
              </a:lnSpc>
            </a:pPr>
            <a:r>
              <a:rPr lang="en-US" sz="2000" b="1" dirty="0">
                <a:solidFill>
                  <a:schemeClr val="bg1">
                    <a:lumMod val="65000"/>
                  </a:schemeClr>
                </a:solidFill>
                <a:latin typeface="Georgia" panose="02040502050405020303" pitchFamily="18" charset="0"/>
              </a:rPr>
              <a:t>Intellectual Property and Technology Transfer</a:t>
            </a:r>
          </a:p>
          <a:p>
            <a:pPr lvl="2" eaLnBrk="0" hangingPunct="0">
              <a:lnSpc>
                <a:spcPct val="90000"/>
              </a:lnSpc>
            </a:pPr>
            <a:r>
              <a:rPr lang="en-US" sz="1800" dirty="0">
                <a:solidFill>
                  <a:schemeClr val="bg1">
                    <a:lumMod val="65000"/>
                  </a:schemeClr>
                </a:solidFill>
                <a:latin typeface="Georgia" panose="02040502050405020303" pitchFamily="18" charset="0"/>
              </a:rPr>
              <a:t>Royalty Sharing</a:t>
            </a:r>
          </a:p>
          <a:p>
            <a:pPr lvl="2" eaLnBrk="0" hangingPunct="0">
              <a:lnSpc>
                <a:spcPct val="90000"/>
              </a:lnSpc>
            </a:pPr>
            <a:r>
              <a:rPr lang="en-US" sz="1800" dirty="0">
                <a:solidFill>
                  <a:schemeClr val="bg1">
                    <a:lumMod val="65000"/>
                  </a:schemeClr>
                </a:solidFill>
                <a:latin typeface="Georgia" panose="02040502050405020303" pitchFamily="18" charset="0"/>
              </a:rPr>
              <a:t>Control of Licensing</a:t>
            </a:r>
          </a:p>
          <a:p>
            <a:pPr lvl="2" eaLnBrk="0" hangingPunct="0">
              <a:lnSpc>
                <a:spcPct val="90000"/>
              </a:lnSpc>
            </a:pPr>
            <a:r>
              <a:rPr lang="en-US" sz="1800" dirty="0">
                <a:solidFill>
                  <a:schemeClr val="bg1">
                    <a:lumMod val="65000"/>
                  </a:schemeClr>
                </a:solidFill>
                <a:latin typeface="Georgia" panose="02040502050405020303" pitchFamily="18" charset="0"/>
              </a:rPr>
              <a:t>IP Definitional</a:t>
            </a:r>
          </a:p>
          <a:p>
            <a:pPr lvl="2" eaLnBrk="0" hangingPunct="0">
              <a:lnSpc>
                <a:spcPct val="90000"/>
              </a:lnSpc>
            </a:pPr>
            <a:r>
              <a:rPr lang="en-US" sz="1800" dirty="0">
                <a:solidFill>
                  <a:schemeClr val="bg1">
                    <a:lumMod val="65000"/>
                  </a:schemeClr>
                </a:solidFill>
                <a:latin typeface="Georgia" panose="02040502050405020303" pitchFamily="18" charset="0"/>
              </a:rPr>
              <a:t>Patient Access</a:t>
            </a:r>
          </a:p>
          <a:p>
            <a:pPr lvl="1" eaLnBrk="0" hangingPunct="0">
              <a:lnSpc>
                <a:spcPct val="90000"/>
              </a:lnSpc>
            </a:pPr>
            <a:r>
              <a:rPr lang="en-US" sz="2000" b="1" dirty="0">
                <a:solidFill>
                  <a:schemeClr val="bg1">
                    <a:lumMod val="65000"/>
                  </a:schemeClr>
                </a:solidFill>
                <a:latin typeface="Georgia" panose="02040502050405020303" pitchFamily="18" charset="0"/>
              </a:rPr>
              <a:t>Research Project Support Costs</a:t>
            </a:r>
          </a:p>
          <a:p>
            <a:pPr lvl="2" eaLnBrk="0" hangingPunct="0">
              <a:lnSpc>
                <a:spcPct val="90000"/>
              </a:lnSpc>
            </a:pPr>
            <a:r>
              <a:rPr lang="en-US" sz="2000" dirty="0">
                <a:solidFill>
                  <a:schemeClr val="bg1">
                    <a:lumMod val="65000"/>
                  </a:schemeClr>
                </a:solidFill>
                <a:latin typeface="Georgia" panose="02040502050405020303" pitchFamily="18" charset="0"/>
              </a:rPr>
              <a:t>Education</a:t>
            </a:r>
          </a:p>
          <a:p>
            <a:pPr lvl="2" eaLnBrk="0" hangingPunct="0">
              <a:lnSpc>
                <a:spcPct val="90000"/>
              </a:lnSpc>
            </a:pPr>
            <a:r>
              <a:rPr lang="en-US" sz="2000" dirty="0">
                <a:solidFill>
                  <a:schemeClr val="bg1">
                    <a:lumMod val="65000"/>
                  </a:schemeClr>
                </a:solidFill>
                <a:latin typeface="Georgia" panose="02040502050405020303" pitchFamily="18" charset="0"/>
              </a:rPr>
              <a:t>Support Costs</a:t>
            </a:r>
          </a:p>
          <a:p>
            <a:pPr lvl="1" eaLnBrk="0" hangingPunct="0">
              <a:lnSpc>
                <a:spcPct val="90000"/>
              </a:lnSpc>
            </a:pPr>
            <a:r>
              <a:rPr lang="en-US" sz="2000" b="1" dirty="0">
                <a:solidFill>
                  <a:srgbClr val="17375E"/>
                </a:solidFill>
                <a:latin typeface="Georgia" panose="02040502050405020303" pitchFamily="18" charset="0"/>
              </a:rPr>
              <a:t>Streamlining Administrative Requirements</a:t>
            </a:r>
          </a:p>
          <a:p>
            <a:pPr lvl="2" eaLnBrk="0" hangingPunct="0">
              <a:lnSpc>
                <a:spcPct val="90000"/>
              </a:lnSpc>
            </a:pPr>
            <a:r>
              <a:rPr lang="en-US" sz="2000" dirty="0">
                <a:solidFill>
                  <a:srgbClr val="17375E"/>
                </a:solidFill>
                <a:latin typeface="Georgia" panose="02040502050405020303" pitchFamily="18" charset="0"/>
              </a:rPr>
              <a:t>Application Processes</a:t>
            </a:r>
          </a:p>
          <a:p>
            <a:pPr lvl="2" eaLnBrk="0" hangingPunct="0">
              <a:lnSpc>
                <a:spcPct val="90000"/>
              </a:lnSpc>
            </a:pPr>
            <a:r>
              <a:rPr lang="en-US" sz="2000" dirty="0">
                <a:solidFill>
                  <a:srgbClr val="17375E"/>
                </a:solidFill>
                <a:latin typeface="Georgia" panose="02040502050405020303" pitchFamily="18" charset="0"/>
              </a:rPr>
              <a:t>Contracting</a:t>
            </a:r>
          </a:p>
          <a:p>
            <a:pPr lvl="2" eaLnBrk="0" hangingPunct="0">
              <a:lnSpc>
                <a:spcPct val="90000"/>
              </a:lnSpc>
            </a:pPr>
            <a:r>
              <a:rPr lang="en-US" sz="2000" dirty="0">
                <a:solidFill>
                  <a:srgbClr val="17375E"/>
                </a:solidFill>
                <a:latin typeface="Georgia" panose="02040502050405020303" pitchFamily="18" charset="0"/>
              </a:rPr>
              <a:t>Financial Reporting</a:t>
            </a:r>
          </a:p>
          <a:p>
            <a:pPr marL="0" indent="0" eaLnBrk="0" hangingPunct="0">
              <a:lnSpc>
                <a:spcPct val="90000"/>
              </a:lnSpc>
              <a:buNone/>
            </a:pPr>
            <a:endParaRPr lang="en-US" sz="2000" dirty="0">
              <a:solidFill>
                <a:schemeClr val="tx2">
                  <a:lumMod val="75000"/>
                </a:schemeClr>
              </a:solidFill>
              <a:latin typeface="Georgia" panose="02040502050405020303" pitchFamily="18" charset="0"/>
            </a:endParaRPr>
          </a:p>
          <a:p>
            <a:pPr marL="0" indent="0">
              <a:buNone/>
            </a:pPr>
            <a:endParaRPr lang="en-US" sz="2000" dirty="0">
              <a:solidFill>
                <a:schemeClr val="tx2">
                  <a:lumMod val="75000"/>
                </a:schemeClr>
              </a:solidFill>
              <a:latin typeface="Georgia" panose="02040502050405020303" pitchFamily="18" charset="0"/>
            </a:endParaRPr>
          </a:p>
        </p:txBody>
      </p:sp>
    </p:spTree>
    <p:extLst>
      <p:ext uri="{BB962C8B-B14F-4D97-AF65-F5344CB8AC3E}">
        <p14:creationId xmlns:p14="http://schemas.microsoft.com/office/powerpoint/2010/main" val="35540654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91856" y="84550"/>
            <a:ext cx="7910306" cy="1042792"/>
          </a:xfrm>
        </p:spPr>
        <p:txBody>
          <a:bodyPr>
            <a:noAutofit/>
          </a:bodyPr>
          <a:lstStyle/>
          <a:p>
            <a:r>
              <a:rPr lang="en-US" sz="3300" b="1" dirty="0">
                <a:solidFill>
                  <a:schemeClr val="accent1">
                    <a:lumMod val="50000"/>
                  </a:schemeClr>
                </a:solidFill>
                <a:latin typeface="Georgia" panose="02040502050405020303" pitchFamily="18" charset="0"/>
              </a:rPr>
              <a:t>NFRI Partnership:  Streamlining Administrative Requirements </a:t>
            </a:r>
          </a:p>
        </p:txBody>
      </p:sp>
      <p:sp>
        <p:nvSpPr>
          <p:cNvPr id="3" name="Subtitle 2"/>
          <p:cNvSpPr>
            <a:spLocks noGrp="1"/>
          </p:cNvSpPr>
          <p:nvPr>
            <p:ph type="subTitle" idx="1"/>
          </p:nvPr>
        </p:nvSpPr>
        <p:spPr>
          <a:xfrm>
            <a:off x="409468" y="1215310"/>
            <a:ext cx="8614691" cy="2854730"/>
          </a:xfrm>
        </p:spPr>
        <p:txBody>
          <a:bodyPr>
            <a:normAutofit lnSpcReduction="10000"/>
          </a:bodyPr>
          <a:lstStyle/>
          <a:p>
            <a:pPr algn="l"/>
            <a:r>
              <a:rPr lang="en-US" sz="2625" b="1" dirty="0">
                <a:solidFill>
                  <a:srgbClr val="C00000"/>
                </a:solidFill>
                <a:latin typeface="Georgia" panose="02040502050405020303" pitchFamily="18" charset="0"/>
              </a:rPr>
              <a:t>“Streamlining Foundation Requirements and Processes To Reduce Administrative Burden and Cost”  COGR, September 2017</a:t>
            </a:r>
          </a:p>
          <a:p>
            <a:pPr algn="l"/>
            <a:endParaRPr lang="en-US" sz="1200" b="1" dirty="0">
              <a:latin typeface="Georgia" panose="02040502050405020303" pitchFamily="18" charset="0"/>
            </a:endParaRPr>
          </a:p>
          <a:p>
            <a:pPr algn="l"/>
            <a:r>
              <a:rPr lang="en-US" sz="2625" b="1" u="sng" dirty="0">
                <a:solidFill>
                  <a:schemeClr val="accent1">
                    <a:lumMod val="50000"/>
                  </a:schemeClr>
                </a:solidFill>
                <a:latin typeface="Georgia" panose="02040502050405020303" pitchFamily="18" charset="0"/>
              </a:rPr>
              <a:t>Working Group Leads</a:t>
            </a:r>
            <a:r>
              <a:rPr lang="en-US" sz="2625" b="1" dirty="0">
                <a:solidFill>
                  <a:schemeClr val="accent1">
                    <a:lumMod val="50000"/>
                  </a:schemeClr>
                </a:solidFill>
                <a:latin typeface="Georgia" panose="02040502050405020303" pitchFamily="18" charset="0"/>
              </a:rPr>
              <a:t>:</a:t>
            </a:r>
          </a:p>
          <a:p>
            <a:pPr algn="l"/>
            <a:r>
              <a:rPr lang="en-US" sz="2625" b="1" dirty="0">
                <a:solidFill>
                  <a:schemeClr val="accent1">
                    <a:lumMod val="50000"/>
                  </a:schemeClr>
                </a:solidFill>
                <a:latin typeface="Georgia" panose="02040502050405020303" pitchFamily="18" charset="0"/>
              </a:rPr>
              <a:t>Andrew Smith, Susan G. Komen for the Cure</a:t>
            </a:r>
          </a:p>
          <a:p>
            <a:pPr algn="l"/>
            <a:r>
              <a:rPr lang="en-US" sz="2625" b="1" dirty="0">
                <a:solidFill>
                  <a:schemeClr val="accent1">
                    <a:lumMod val="50000"/>
                  </a:schemeClr>
                </a:solidFill>
                <a:latin typeface="Georgia" panose="02040502050405020303" pitchFamily="18" charset="0"/>
              </a:rPr>
              <a:t>Vivian Holmes, Boston University </a:t>
            </a:r>
          </a:p>
          <a:p>
            <a:pPr algn="l"/>
            <a:endParaRPr lang="en-US" sz="2700" dirty="0">
              <a:latin typeface="Georgia" panose="02040502050405020303" pitchFamily="18" charset="0"/>
            </a:endParaRPr>
          </a:p>
          <a:p>
            <a:pPr algn="l"/>
            <a:endParaRPr lang="en-US" sz="2700" dirty="0">
              <a:latin typeface="Georgia" panose="02040502050405020303" pitchFamily="18" charset="0"/>
            </a:endParaRPr>
          </a:p>
          <a:p>
            <a:pPr algn="l"/>
            <a:endParaRPr lang="en-US" sz="2700" dirty="0">
              <a:latin typeface="Georgia" panose="02040502050405020303" pitchFamily="18" charset="0"/>
            </a:endParaRPr>
          </a:p>
          <a:p>
            <a:pPr algn="l"/>
            <a:endParaRPr lang="en-US" sz="2700" dirty="0">
              <a:latin typeface="Georgia" panose="02040502050405020303" pitchFamily="18" charset="0"/>
            </a:endParaRPr>
          </a:p>
          <a:p>
            <a:pPr algn="l"/>
            <a:endParaRPr lang="en-US" sz="2700" dirty="0">
              <a:latin typeface="Georgia" panose="02040502050405020303" pitchFamily="18" charset="0"/>
            </a:endParaRPr>
          </a:p>
          <a:p>
            <a:pPr algn="l"/>
            <a:endParaRPr lang="en-US" sz="2700" dirty="0">
              <a:latin typeface="Georgia" panose="02040502050405020303" pitchFamily="18" charset="0"/>
            </a:endParaRPr>
          </a:p>
        </p:txBody>
      </p:sp>
    </p:spTree>
    <p:extLst>
      <p:ext uri="{BB962C8B-B14F-4D97-AF65-F5344CB8AC3E}">
        <p14:creationId xmlns:p14="http://schemas.microsoft.com/office/powerpoint/2010/main" val="38554329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91856" y="84550"/>
            <a:ext cx="7910306" cy="1042792"/>
          </a:xfrm>
        </p:spPr>
        <p:txBody>
          <a:bodyPr>
            <a:noAutofit/>
          </a:bodyPr>
          <a:lstStyle/>
          <a:p>
            <a:r>
              <a:rPr lang="en-US" sz="3300" b="1" dirty="0">
                <a:solidFill>
                  <a:schemeClr val="accent1">
                    <a:lumMod val="50000"/>
                  </a:schemeClr>
                </a:solidFill>
                <a:latin typeface="Georgia" panose="02040502050405020303" pitchFamily="18" charset="0"/>
              </a:rPr>
              <a:t>NFRI Streamlining Workgroup</a:t>
            </a:r>
            <a:br>
              <a:rPr lang="en-US" sz="3300" b="1" dirty="0">
                <a:solidFill>
                  <a:schemeClr val="accent1">
                    <a:lumMod val="50000"/>
                  </a:schemeClr>
                </a:solidFill>
                <a:latin typeface="Georgia" panose="02040502050405020303" pitchFamily="18" charset="0"/>
              </a:rPr>
            </a:br>
            <a:r>
              <a:rPr lang="en-US" sz="3300" b="1" dirty="0">
                <a:solidFill>
                  <a:schemeClr val="accent1">
                    <a:lumMod val="50000"/>
                  </a:schemeClr>
                </a:solidFill>
                <a:latin typeface="Georgia" panose="02040502050405020303" pitchFamily="18" charset="0"/>
              </a:rPr>
              <a:t>November 2018 Session Topics</a:t>
            </a:r>
          </a:p>
        </p:txBody>
      </p:sp>
      <p:sp>
        <p:nvSpPr>
          <p:cNvPr id="3" name="Subtitle 2"/>
          <p:cNvSpPr>
            <a:spLocks noGrp="1"/>
          </p:cNvSpPr>
          <p:nvPr>
            <p:ph type="subTitle" idx="1"/>
          </p:nvPr>
        </p:nvSpPr>
        <p:spPr>
          <a:xfrm>
            <a:off x="319414" y="1467112"/>
            <a:ext cx="8614691" cy="2470759"/>
          </a:xfrm>
        </p:spPr>
        <p:txBody>
          <a:bodyPr>
            <a:normAutofit lnSpcReduction="10000"/>
          </a:bodyPr>
          <a:lstStyle/>
          <a:p>
            <a:pPr algn="l"/>
            <a:r>
              <a:rPr lang="en-US" sz="2700" b="1" dirty="0">
                <a:solidFill>
                  <a:schemeClr val="accent1">
                    <a:lumMod val="50000"/>
                  </a:schemeClr>
                </a:solidFill>
                <a:latin typeface="Georgia" panose="02040502050405020303" pitchFamily="18" charset="0"/>
              </a:rPr>
              <a:t>Proposal Submission</a:t>
            </a:r>
          </a:p>
          <a:p>
            <a:pPr algn="l"/>
            <a:r>
              <a:rPr lang="en-US" sz="2700" b="1" dirty="0">
                <a:solidFill>
                  <a:schemeClr val="accent1">
                    <a:lumMod val="50000"/>
                  </a:schemeClr>
                </a:solidFill>
                <a:latin typeface="Georgia" panose="02040502050405020303" pitchFamily="18" charset="0"/>
              </a:rPr>
              <a:t>Communication</a:t>
            </a:r>
          </a:p>
          <a:p>
            <a:pPr algn="l"/>
            <a:r>
              <a:rPr lang="en-US" sz="2700" b="1" dirty="0">
                <a:solidFill>
                  <a:schemeClr val="accent1">
                    <a:lumMod val="50000"/>
                  </a:schemeClr>
                </a:solidFill>
                <a:latin typeface="Georgia" panose="02040502050405020303" pitchFamily="18" charset="0"/>
              </a:rPr>
              <a:t>Award Issuance and Acceptance</a:t>
            </a:r>
          </a:p>
          <a:p>
            <a:pPr algn="l"/>
            <a:r>
              <a:rPr lang="en-US" sz="2700" b="1" dirty="0">
                <a:solidFill>
                  <a:schemeClr val="accent1">
                    <a:lumMod val="50000"/>
                  </a:schemeClr>
                </a:solidFill>
                <a:latin typeface="Georgia" panose="02040502050405020303" pitchFamily="18" charset="0"/>
              </a:rPr>
              <a:t>Financial and Progress Reporting</a:t>
            </a:r>
          </a:p>
          <a:p>
            <a:pPr algn="l"/>
            <a:r>
              <a:rPr lang="en-US" sz="2700" b="1" dirty="0">
                <a:solidFill>
                  <a:schemeClr val="accent1">
                    <a:lumMod val="50000"/>
                  </a:schemeClr>
                </a:solidFill>
                <a:latin typeface="Georgia" panose="02040502050405020303" pitchFamily="18" charset="0"/>
              </a:rPr>
              <a:t>Terminology </a:t>
            </a:r>
          </a:p>
          <a:p>
            <a:pPr algn="l"/>
            <a:endParaRPr lang="en-US" sz="2700" dirty="0">
              <a:latin typeface="Georgia" panose="02040502050405020303" pitchFamily="18" charset="0"/>
            </a:endParaRPr>
          </a:p>
          <a:p>
            <a:pPr algn="l"/>
            <a:endParaRPr lang="en-US" sz="2700" dirty="0">
              <a:latin typeface="Georgia" panose="02040502050405020303" pitchFamily="18" charset="0"/>
            </a:endParaRPr>
          </a:p>
          <a:p>
            <a:pPr algn="l"/>
            <a:endParaRPr lang="en-US" sz="2700" dirty="0">
              <a:latin typeface="Georgia" panose="02040502050405020303" pitchFamily="18" charset="0"/>
            </a:endParaRPr>
          </a:p>
          <a:p>
            <a:pPr algn="l"/>
            <a:endParaRPr lang="en-US" sz="2700" dirty="0">
              <a:latin typeface="Georgia" panose="02040502050405020303" pitchFamily="18" charset="0"/>
            </a:endParaRPr>
          </a:p>
          <a:p>
            <a:pPr algn="l"/>
            <a:endParaRPr lang="en-US" sz="2700" dirty="0">
              <a:latin typeface="Georgia" panose="02040502050405020303" pitchFamily="18" charset="0"/>
            </a:endParaRPr>
          </a:p>
        </p:txBody>
      </p:sp>
    </p:spTree>
    <p:extLst>
      <p:ext uri="{BB962C8B-B14F-4D97-AF65-F5344CB8AC3E}">
        <p14:creationId xmlns:p14="http://schemas.microsoft.com/office/powerpoint/2010/main" val="21843756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91856" y="84550"/>
            <a:ext cx="7910306" cy="1493730"/>
          </a:xfrm>
        </p:spPr>
        <p:txBody>
          <a:bodyPr>
            <a:noAutofit/>
          </a:bodyPr>
          <a:lstStyle/>
          <a:p>
            <a:r>
              <a:rPr lang="en-US" sz="3600" b="1" dirty="0">
                <a:solidFill>
                  <a:schemeClr val="accent1">
                    <a:lumMod val="50000"/>
                  </a:schemeClr>
                </a:solidFill>
                <a:latin typeface="Georgia" panose="02040502050405020303" pitchFamily="18" charset="0"/>
              </a:rPr>
              <a:t>NFRI Streamlining Workgroup</a:t>
            </a:r>
            <a:br>
              <a:rPr lang="en-US" sz="3600" b="1" dirty="0">
                <a:solidFill>
                  <a:schemeClr val="accent1">
                    <a:lumMod val="50000"/>
                  </a:schemeClr>
                </a:solidFill>
                <a:latin typeface="Georgia" panose="02040502050405020303" pitchFamily="18" charset="0"/>
              </a:rPr>
            </a:br>
            <a:r>
              <a:rPr lang="en-US" sz="3600" b="1" dirty="0">
                <a:solidFill>
                  <a:schemeClr val="accent1">
                    <a:lumMod val="50000"/>
                  </a:schemeClr>
                </a:solidFill>
                <a:latin typeface="Georgia" panose="02040502050405020303" pitchFamily="18" charset="0"/>
              </a:rPr>
              <a:t>Recommendations/Suggestions</a:t>
            </a:r>
          </a:p>
        </p:txBody>
      </p:sp>
      <p:sp>
        <p:nvSpPr>
          <p:cNvPr id="3" name="Subtitle 2"/>
          <p:cNvSpPr>
            <a:spLocks noGrp="1"/>
          </p:cNvSpPr>
          <p:nvPr>
            <p:ph type="subTitle" idx="1"/>
          </p:nvPr>
        </p:nvSpPr>
        <p:spPr>
          <a:xfrm>
            <a:off x="319413" y="1903861"/>
            <a:ext cx="8614691" cy="2299114"/>
          </a:xfrm>
        </p:spPr>
        <p:txBody>
          <a:bodyPr>
            <a:normAutofit fontScale="85000" lnSpcReduction="20000"/>
          </a:bodyPr>
          <a:lstStyle/>
          <a:p>
            <a:pPr algn="l"/>
            <a:r>
              <a:rPr lang="en-US" sz="2700" b="1" dirty="0">
                <a:solidFill>
                  <a:schemeClr val="accent1">
                    <a:lumMod val="50000"/>
                  </a:schemeClr>
                </a:solidFill>
                <a:latin typeface="Georgia" panose="02040502050405020303" pitchFamily="18" charset="0"/>
              </a:rPr>
              <a:t>Areas of Agreement:  communication, consistency</a:t>
            </a:r>
          </a:p>
          <a:p>
            <a:pPr algn="l"/>
            <a:r>
              <a:rPr lang="en-US" sz="2700" b="1" dirty="0">
                <a:solidFill>
                  <a:schemeClr val="accent1">
                    <a:lumMod val="50000"/>
                  </a:schemeClr>
                </a:solidFill>
                <a:latin typeface="Georgia" panose="02040502050405020303" pitchFamily="18" charset="0"/>
              </a:rPr>
              <a:t>Near-term Deliverables: contact info, delegated authority</a:t>
            </a:r>
          </a:p>
          <a:p>
            <a:pPr algn="l"/>
            <a:r>
              <a:rPr lang="en-US" sz="2700" b="1" dirty="0">
                <a:solidFill>
                  <a:schemeClr val="accent1">
                    <a:lumMod val="50000"/>
                  </a:schemeClr>
                </a:solidFill>
                <a:latin typeface="Georgia" panose="02040502050405020303" pitchFamily="18" charset="0"/>
              </a:rPr>
              <a:t>Longer-term Deliverables: all policies/procedures on NFRI site</a:t>
            </a:r>
          </a:p>
          <a:p>
            <a:pPr algn="l"/>
            <a:r>
              <a:rPr lang="en-US" sz="2700" b="1" dirty="0">
                <a:solidFill>
                  <a:schemeClr val="accent1">
                    <a:lumMod val="50000"/>
                  </a:schemeClr>
                </a:solidFill>
                <a:latin typeface="Georgia" panose="02040502050405020303" pitchFamily="18" charset="0"/>
              </a:rPr>
              <a:t>Areas for further discussion: access to clearinghouse info</a:t>
            </a:r>
          </a:p>
          <a:p>
            <a:pPr algn="l"/>
            <a:endParaRPr lang="en-US" sz="2700" dirty="0">
              <a:latin typeface="Georgia" panose="02040502050405020303" pitchFamily="18" charset="0"/>
            </a:endParaRPr>
          </a:p>
          <a:p>
            <a:pPr algn="l"/>
            <a:endParaRPr lang="en-US" sz="2700" dirty="0">
              <a:latin typeface="Georgia" panose="02040502050405020303" pitchFamily="18" charset="0"/>
            </a:endParaRPr>
          </a:p>
          <a:p>
            <a:pPr algn="l"/>
            <a:endParaRPr lang="en-US" sz="2700" dirty="0">
              <a:latin typeface="Georgia" panose="02040502050405020303" pitchFamily="18" charset="0"/>
            </a:endParaRPr>
          </a:p>
          <a:p>
            <a:pPr algn="l"/>
            <a:endParaRPr lang="en-US" sz="2700" dirty="0">
              <a:latin typeface="Georgia" panose="02040502050405020303" pitchFamily="18" charset="0"/>
            </a:endParaRPr>
          </a:p>
          <a:p>
            <a:pPr algn="l"/>
            <a:endParaRPr lang="en-US" sz="2700" dirty="0">
              <a:latin typeface="Georgia" panose="02040502050405020303" pitchFamily="18" charset="0"/>
            </a:endParaRPr>
          </a:p>
          <a:p>
            <a:pPr algn="l"/>
            <a:endParaRPr lang="en-US" sz="2700" dirty="0">
              <a:latin typeface="Georgia" panose="02040502050405020303" pitchFamily="18" charset="0"/>
            </a:endParaRPr>
          </a:p>
          <a:p>
            <a:pPr algn="l"/>
            <a:endParaRPr lang="en-US" sz="2700" dirty="0">
              <a:latin typeface="Georgia" panose="02040502050405020303" pitchFamily="18" charset="0"/>
            </a:endParaRPr>
          </a:p>
          <a:p>
            <a:pPr algn="l"/>
            <a:endParaRPr lang="en-US" sz="2700" dirty="0">
              <a:latin typeface="Georgia" panose="02040502050405020303" pitchFamily="18" charset="0"/>
            </a:endParaRPr>
          </a:p>
        </p:txBody>
      </p:sp>
    </p:spTree>
    <p:extLst>
      <p:ext uri="{BB962C8B-B14F-4D97-AF65-F5344CB8AC3E}">
        <p14:creationId xmlns:p14="http://schemas.microsoft.com/office/powerpoint/2010/main" val="29097407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91856" y="84550"/>
            <a:ext cx="7910306" cy="1042792"/>
          </a:xfrm>
        </p:spPr>
        <p:txBody>
          <a:bodyPr>
            <a:noAutofit/>
          </a:bodyPr>
          <a:lstStyle/>
          <a:p>
            <a:r>
              <a:rPr lang="en-US" sz="3300" b="1" dirty="0">
                <a:solidFill>
                  <a:schemeClr val="accent1">
                    <a:lumMod val="50000"/>
                  </a:schemeClr>
                </a:solidFill>
                <a:latin typeface="Georgia" panose="02040502050405020303" pitchFamily="18" charset="0"/>
              </a:rPr>
              <a:t>NFRI Streamlining Workgroup</a:t>
            </a:r>
            <a:br>
              <a:rPr lang="en-US" sz="3300" b="1" dirty="0">
                <a:solidFill>
                  <a:schemeClr val="accent1">
                    <a:lumMod val="50000"/>
                  </a:schemeClr>
                </a:solidFill>
                <a:latin typeface="Georgia" panose="02040502050405020303" pitchFamily="18" charset="0"/>
              </a:rPr>
            </a:br>
            <a:r>
              <a:rPr lang="en-US" sz="3300" b="1" dirty="0">
                <a:solidFill>
                  <a:schemeClr val="accent1">
                    <a:lumMod val="50000"/>
                  </a:schemeClr>
                </a:solidFill>
                <a:latin typeface="Georgia" panose="02040502050405020303" pitchFamily="18" charset="0"/>
              </a:rPr>
              <a:t>November 2018 Breakout Session</a:t>
            </a:r>
          </a:p>
        </p:txBody>
      </p:sp>
      <p:sp>
        <p:nvSpPr>
          <p:cNvPr id="3" name="Subtitle 2"/>
          <p:cNvSpPr>
            <a:spLocks noGrp="1"/>
          </p:cNvSpPr>
          <p:nvPr>
            <p:ph type="subTitle" idx="1"/>
          </p:nvPr>
        </p:nvSpPr>
        <p:spPr>
          <a:xfrm>
            <a:off x="152401" y="1277655"/>
            <a:ext cx="8781704" cy="3019166"/>
          </a:xfrm>
        </p:spPr>
        <p:txBody>
          <a:bodyPr>
            <a:normAutofit fontScale="92500" lnSpcReduction="20000"/>
          </a:bodyPr>
          <a:lstStyle/>
          <a:p>
            <a:pPr algn="l"/>
            <a:r>
              <a:rPr lang="en-US" sz="2625" dirty="0">
                <a:solidFill>
                  <a:srgbClr val="C00000"/>
                </a:solidFill>
                <a:latin typeface="Georgia" panose="02040502050405020303" pitchFamily="18" charset="0"/>
              </a:rPr>
              <a:t>Common challenges and goals – Subgroup Leaders </a:t>
            </a:r>
          </a:p>
          <a:p>
            <a:pPr algn="l"/>
            <a:endParaRPr lang="en-US" sz="975" dirty="0">
              <a:solidFill>
                <a:schemeClr val="accent1">
                  <a:lumMod val="50000"/>
                </a:schemeClr>
              </a:solidFill>
              <a:latin typeface="Georgia" panose="02040502050405020303" pitchFamily="18" charset="0"/>
            </a:endParaRPr>
          </a:p>
          <a:p>
            <a:pPr algn="l"/>
            <a:r>
              <a:rPr lang="en-US" sz="2625" b="1" dirty="0">
                <a:solidFill>
                  <a:schemeClr val="accent1">
                    <a:lumMod val="50000"/>
                  </a:schemeClr>
                </a:solidFill>
                <a:latin typeface="Georgia" panose="02040502050405020303" pitchFamily="18" charset="0"/>
              </a:rPr>
              <a:t>Application Process:  </a:t>
            </a:r>
          </a:p>
          <a:p>
            <a:pPr algn="l"/>
            <a:r>
              <a:rPr lang="en-US" sz="2625" dirty="0">
                <a:solidFill>
                  <a:schemeClr val="accent1">
                    <a:lumMod val="50000"/>
                  </a:schemeClr>
                </a:solidFill>
                <a:latin typeface="Georgia" panose="02040502050405020303" pitchFamily="18" charset="0"/>
              </a:rPr>
              <a:t>Marti Dunne, NYU; Calvin Ho, TSA</a:t>
            </a:r>
          </a:p>
          <a:p>
            <a:pPr algn="l"/>
            <a:r>
              <a:rPr lang="en-US" sz="2625" b="1" dirty="0">
                <a:solidFill>
                  <a:schemeClr val="accent1">
                    <a:lumMod val="50000"/>
                  </a:schemeClr>
                </a:solidFill>
                <a:latin typeface="Georgia" panose="02040502050405020303" pitchFamily="18" charset="0"/>
              </a:rPr>
              <a:t>Financial Reporting: </a:t>
            </a:r>
          </a:p>
          <a:p>
            <a:pPr algn="l"/>
            <a:r>
              <a:rPr lang="en-US" sz="2625" dirty="0">
                <a:solidFill>
                  <a:schemeClr val="accent1">
                    <a:lumMod val="50000"/>
                  </a:schemeClr>
                </a:solidFill>
                <a:latin typeface="Georgia" panose="02040502050405020303" pitchFamily="18" charset="0"/>
              </a:rPr>
              <a:t>Charles Greer, UC Riverside; Mehvish Khan, Conquer Cancer </a:t>
            </a:r>
          </a:p>
          <a:p>
            <a:pPr algn="l"/>
            <a:r>
              <a:rPr lang="en-US" sz="2625" b="1" dirty="0">
                <a:solidFill>
                  <a:schemeClr val="accent1">
                    <a:lumMod val="50000"/>
                  </a:schemeClr>
                </a:solidFill>
                <a:latin typeface="Georgia" panose="02040502050405020303" pitchFamily="18" charset="0"/>
              </a:rPr>
              <a:t>Policies, Terms and Conditions: </a:t>
            </a:r>
          </a:p>
          <a:p>
            <a:pPr algn="l"/>
            <a:r>
              <a:rPr lang="en-US" sz="2625" dirty="0">
                <a:solidFill>
                  <a:schemeClr val="accent1">
                    <a:lumMod val="50000"/>
                  </a:schemeClr>
                </a:solidFill>
                <a:latin typeface="Georgia" panose="02040502050405020303" pitchFamily="18" charset="0"/>
              </a:rPr>
              <a:t>Missy Peluso, Upenn; Whitney Steen, Lymphoma Research Foundation</a:t>
            </a:r>
          </a:p>
          <a:p>
            <a:pPr algn="l"/>
            <a:endParaRPr lang="en-US" sz="2700" dirty="0">
              <a:latin typeface="Georgia" panose="02040502050405020303" pitchFamily="18" charset="0"/>
            </a:endParaRPr>
          </a:p>
          <a:p>
            <a:pPr algn="l"/>
            <a:endParaRPr lang="en-US" sz="2700" dirty="0">
              <a:latin typeface="Georgia" panose="02040502050405020303" pitchFamily="18" charset="0"/>
            </a:endParaRPr>
          </a:p>
          <a:p>
            <a:pPr algn="l"/>
            <a:endParaRPr lang="en-US" sz="2700" dirty="0">
              <a:latin typeface="Georgia" panose="02040502050405020303" pitchFamily="18" charset="0"/>
            </a:endParaRPr>
          </a:p>
          <a:p>
            <a:pPr algn="l"/>
            <a:endParaRPr lang="en-US" sz="2700" dirty="0">
              <a:latin typeface="Georgia" panose="02040502050405020303" pitchFamily="18" charset="0"/>
            </a:endParaRPr>
          </a:p>
          <a:p>
            <a:pPr algn="l"/>
            <a:endParaRPr lang="en-US" sz="2700" dirty="0">
              <a:latin typeface="Georgia" panose="02040502050405020303" pitchFamily="18" charset="0"/>
            </a:endParaRPr>
          </a:p>
          <a:p>
            <a:pPr algn="l"/>
            <a:endParaRPr lang="en-US" sz="2700" dirty="0">
              <a:latin typeface="Georgia" panose="02040502050405020303" pitchFamily="18" charset="0"/>
            </a:endParaRPr>
          </a:p>
          <a:p>
            <a:pPr algn="l"/>
            <a:endParaRPr lang="en-US" sz="2700" dirty="0">
              <a:latin typeface="Georgia" panose="02040502050405020303" pitchFamily="18" charset="0"/>
            </a:endParaRPr>
          </a:p>
          <a:p>
            <a:pPr algn="l"/>
            <a:endParaRPr lang="en-US" sz="2700" dirty="0">
              <a:latin typeface="Georgia" panose="02040502050405020303" pitchFamily="18" charset="0"/>
            </a:endParaRPr>
          </a:p>
        </p:txBody>
      </p:sp>
    </p:spTree>
    <p:extLst>
      <p:ext uri="{BB962C8B-B14F-4D97-AF65-F5344CB8AC3E}">
        <p14:creationId xmlns:p14="http://schemas.microsoft.com/office/powerpoint/2010/main" val="13740951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6AFBFE4-9BD9-7C4E-B965-5C3F83181E6A}"/>
              </a:ext>
            </a:extLst>
          </p:cNvPr>
          <p:cNvSpPr/>
          <p:nvPr/>
        </p:nvSpPr>
        <p:spPr>
          <a:xfrm>
            <a:off x="1181911" y="-1620190"/>
            <a:ext cx="5676089" cy="4901983"/>
          </a:xfrm>
          <a:prstGeom prst="rect">
            <a:avLst/>
          </a:prstGeom>
        </p:spPr>
        <p:txBody>
          <a:bodyPr wrap="square">
            <a:spAutoFit/>
          </a:bodyPr>
          <a:lstStyle/>
          <a:p>
            <a:endParaRPr lang="en-US" sz="2400" b="1" dirty="0">
              <a:latin typeface="Georgia" panose="02040502050405020303" pitchFamily="18" charset="0"/>
              <a:ea typeface="Calibri" panose="020F0502020204030204" pitchFamily="34" charset="0"/>
              <a:cs typeface="Times New Roman" panose="02020603050405020304" pitchFamily="18" charset="0"/>
            </a:endParaRPr>
          </a:p>
          <a:p>
            <a:endParaRPr lang="en-US" sz="2400" b="1" dirty="0">
              <a:latin typeface="Georgia" panose="02040502050405020303" pitchFamily="18" charset="0"/>
              <a:ea typeface="Calibri" panose="020F0502020204030204" pitchFamily="34" charset="0"/>
              <a:cs typeface="Times New Roman" panose="02020603050405020304" pitchFamily="18" charset="0"/>
            </a:endParaRPr>
          </a:p>
          <a:p>
            <a:endParaRPr lang="en-US" sz="2400" b="1" dirty="0">
              <a:latin typeface="Georgia" panose="02040502050405020303" pitchFamily="18" charset="0"/>
              <a:ea typeface="Calibri" panose="020F0502020204030204" pitchFamily="34" charset="0"/>
              <a:cs typeface="Times New Roman" panose="02020603050405020304" pitchFamily="18" charset="0"/>
            </a:endParaRPr>
          </a:p>
          <a:p>
            <a:endParaRPr lang="en-US" sz="2400" b="1" dirty="0">
              <a:latin typeface="Georgia" panose="02040502050405020303" pitchFamily="18" charset="0"/>
              <a:ea typeface="Calibri" panose="020F0502020204030204" pitchFamily="34" charset="0"/>
              <a:cs typeface="Times New Roman" panose="02020603050405020304" pitchFamily="18" charset="0"/>
            </a:endParaRPr>
          </a:p>
          <a:p>
            <a:endParaRPr lang="en-US" sz="2400" b="1" dirty="0">
              <a:latin typeface="Georgia" panose="02040502050405020303" pitchFamily="18" charset="0"/>
              <a:ea typeface="Calibri" panose="020F0502020204030204" pitchFamily="34" charset="0"/>
              <a:cs typeface="Times New Roman" panose="02020603050405020304" pitchFamily="18" charset="0"/>
            </a:endParaRPr>
          </a:p>
          <a:p>
            <a:endParaRPr lang="en-US" sz="2400" b="1" dirty="0">
              <a:latin typeface="Georgia" panose="02040502050405020303" pitchFamily="18" charset="0"/>
              <a:ea typeface="Calibri" panose="020F0502020204030204" pitchFamily="34" charset="0"/>
              <a:cs typeface="Times New Roman" panose="02020603050405020304" pitchFamily="18" charset="0"/>
            </a:endParaRPr>
          </a:p>
          <a:p>
            <a:endParaRPr lang="en-US" sz="2400" b="1" dirty="0">
              <a:latin typeface="Georgia" panose="02040502050405020303" pitchFamily="18" charset="0"/>
              <a:ea typeface="Calibri" panose="020F0502020204030204" pitchFamily="34" charset="0"/>
              <a:cs typeface="Times New Roman" panose="02020603050405020304" pitchFamily="18" charset="0"/>
            </a:endParaRPr>
          </a:p>
          <a:p>
            <a:endParaRPr lang="en-US" sz="2400" b="1" dirty="0">
              <a:latin typeface="Georgia" panose="02040502050405020303" pitchFamily="18" charset="0"/>
              <a:ea typeface="Calibri" panose="020F0502020204030204" pitchFamily="34" charset="0"/>
              <a:cs typeface="Times New Roman" panose="02020603050405020304" pitchFamily="18" charset="0"/>
            </a:endParaRPr>
          </a:p>
          <a:p>
            <a:endParaRPr lang="en-US" sz="2400" b="1" dirty="0">
              <a:latin typeface="Georgia" panose="02040502050405020303" pitchFamily="18" charset="0"/>
              <a:ea typeface="Calibri" panose="020F0502020204030204" pitchFamily="34" charset="0"/>
              <a:cs typeface="Times New Roman" panose="02020603050405020304" pitchFamily="18" charset="0"/>
            </a:endParaRPr>
          </a:p>
          <a:p>
            <a:endParaRPr lang="en-US" sz="2400" dirty="0">
              <a:latin typeface="Georgia" panose="02040502050405020303" pitchFamily="18" charset="0"/>
              <a:ea typeface="Calibri" panose="020F0502020204030204" pitchFamily="34" charset="0"/>
              <a:cs typeface="Times New Roman" panose="02020603050405020304" pitchFamily="18" charset="0"/>
            </a:endParaRPr>
          </a:p>
          <a:p>
            <a:r>
              <a:rPr lang="en-US" sz="2400" dirty="0">
                <a:latin typeface="Georgia" panose="02040502050405020303" pitchFamily="18" charset="0"/>
                <a:ea typeface="Calibri" panose="020F0502020204030204" pitchFamily="34" charset="0"/>
                <a:cs typeface="Times New Roman" panose="02020603050405020304" pitchFamily="18" charset="0"/>
              </a:rPr>
              <a:t> </a:t>
            </a:r>
          </a:p>
          <a:p>
            <a:endParaRPr lang="en-US" sz="2400" dirty="0">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600"/>
              </a:spcAft>
            </a:pPr>
            <a:r>
              <a:rPr lang="en-US" sz="2400" dirty="0">
                <a:latin typeface="Georgia" panose="02040502050405020303" pitchFamily="18" charset="0"/>
                <a:ea typeface="Calibri" panose="020F0502020204030204" pitchFamily="34" charset="0"/>
                <a:cs typeface="Times New Roman" panose="02020603050405020304" pitchFamily="18" charset="0"/>
              </a:rPr>
              <a:t> </a:t>
            </a:r>
          </a:p>
        </p:txBody>
      </p:sp>
      <p:sp>
        <p:nvSpPr>
          <p:cNvPr id="3" name="Rectangle 2">
            <a:extLst>
              <a:ext uri="{FF2B5EF4-FFF2-40B4-BE49-F238E27FC236}">
                <a16:creationId xmlns:a16="http://schemas.microsoft.com/office/drawing/2014/main" id="{2420DE9D-6819-0D41-A541-0D748B4537BF}"/>
              </a:ext>
            </a:extLst>
          </p:cNvPr>
          <p:cNvSpPr/>
          <p:nvPr/>
        </p:nvSpPr>
        <p:spPr>
          <a:xfrm>
            <a:off x="519107" y="250618"/>
            <a:ext cx="8105786" cy="4570482"/>
          </a:xfrm>
          <a:prstGeom prst="rect">
            <a:avLst/>
          </a:prstGeom>
        </p:spPr>
        <p:txBody>
          <a:bodyPr wrap="square">
            <a:spAutoFit/>
          </a:bodyPr>
          <a:lstStyle/>
          <a:p>
            <a:r>
              <a:rPr lang="en-US" sz="3300" b="1" dirty="0">
                <a:solidFill>
                  <a:schemeClr val="accent1">
                    <a:lumMod val="50000"/>
                  </a:schemeClr>
                </a:solidFill>
                <a:latin typeface="Georgia" panose="02040502050405020303" pitchFamily="18" charset="0"/>
                <a:ea typeface="Calibri" panose="020F0502020204030204" pitchFamily="34" charset="0"/>
                <a:cs typeface="Times New Roman" panose="02020603050405020304" pitchFamily="18" charset="0"/>
              </a:rPr>
              <a:t>Streamlining Administrative Requirements -  Working Group on Streamlining Application Processes</a:t>
            </a:r>
          </a:p>
          <a:p>
            <a:r>
              <a:rPr lang="en-US" sz="2400" b="1" dirty="0">
                <a:solidFill>
                  <a:schemeClr val="accent1">
                    <a:lumMod val="50000"/>
                  </a:schemeClr>
                </a:solidFill>
                <a:latin typeface="Georgia" panose="02040502050405020303" pitchFamily="18" charset="0"/>
                <a:ea typeface="Calibri" panose="020F0502020204030204" pitchFamily="34" charset="0"/>
                <a:cs typeface="Times New Roman" panose="02020603050405020304" pitchFamily="18" charset="0"/>
              </a:rPr>
              <a:t> </a:t>
            </a:r>
            <a:r>
              <a:rPr lang="en-US" sz="2400" b="1" dirty="0">
                <a:solidFill>
                  <a:srgbClr val="C00000"/>
                </a:solidFill>
                <a:latin typeface="Georgia" panose="02040502050405020303" pitchFamily="18" charset="0"/>
                <a:ea typeface="Calibri" panose="020F0502020204030204" pitchFamily="34" charset="0"/>
                <a:cs typeface="Times New Roman" panose="02020603050405020304" pitchFamily="18" charset="0"/>
              </a:rPr>
              <a:t>Working Group Goals: </a:t>
            </a:r>
            <a:r>
              <a:rPr lang="en-US" sz="2400" dirty="0">
                <a:solidFill>
                  <a:schemeClr val="accent1">
                    <a:lumMod val="50000"/>
                  </a:schemeClr>
                </a:solidFill>
                <a:latin typeface="Georgia" panose="02040502050405020303" pitchFamily="18" charset="0"/>
                <a:ea typeface="Calibri" panose="020F0502020204030204" pitchFamily="34" charset="0"/>
                <a:cs typeface="Times New Roman" panose="02020603050405020304" pitchFamily="18" charset="0"/>
              </a:rPr>
              <a:t>Identify ways of reducing burden for both higher education institutions and nonprofit funders in the application process</a:t>
            </a:r>
            <a:endParaRPr lang="en-US" sz="1200" dirty="0">
              <a:solidFill>
                <a:schemeClr val="accent1">
                  <a:lumMod val="50000"/>
                </a:schemeClr>
              </a:solidFill>
              <a:latin typeface="Georgia" panose="02040502050405020303" pitchFamily="18" charset="0"/>
              <a:ea typeface="Calibri" panose="020F0502020204030204" pitchFamily="34" charset="0"/>
              <a:cs typeface="Times New Roman" panose="02020603050405020304" pitchFamily="18" charset="0"/>
            </a:endParaRPr>
          </a:p>
          <a:p>
            <a:r>
              <a:rPr lang="en-US" sz="2400" b="1" dirty="0">
                <a:solidFill>
                  <a:srgbClr val="C00000"/>
                </a:solidFill>
                <a:latin typeface="Georgia" panose="02040502050405020303" pitchFamily="18" charset="0"/>
                <a:ea typeface="Calibri" panose="020F0502020204030204" pitchFamily="34" charset="0"/>
                <a:cs typeface="Times New Roman" panose="02020603050405020304" pitchFamily="18" charset="0"/>
              </a:rPr>
              <a:t>Chair for subgroup for research institutions</a:t>
            </a:r>
            <a:r>
              <a:rPr lang="en-US" sz="2400" b="1" dirty="0">
                <a:solidFill>
                  <a:schemeClr val="accent1">
                    <a:lumMod val="50000"/>
                  </a:schemeClr>
                </a:solidFill>
                <a:latin typeface="Georgia" panose="02040502050405020303" pitchFamily="18" charset="0"/>
                <a:ea typeface="Calibri" panose="020F0502020204030204" pitchFamily="34" charset="0"/>
                <a:cs typeface="Times New Roman" panose="02020603050405020304" pitchFamily="18" charset="0"/>
              </a:rPr>
              <a:t>: </a:t>
            </a:r>
          </a:p>
          <a:p>
            <a:r>
              <a:rPr lang="en-US" sz="2400" dirty="0">
                <a:solidFill>
                  <a:schemeClr val="accent1">
                    <a:lumMod val="50000"/>
                  </a:schemeClr>
                </a:solidFill>
                <a:latin typeface="Georgia" panose="02040502050405020303" pitchFamily="18" charset="0"/>
                <a:ea typeface="Calibri" panose="020F0502020204030204" pitchFamily="34" charset="0"/>
                <a:cs typeface="Times New Roman" panose="02020603050405020304" pitchFamily="18" charset="0"/>
              </a:rPr>
              <a:t>Marti Dunne, New York University</a:t>
            </a:r>
          </a:p>
          <a:p>
            <a:r>
              <a:rPr lang="en-US" sz="2400" b="1" dirty="0">
                <a:solidFill>
                  <a:srgbClr val="C00000"/>
                </a:solidFill>
                <a:latin typeface="Georgia" panose="02040502050405020303" pitchFamily="18" charset="0"/>
                <a:ea typeface="Calibri" panose="020F0502020204030204" pitchFamily="34" charset="0"/>
                <a:cs typeface="Times New Roman" panose="02020603050405020304" pitchFamily="18" charset="0"/>
              </a:rPr>
              <a:t>Chair for nonprofit funders</a:t>
            </a:r>
            <a:r>
              <a:rPr lang="en-US" sz="2400" b="1" dirty="0">
                <a:solidFill>
                  <a:schemeClr val="accent1">
                    <a:lumMod val="50000"/>
                  </a:schemeClr>
                </a:solidFill>
                <a:latin typeface="Georgia" panose="02040502050405020303" pitchFamily="18" charset="0"/>
                <a:ea typeface="Calibri" panose="020F0502020204030204" pitchFamily="34" charset="0"/>
                <a:cs typeface="Times New Roman" panose="02020603050405020304" pitchFamily="18" charset="0"/>
              </a:rPr>
              <a:t>:  </a:t>
            </a:r>
            <a:br>
              <a:rPr lang="en-US" sz="2400" b="1" dirty="0">
                <a:solidFill>
                  <a:schemeClr val="accent1">
                    <a:lumMod val="50000"/>
                  </a:schemeClr>
                </a:solidFill>
                <a:latin typeface="Georgia" panose="02040502050405020303" pitchFamily="18" charset="0"/>
                <a:ea typeface="Calibri" panose="020F0502020204030204" pitchFamily="34" charset="0"/>
                <a:cs typeface="Times New Roman" panose="02020603050405020304" pitchFamily="18" charset="0"/>
              </a:rPr>
            </a:br>
            <a:r>
              <a:rPr lang="en-US" sz="2400" dirty="0">
                <a:solidFill>
                  <a:schemeClr val="accent1">
                    <a:lumMod val="50000"/>
                  </a:schemeClr>
                </a:solidFill>
                <a:latin typeface="Georgia" panose="02040502050405020303" pitchFamily="18" charset="0"/>
                <a:ea typeface="Calibri" panose="020F0502020204030204" pitchFamily="34" charset="0"/>
                <a:cs typeface="Times New Roman" panose="02020603050405020304" pitchFamily="18" charset="0"/>
              </a:rPr>
              <a:t>(formerly) Calvin Ho, Tuberous Sclerosis Alliance</a:t>
            </a:r>
          </a:p>
          <a:p>
            <a:r>
              <a:rPr lang="en-US" sz="2400" dirty="0">
                <a:latin typeface="Georgia" panose="02040502050405020303" pitchFamily="18" charset="0"/>
                <a:ea typeface="Calibri" panose="020F0502020204030204" pitchFamily="34" charset="0"/>
                <a:cs typeface="Times New Roman" panose="02020603050405020304" pitchFamily="18" charset="0"/>
              </a:rPr>
              <a:t> </a:t>
            </a:r>
            <a:endParaRPr lang="en-US" sz="2400" dirty="0">
              <a:latin typeface="Georgia" panose="02040502050405020303" pitchFamily="18" charset="0"/>
            </a:endParaRPr>
          </a:p>
        </p:txBody>
      </p:sp>
    </p:spTree>
    <p:extLst>
      <p:ext uri="{BB962C8B-B14F-4D97-AF65-F5344CB8AC3E}">
        <p14:creationId xmlns:p14="http://schemas.microsoft.com/office/powerpoint/2010/main" val="2322066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67227"/>
            <a:ext cx="7886700" cy="716756"/>
          </a:xfrm>
        </p:spPr>
        <p:txBody>
          <a:bodyPr/>
          <a:lstStyle/>
          <a:p>
            <a:r>
              <a:rPr lang="en-US" b="1" dirty="0">
                <a:solidFill>
                  <a:schemeClr val="accent1">
                    <a:lumMod val="50000"/>
                  </a:schemeClr>
                </a:solidFill>
                <a:latin typeface="Georgia" panose="02040502050405020303" pitchFamily="18" charset="0"/>
              </a:rPr>
              <a:t>Members</a:t>
            </a:r>
          </a:p>
        </p:txBody>
      </p:sp>
      <p:graphicFrame>
        <p:nvGraphicFramePr>
          <p:cNvPr id="6" name="Content Placeholder 5"/>
          <p:cNvGraphicFramePr>
            <a:graphicFrameLocks noGrp="1"/>
          </p:cNvGraphicFramePr>
          <p:nvPr>
            <p:ph idx="1"/>
            <p:extLst/>
          </p:nvPr>
        </p:nvGraphicFramePr>
        <p:xfrm>
          <a:off x="2010399" y="883983"/>
          <a:ext cx="5268384" cy="3670464"/>
        </p:xfrm>
        <a:graphic>
          <a:graphicData uri="http://schemas.openxmlformats.org/drawingml/2006/table">
            <a:tbl>
              <a:tblPr>
                <a:tableStyleId>{5C22544A-7EE6-4342-B048-85BDC9FD1C3A}</a:tableStyleId>
              </a:tblPr>
              <a:tblGrid>
                <a:gridCol w="1948580">
                  <a:extLst>
                    <a:ext uri="{9D8B030D-6E8A-4147-A177-3AD203B41FA5}">
                      <a16:colId xmlns:a16="http://schemas.microsoft.com/office/drawing/2014/main" val="20000"/>
                    </a:ext>
                  </a:extLst>
                </a:gridCol>
                <a:gridCol w="3319804">
                  <a:extLst>
                    <a:ext uri="{9D8B030D-6E8A-4147-A177-3AD203B41FA5}">
                      <a16:colId xmlns:a16="http://schemas.microsoft.com/office/drawing/2014/main" val="20001"/>
                    </a:ext>
                  </a:extLst>
                </a:gridCol>
              </a:tblGrid>
              <a:tr h="167164">
                <a:tc>
                  <a:txBody>
                    <a:bodyPr/>
                    <a:lstStyle/>
                    <a:p>
                      <a:pPr algn="l" fontAlgn="b"/>
                      <a:r>
                        <a:rPr lang="en-US" sz="1100" u="none" strike="noStrike" dirty="0">
                          <a:effectLst/>
                        </a:rPr>
                        <a:t>Susan Fargo</a:t>
                      </a:r>
                      <a:endParaRPr lang="en-US" sz="1100" b="0" i="0" u="none" strike="noStrike" dirty="0">
                        <a:solidFill>
                          <a:srgbClr val="000000"/>
                        </a:solidFill>
                        <a:effectLst/>
                        <a:latin typeface="Calibri"/>
                      </a:endParaRPr>
                    </a:p>
                  </a:txBody>
                  <a:tcPr marL="7144" marR="7144" marT="7144" marB="0" anchor="b"/>
                </a:tc>
                <a:tc>
                  <a:txBody>
                    <a:bodyPr/>
                    <a:lstStyle/>
                    <a:p>
                      <a:pPr algn="l" fontAlgn="b"/>
                      <a:r>
                        <a:rPr lang="en-US" sz="1100" u="none" strike="noStrike" dirty="0">
                          <a:effectLst/>
                        </a:rPr>
                        <a:t>American Epilepsy Society</a:t>
                      </a:r>
                      <a:endParaRPr lang="en-US" sz="1100" b="0" i="0" u="none" strike="noStrike" dirty="0">
                        <a:solidFill>
                          <a:srgbClr val="000000"/>
                        </a:solidFill>
                        <a:effectLst/>
                        <a:latin typeface="Calibri"/>
                      </a:endParaRPr>
                    </a:p>
                  </a:txBody>
                  <a:tcPr marL="7144" marR="7144" marT="7144" marB="0" anchor="b"/>
                </a:tc>
                <a:extLst>
                  <a:ext uri="{0D108BD9-81ED-4DB2-BD59-A6C34878D82A}">
                    <a16:rowId xmlns:a16="http://schemas.microsoft.com/office/drawing/2014/main" val="10001"/>
                  </a:ext>
                </a:extLst>
              </a:tr>
              <a:tr h="167164">
                <a:tc>
                  <a:txBody>
                    <a:bodyPr/>
                    <a:lstStyle/>
                    <a:p>
                      <a:pPr algn="l" fontAlgn="b"/>
                      <a:r>
                        <a:rPr lang="en-US" sz="1100" u="none" strike="noStrike" dirty="0">
                          <a:effectLst/>
                        </a:rPr>
                        <a:t>Andrew Murtishaw</a:t>
                      </a:r>
                      <a:endParaRPr lang="en-US" sz="1100" b="0" i="0" u="none" strike="noStrike" dirty="0">
                        <a:solidFill>
                          <a:srgbClr val="000000"/>
                        </a:solidFill>
                        <a:effectLst/>
                        <a:latin typeface="Calibri"/>
                      </a:endParaRPr>
                    </a:p>
                  </a:txBody>
                  <a:tcPr marL="7144" marR="7144" marT="7144" marB="0" anchor="b"/>
                </a:tc>
                <a:tc>
                  <a:txBody>
                    <a:bodyPr/>
                    <a:lstStyle/>
                    <a:p>
                      <a:pPr algn="l" fontAlgn="b"/>
                      <a:r>
                        <a:rPr lang="en-US" sz="1100" u="none" strike="noStrike" dirty="0">
                          <a:effectLst/>
                        </a:rPr>
                        <a:t>Alzheimer's Association</a:t>
                      </a:r>
                      <a:endParaRPr lang="en-US" sz="1100" b="0" i="0" u="none" strike="noStrike" dirty="0">
                        <a:solidFill>
                          <a:srgbClr val="000000"/>
                        </a:solidFill>
                        <a:effectLst/>
                        <a:latin typeface="Calibri"/>
                      </a:endParaRPr>
                    </a:p>
                  </a:txBody>
                  <a:tcPr marL="7144" marR="7144" marT="7144" marB="0" anchor="b"/>
                </a:tc>
                <a:extLst>
                  <a:ext uri="{0D108BD9-81ED-4DB2-BD59-A6C34878D82A}">
                    <a16:rowId xmlns:a16="http://schemas.microsoft.com/office/drawing/2014/main" val="10002"/>
                  </a:ext>
                </a:extLst>
              </a:tr>
              <a:tr h="167164">
                <a:tc>
                  <a:txBody>
                    <a:bodyPr/>
                    <a:lstStyle/>
                    <a:p>
                      <a:pPr algn="l" fontAlgn="b"/>
                      <a:r>
                        <a:rPr lang="en-US" sz="1100" u="none" strike="noStrike" dirty="0">
                          <a:effectLst/>
                        </a:rPr>
                        <a:t>Erik Lontok</a:t>
                      </a:r>
                      <a:endParaRPr lang="en-US" sz="1100" b="0" i="0" u="none" strike="noStrike" dirty="0">
                        <a:solidFill>
                          <a:srgbClr val="000000"/>
                        </a:solidFill>
                        <a:effectLst/>
                        <a:latin typeface="Calibri"/>
                      </a:endParaRPr>
                    </a:p>
                  </a:txBody>
                  <a:tcPr marL="7144" marR="7144" marT="7144" marB="0" anchor="b"/>
                </a:tc>
                <a:tc>
                  <a:txBody>
                    <a:bodyPr/>
                    <a:lstStyle/>
                    <a:p>
                      <a:pPr algn="l" fontAlgn="b"/>
                      <a:r>
                        <a:rPr lang="en-US" sz="1100" u="none" strike="noStrike" dirty="0">
                          <a:effectLst/>
                        </a:rPr>
                        <a:t>Lipedema Foundation</a:t>
                      </a:r>
                      <a:endParaRPr lang="en-US" sz="1100" b="0" i="0" u="none" strike="noStrike" dirty="0">
                        <a:solidFill>
                          <a:srgbClr val="000000"/>
                        </a:solidFill>
                        <a:effectLst/>
                        <a:latin typeface="Calibri"/>
                      </a:endParaRPr>
                    </a:p>
                  </a:txBody>
                  <a:tcPr marL="7144" marR="7144" marT="7144" marB="0" anchor="b"/>
                </a:tc>
                <a:extLst>
                  <a:ext uri="{0D108BD9-81ED-4DB2-BD59-A6C34878D82A}">
                    <a16:rowId xmlns:a16="http://schemas.microsoft.com/office/drawing/2014/main" val="10003"/>
                  </a:ext>
                </a:extLst>
              </a:tr>
              <a:tr h="167164">
                <a:tc>
                  <a:txBody>
                    <a:bodyPr/>
                    <a:lstStyle/>
                    <a:p>
                      <a:pPr algn="l" fontAlgn="b"/>
                      <a:r>
                        <a:rPr lang="en-US" sz="1100" u="none" strike="noStrike" dirty="0">
                          <a:effectLst/>
                        </a:rPr>
                        <a:t>Stacy Cloud</a:t>
                      </a:r>
                      <a:endParaRPr lang="en-US" sz="1100" b="0" i="0" u="none" strike="noStrike" dirty="0">
                        <a:solidFill>
                          <a:srgbClr val="000000"/>
                        </a:solidFill>
                        <a:effectLst/>
                        <a:latin typeface="Calibri"/>
                      </a:endParaRPr>
                    </a:p>
                  </a:txBody>
                  <a:tcPr marL="7144" marR="7144" marT="7144" marB="0" anchor="b"/>
                </a:tc>
                <a:tc>
                  <a:txBody>
                    <a:bodyPr/>
                    <a:lstStyle/>
                    <a:p>
                      <a:pPr algn="l" fontAlgn="b"/>
                      <a:r>
                        <a:rPr lang="en-US" sz="1100" u="none" strike="noStrike" dirty="0">
                          <a:effectLst/>
                        </a:rPr>
                        <a:t>Donaghue Foundation</a:t>
                      </a:r>
                      <a:endParaRPr lang="en-US" sz="1100" b="0" i="0" u="none" strike="noStrike" dirty="0">
                        <a:solidFill>
                          <a:srgbClr val="000000"/>
                        </a:solidFill>
                        <a:effectLst/>
                        <a:latin typeface="Calibri"/>
                      </a:endParaRPr>
                    </a:p>
                  </a:txBody>
                  <a:tcPr marL="7144" marR="7144" marT="7144" marB="0" anchor="b"/>
                </a:tc>
                <a:extLst>
                  <a:ext uri="{0D108BD9-81ED-4DB2-BD59-A6C34878D82A}">
                    <a16:rowId xmlns:a16="http://schemas.microsoft.com/office/drawing/2014/main" val="10004"/>
                  </a:ext>
                </a:extLst>
              </a:tr>
              <a:tr h="167164">
                <a:tc>
                  <a:txBody>
                    <a:bodyPr/>
                    <a:lstStyle/>
                    <a:p>
                      <a:pPr algn="l" fontAlgn="b"/>
                      <a:r>
                        <a:rPr lang="en-US" sz="1100" u="none" strike="noStrike" dirty="0">
                          <a:effectLst/>
                        </a:rPr>
                        <a:t>Dario Dieguez</a:t>
                      </a:r>
                      <a:endParaRPr lang="en-US" sz="1100" b="0" i="0" u="none" strike="noStrike" dirty="0">
                        <a:solidFill>
                          <a:srgbClr val="000000"/>
                        </a:solidFill>
                        <a:effectLst/>
                        <a:latin typeface="Calibri"/>
                      </a:endParaRPr>
                    </a:p>
                  </a:txBody>
                  <a:tcPr marL="7144" marR="7144" marT="7144" marB="0" anchor="b"/>
                </a:tc>
                <a:tc>
                  <a:txBody>
                    <a:bodyPr/>
                    <a:lstStyle/>
                    <a:p>
                      <a:pPr algn="l" fontAlgn="b"/>
                      <a:r>
                        <a:rPr lang="en-US" sz="1100" u="none" strike="noStrike" dirty="0">
                          <a:effectLst/>
                        </a:rPr>
                        <a:t>Foundation for Physical Therapy</a:t>
                      </a:r>
                      <a:endParaRPr lang="en-US" sz="1100" b="0" i="0" u="none" strike="noStrike" dirty="0">
                        <a:solidFill>
                          <a:srgbClr val="000000"/>
                        </a:solidFill>
                        <a:effectLst/>
                        <a:latin typeface="Calibri"/>
                      </a:endParaRPr>
                    </a:p>
                  </a:txBody>
                  <a:tcPr marL="7144" marR="7144" marT="7144" marB="0" anchor="b"/>
                </a:tc>
                <a:extLst>
                  <a:ext uri="{0D108BD9-81ED-4DB2-BD59-A6C34878D82A}">
                    <a16:rowId xmlns:a16="http://schemas.microsoft.com/office/drawing/2014/main" val="10005"/>
                  </a:ext>
                </a:extLst>
              </a:tr>
              <a:tr h="167164">
                <a:tc>
                  <a:txBody>
                    <a:bodyPr/>
                    <a:lstStyle/>
                    <a:p>
                      <a:pPr algn="l" fontAlgn="b"/>
                      <a:r>
                        <a:rPr lang="en-US" sz="1100" u="none" strike="noStrike" dirty="0">
                          <a:effectLst/>
                        </a:rPr>
                        <a:t>Vidya Browder</a:t>
                      </a:r>
                      <a:endParaRPr lang="en-US" sz="1100" b="0" i="0" u="none" strike="noStrike" dirty="0">
                        <a:solidFill>
                          <a:srgbClr val="000000"/>
                        </a:solidFill>
                        <a:effectLst/>
                        <a:latin typeface="Calibri"/>
                      </a:endParaRPr>
                    </a:p>
                  </a:txBody>
                  <a:tcPr marL="7144" marR="7144" marT="7144" marB="0" anchor="b"/>
                </a:tc>
                <a:tc>
                  <a:txBody>
                    <a:bodyPr/>
                    <a:lstStyle/>
                    <a:p>
                      <a:pPr algn="l" fontAlgn="b"/>
                      <a:r>
                        <a:rPr lang="en-US" sz="1100" u="none" strike="noStrike" dirty="0">
                          <a:effectLst/>
                        </a:rPr>
                        <a:t>Children's Tumor Foundation</a:t>
                      </a:r>
                      <a:endParaRPr lang="en-US" sz="1100" b="0" i="0" u="none" strike="noStrike" dirty="0">
                        <a:solidFill>
                          <a:srgbClr val="000000"/>
                        </a:solidFill>
                        <a:effectLst/>
                        <a:latin typeface="Calibri"/>
                      </a:endParaRPr>
                    </a:p>
                  </a:txBody>
                  <a:tcPr marL="7144" marR="7144" marT="7144" marB="0" anchor="b"/>
                </a:tc>
                <a:extLst>
                  <a:ext uri="{0D108BD9-81ED-4DB2-BD59-A6C34878D82A}">
                    <a16:rowId xmlns:a16="http://schemas.microsoft.com/office/drawing/2014/main" val="10006"/>
                  </a:ext>
                </a:extLst>
              </a:tr>
              <a:tr h="167164">
                <a:tc>
                  <a:txBody>
                    <a:bodyPr/>
                    <a:lstStyle/>
                    <a:p>
                      <a:pPr algn="l" fontAlgn="b"/>
                      <a:r>
                        <a:rPr lang="en-US" sz="1100" u="none" strike="noStrike" dirty="0">
                          <a:effectLst/>
                        </a:rPr>
                        <a:t>Kristen Mueller</a:t>
                      </a:r>
                      <a:endParaRPr lang="en-US" sz="1100" b="0" i="0" u="none" strike="noStrike" dirty="0">
                        <a:solidFill>
                          <a:srgbClr val="000000"/>
                        </a:solidFill>
                        <a:effectLst/>
                        <a:latin typeface="Calibri"/>
                      </a:endParaRPr>
                    </a:p>
                  </a:txBody>
                  <a:tcPr marL="7144" marR="7144" marT="7144" marB="0" anchor="b"/>
                </a:tc>
                <a:tc>
                  <a:txBody>
                    <a:bodyPr/>
                    <a:lstStyle/>
                    <a:p>
                      <a:pPr algn="l" fontAlgn="b"/>
                      <a:r>
                        <a:rPr lang="en-US" sz="1100" u="none" strike="noStrike" dirty="0">
                          <a:effectLst/>
                        </a:rPr>
                        <a:t>Melanoma Research Alliance</a:t>
                      </a:r>
                      <a:endParaRPr lang="en-US" sz="1100" b="0" i="0" u="none" strike="noStrike" dirty="0">
                        <a:solidFill>
                          <a:srgbClr val="000000"/>
                        </a:solidFill>
                        <a:effectLst/>
                        <a:latin typeface="Calibri"/>
                      </a:endParaRPr>
                    </a:p>
                  </a:txBody>
                  <a:tcPr marL="7144" marR="7144" marT="7144" marB="0" anchor="b"/>
                </a:tc>
                <a:extLst>
                  <a:ext uri="{0D108BD9-81ED-4DB2-BD59-A6C34878D82A}">
                    <a16:rowId xmlns:a16="http://schemas.microsoft.com/office/drawing/2014/main" val="10007"/>
                  </a:ext>
                </a:extLst>
              </a:tr>
              <a:tr h="167164">
                <a:tc>
                  <a:txBody>
                    <a:bodyPr/>
                    <a:lstStyle/>
                    <a:p>
                      <a:pPr algn="l" fontAlgn="b"/>
                      <a:r>
                        <a:rPr lang="en-US" sz="1100" u="none" strike="noStrike" dirty="0">
                          <a:effectLst/>
                        </a:rPr>
                        <a:t>Marti Dunne</a:t>
                      </a:r>
                      <a:endParaRPr lang="en-US" sz="1100" b="0" i="0" u="none" strike="noStrike" dirty="0">
                        <a:solidFill>
                          <a:srgbClr val="000000"/>
                        </a:solidFill>
                        <a:effectLst/>
                        <a:latin typeface="Calibri"/>
                      </a:endParaRPr>
                    </a:p>
                  </a:txBody>
                  <a:tcPr marL="7144" marR="7144" marT="7144" marB="0" anchor="b"/>
                </a:tc>
                <a:tc>
                  <a:txBody>
                    <a:bodyPr/>
                    <a:lstStyle/>
                    <a:p>
                      <a:pPr algn="l" fontAlgn="b"/>
                      <a:r>
                        <a:rPr lang="en-US" sz="1100" u="none" strike="noStrike" dirty="0">
                          <a:effectLst/>
                        </a:rPr>
                        <a:t>NYU</a:t>
                      </a:r>
                      <a:endParaRPr lang="en-US" sz="1100" b="0" i="0" u="none" strike="noStrike" dirty="0">
                        <a:solidFill>
                          <a:srgbClr val="000000"/>
                        </a:solidFill>
                        <a:effectLst/>
                        <a:latin typeface="Calibri"/>
                      </a:endParaRPr>
                    </a:p>
                  </a:txBody>
                  <a:tcPr marL="7144" marR="7144" marT="7144" marB="0" anchor="b"/>
                </a:tc>
                <a:extLst>
                  <a:ext uri="{0D108BD9-81ED-4DB2-BD59-A6C34878D82A}">
                    <a16:rowId xmlns:a16="http://schemas.microsoft.com/office/drawing/2014/main" val="10008"/>
                  </a:ext>
                </a:extLst>
              </a:tr>
              <a:tr h="167164">
                <a:tc>
                  <a:txBody>
                    <a:bodyPr/>
                    <a:lstStyle/>
                    <a:p>
                      <a:pPr algn="l" fontAlgn="b"/>
                      <a:r>
                        <a:rPr lang="en-US" sz="1100" u="none" strike="noStrike" dirty="0">
                          <a:effectLst/>
                        </a:rPr>
                        <a:t>Surya K. Mallapragada</a:t>
                      </a:r>
                      <a:endParaRPr lang="en-US" sz="1100" b="0" i="0" u="none" strike="noStrike" dirty="0">
                        <a:solidFill>
                          <a:srgbClr val="000000"/>
                        </a:solidFill>
                        <a:effectLst/>
                        <a:latin typeface="Calibri"/>
                      </a:endParaRPr>
                    </a:p>
                  </a:txBody>
                  <a:tcPr marL="7144" marR="7144" marT="7144" marB="0" anchor="b"/>
                </a:tc>
                <a:tc>
                  <a:txBody>
                    <a:bodyPr/>
                    <a:lstStyle/>
                    <a:p>
                      <a:pPr algn="l" fontAlgn="b"/>
                      <a:r>
                        <a:rPr lang="en-US" sz="1100" u="none" strike="noStrike" dirty="0">
                          <a:effectLst/>
                        </a:rPr>
                        <a:t>Iowa State University</a:t>
                      </a:r>
                      <a:endParaRPr lang="en-US" sz="1100" b="0" i="0" u="none" strike="noStrike" dirty="0">
                        <a:solidFill>
                          <a:srgbClr val="000000"/>
                        </a:solidFill>
                        <a:effectLst/>
                        <a:latin typeface="Calibri"/>
                      </a:endParaRPr>
                    </a:p>
                  </a:txBody>
                  <a:tcPr marL="7144" marR="7144" marT="7144" marB="0" anchor="b"/>
                </a:tc>
                <a:extLst>
                  <a:ext uri="{0D108BD9-81ED-4DB2-BD59-A6C34878D82A}">
                    <a16:rowId xmlns:a16="http://schemas.microsoft.com/office/drawing/2014/main" val="10009"/>
                  </a:ext>
                </a:extLst>
              </a:tr>
              <a:tr h="167164">
                <a:tc>
                  <a:txBody>
                    <a:bodyPr/>
                    <a:lstStyle/>
                    <a:p>
                      <a:pPr algn="l" fontAlgn="b"/>
                      <a:r>
                        <a:rPr lang="en-US" sz="1100" u="none" strike="noStrike" dirty="0">
                          <a:effectLst/>
                        </a:rPr>
                        <a:t>Marcia Landen</a:t>
                      </a:r>
                      <a:endParaRPr lang="en-US" sz="1100" b="0" i="0" u="none" strike="noStrike" dirty="0">
                        <a:solidFill>
                          <a:srgbClr val="000000"/>
                        </a:solidFill>
                        <a:effectLst/>
                        <a:latin typeface="Calibri"/>
                      </a:endParaRPr>
                    </a:p>
                  </a:txBody>
                  <a:tcPr marL="7144" marR="7144" marT="7144" marB="0" anchor="b"/>
                </a:tc>
                <a:tc>
                  <a:txBody>
                    <a:bodyPr/>
                    <a:lstStyle/>
                    <a:p>
                      <a:pPr algn="l" fontAlgn="b"/>
                      <a:r>
                        <a:rPr lang="en-US" sz="1100" u="none" strike="noStrike" dirty="0">
                          <a:effectLst/>
                        </a:rPr>
                        <a:t>University of Southern Mississippi</a:t>
                      </a:r>
                      <a:endParaRPr lang="en-US" sz="1100" b="0" i="0" u="none" strike="noStrike" dirty="0">
                        <a:solidFill>
                          <a:srgbClr val="000000"/>
                        </a:solidFill>
                        <a:effectLst/>
                        <a:latin typeface="Calibri"/>
                      </a:endParaRPr>
                    </a:p>
                  </a:txBody>
                  <a:tcPr marL="7144" marR="7144" marT="7144" marB="0" anchor="b"/>
                </a:tc>
                <a:extLst>
                  <a:ext uri="{0D108BD9-81ED-4DB2-BD59-A6C34878D82A}">
                    <a16:rowId xmlns:a16="http://schemas.microsoft.com/office/drawing/2014/main" val="10010"/>
                  </a:ext>
                </a:extLst>
              </a:tr>
              <a:tr h="167164">
                <a:tc>
                  <a:txBody>
                    <a:bodyPr/>
                    <a:lstStyle/>
                    <a:p>
                      <a:pPr algn="l" fontAlgn="b"/>
                      <a:r>
                        <a:rPr lang="en-US" sz="1100" u="none" strike="noStrike" dirty="0">
                          <a:effectLst/>
                        </a:rPr>
                        <a:t>Stephanie Endy</a:t>
                      </a:r>
                      <a:endParaRPr lang="en-US" sz="1100" b="0" i="0" u="none" strike="noStrike" dirty="0">
                        <a:solidFill>
                          <a:srgbClr val="000000"/>
                        </a:solidFill>
                        <a:effectLst/>
                        <a:latin typeface="Calibri"/>
                      </a:endParaRPr>
                    </a:p>
                  </a:txBody>
                  <a:tcPr marL="7144" marR="7144" marT="7144" marB="0" anchor="b"/>
                </a:tc>
                <a:tc>
                  <a:txBody>
                    <a:bodyPr/>
                    <a:lstStyle/>
                    <a:p>
                      <a:pPr algn="l" fontAlgn="b"/>
                      <a:r>
                        <a:rPr lang="en-US" sz="1100" u="none" strike="noStrike" dirty="0">
                          <a:effectLst/>
                        </a:rPr>
                        <a:t>Case Western Reserve University</a:t>
                      </a:r>
                      <a:endParaRPr lang="en-US" sz="1100" b="0" i="0" u="none" strike="noStrike" dirty="0">
                        <a:solidFill>
                          <a:srgbClr val="000000"/>
                        </a:solidFill>
                        <a:effectLst/>
                        <a:latin typeface="Calibri"/>
                      </a:endParaRPr>
                    </a:p>
                  </a:txBody>
                  <a:tcPr marL="7144" marR="7144" marT="7144" marB="0" anchor="b"/>
                </a:tc>
                <a:extLst>
                  <a:ext uri="{0D108BD9-81ED-4DB2-BD59-A6C34878D82A}">
                    <a16:rowId xmlns:a16="http://schemas.microsoft.com/office/drawing/2014/main" val="10011"/>
                  </a:ext>
                </a:extLst>
              </a:tr>
              <a:tr h="167164">
                <a:tc>
                  <a:txBody>
                    <a:bodyPr/>
                    <a:lstStyle/>
                    <a:p>
                      <a:pPr algn="l" fontAlgn="b"/>
                      <a:r>
                        <a:rPr lang="en-US" sz="1100" u="none" strike="noStrike" dirty="0">
                          <a:effectLst/>
                        </a:rPr>
                        <a:t>Nancy Daneau</a:t>
                      </a:r>
                      <a:endParaRPr lang="en-US" sz="1100" b="0" i="0" u="none" strike="noStrike" dirty="0">
                        <a:solidFill>
                          <a:srgbClr val="000000"/>
                        </a:solidFill>
                        <a:effectLst/>
                        <a:latin typeface="Calibri"/>
                      </a:endParaRPr>
                    </a:p>
                  </a:txBody>
                  <a:tcPr marL="7144" marR="7144" marT="7144" marB="0" anchor="b"/>
                </a:tc>
                <a:tc>
                  <a:txBody>
                    <a:bodyPr/>
                    <a:lstStyle/>
                    <a:p>
                      <a:pPr algn="l" fontAlgn="b"/>
                      <a:r>
                        <a:rPr lang="en-US" sz="1100" u="none" strike="noStrike" dirty="0">
                          <a:effectLst/>
                        </a:rPr>
                        <a:t>NYU</a:t>
                      </a:r>
                      <a:endParaRPr lang="en-US" sz="1100" b="0" i="0" u="none" strike="noStrike" dirty="0">
                        <a:solidFill>
                          <a:srgbClr val="000000"/>
                        </a:solidFill>
                        <a:effectLst/>
                        <a:latin typeface="Calibri"/>
                      </a:endParaRPr>
                    </a:p>
                  </a:txBody>
                  <a:tcPr marL="7144" marR="7144" marT="7144" marB="0" anchor="b"/>
                </a:tc>
                <a:extLst>
                  <a:ext uri="{0D108BD9-81ED-4DB2-BD59-A6C34878D82A}">
                    <a16:rowId xmlns:a16="http://schemas.microsoft.com/office/drawing/2014/main" val="10012"/>
                  </a:ext>
                </a:extLst>
              </a:tr>
              <a:tr h="167164">
                <a:tc>
                  <a:txBody>
                    <a:bodyPr/>
                    <a:lstStyle/>
                    <a:p>
                      <a:pPr algn="l" fontAlgn="b"/>
                      <a:r>
                        <a:rPr lang="en-US" sz="1100" u="none" strike="noStrike" dirty="0">
                          <a:effectLst/>
                        </a:rPr>
                        <a:t>Sheila Lischwe</a:t>
                      </a:r>
                      <a:endParaRPr lang="en-US" sz="1100" b="0" i="0" u="none" strike="noStrike" dirty="0">
                        <a:solidFill>
                          <a:srgbClr val="000000"/>
                        </a:solidFill>
                        <a:effectLst/>
                        <a:latin typeface="Calibri"/>
                      </a:endParaRPr>
                    </a:p>
                  </a:txBody>
                  <a:tcPr marL="7144" marR="7144" marT="7144" marB="0" anchor="b"/>
                </a:tc>
                <a:tc>
                  <a:txBody>
                    <a:bodyPr/>
                    <a:lstStyle/>
                    <a:p>
                      <a:pPr algn="l" fontAlgn="b"/>
                      <a:r>
                        <a:rPr lang="en-US" sz="1100" u="none" strike="noStrike" dirty="0">
                          <a:effectLst/>
                        </a:rPr>
                        <a:t>Clemson</a:t>
                      </a:r>
                      <a:endParaRPr lang="en-US" sz="1100" b="0" i="0" u="none" strike="noStrike" dirty="0">
                        <a:solidFill>
                          <a:srgbClr val="000000"/>
                        </a:solidFill>
                        <a:effectLst/>
                        <a:latin typeface="Calibri"/>
                      </a:endParaRPr>
                    </a:p>
                  </a:txBody>
                  <a:tcPr marL="7144" marR="7144" marT="7144" marB="0" anchor="b"/>
                </a:tc>
                <a:extLst>
                  <a:ext uri="{0D108BD9-81ED-4DB2-BD59-A6C34878D82A}">
                    <a16:rowId xmlns:a16="http://schemas.microsoft.com/office/drawing/2014/main" val="10013"/>
                  </a:ext>
                </a:extLst>
              </a:tr>
              <a:tr h="167164">
                <a:tc>
                  <a:txBody>
                    <a:bodyPr/>
                    <a:lstStyle/>
                    <a:p>
                      <a:pPr algn="l" fontAlgn="b"/>
                      <a:r>
                        <a:rPr lang="en-US" sz="1100" u="none" strike="noStrike" dirty="0">
                          <a:effectLst/>
                        </a:rPr>
                        <a:t>David Ross</a:t>
                      </a:r>
                      <a:endParaRPr lang="en-US" sz="1100" b="0" i="0" u="none" strike="noStrike" dirty="0">
                        <a:solidFill>
                          <a:srgbClr val="000000"/>
                        </a:solidFill>
                        <a:effectLst/>
                        <a:latin typeface="Calibri"/>
                      </a:endParaRPr>
                    </a:p>
                  </a:txBody>
                  <a:tcPr marL="7144" marR="7144" marT="7144" marB="0" anchor="b"/>
                </a:tc>
                <a:tc>
                  <a:txBody>
                    <a:bodyPr/>
                    <a:lstStyle/>
                    <a:p>
                      <a:pPr algn="l" fontAlgn="b"/>
                      <a:r>
                        <a:rPr lang="en-US" sz="1100" u="none" strike="noStrike" dirty="0">
                          <a:effectLst/>
                        </a:rPr>
                        <a:t>Notre Dame</a:t>
                      </a:r>
                      <a:endParaRPr lang="en-US" sz="1100" b="0" i="0" u="none" strike="noStrike" dirty="0">
                        <a:solidFill>
                          <a:srgbClr val="000000"/>
                        </a:solidFill>
                        <a:effectLst/>
                        <a:latin typeface="Calibri"/>
                      </a:endParaRPr>
                    </a:p>
                  </a:txBody>
                  <a:tcPr marL="7144" marR="7144" marT="7144" marB="0" anchor="b"/>
                </a:tc>
                <a:extLst>
                  <a:ext uri="{0D108BD9-81ED-4DB2-BD59-A6C34878D82A}">
                    <a16:rowId xmlns:a16="http://schemas.microsoft.com/office/drawing/2014/main" val="10014"/>
                  </a:ext>
                </a:extLst>
              </a:tr>
              <a:tr h="167164">
                <a:tc>
                  <a:txBody>
                    <a:bodyPr/>
                    <a:lstStyle/>
                    <a:p>
                      <a:pPr algn="l" fontAlgn="b"/>
                      <a:r>
                        <a:rPr lang="en-US" sz="1100" u="none" strike="noStrike" dirty="0">
                          <a:effectLst/>
                        </a:rPr>
                        <a:t>Laura Fuentes</a:t>
                      </a:r>
                      <a:endParaRPr lang="en-US" sz="1100" b="0" i="0" u="none" strike="noStrike" dirty="0">
                        <a:solidFill>
                          <a:srgbClr val="000000"/>
                        </a:solidFill>
                        <a:effectLst/>
                        <a:latin typeface="Calibri"/>
                      </a:endParaRPr>
                    </a:p>
                  </a:txBody>
                  <a:tcPr marL="7144" marR="7144" marT="7144" marB="0" anchor="b"/>
                </a:tc>
                <a:tc>
                  <a:txBody>
                    <a:bodyPr/>
                    <a:lstStyle/>
                    <a:p>
                      <a:pPr algn="l" fontAlgn="b"/>
                      <a:r>
                        <a:rPr lang="en-US" sz="1100" u="none" strike="noStrike" dirty="0">
                          <a:effectLst/>
                        </a:rPr>
                        <a:t>Johns Hopkins</a:t>
                      </a:r>
                      <a:endParaRPr lang="en-US" sz="1100" b="0" i="0" u="none" strike="noStrike" dirty="0">
                        <a:solidFill>
                          <a:srgbClr val="000000"/>
                        </a:solidFill>
                        <a:effectLst/>
                        <a:latin typeface="Calibri"/>
                      </a:endParaRPr>
                    </a:p>
                  </a:txBody>
                  <a:tcPr marL="7144" marR="7144" marT="7144" marB="0" anchor="b"/>
                </a:tc>
                <a:extLst>
                  <a:ext uri="{0D108BD9-81ED-4DB2-BD59-A6C34878D82A}">
                    <a16:rowId xmlns:a16="http://schemas.microsoft.com/office/drawing/2014/main" val="10015"/>
                  </a:ext>
                </a:extLst>
              </a:tr>
              <a:tr h="167164">
                <a:tc>
                  <a:txBody>
                    <a:bodyPr/>
                    <a:lstStyle/>
                    <a:p>
                      <a:pPr algn="l" fontAlgn="b"/>
                      <a:r>
                        <a:rPr lang="en-US" sz="1100" u="none" strike="noStrike" dirty="0">
                          <a:effectLst/>
                        </a:rPr>
                        <a:t>Maggie Cho</a:t>
                      </a:r>
                      <a:endParaRPr lang="en-US" sz="1100" b="0" i="0" u="none" strike="noStrike" dirty="0">
                        <a:solidFill>
                          <a:srgbClr val="000000"/>
                        </a:solidFill>
                        <a:effectLst/>
                        <a:latin typeface="Calibri"/>
                      </a:endParaRPr>
                    </a:p>
                  </a:txBody>
                  <a:tcPr marL="7144" marR="7144" marT="7144" marB="0" anchor="b"/>
                </a:tc>
                <a:tc>
                  <a:txBody>
                    <a:bodyPr/>
                    <a:lstStyle/>
                    <a:p>
                      <a:pPr algn="l" fontAlgn="b"/>
                      <a:r>
                        <a:rPr lang="en-US" sz="1100" u="none" strike="noStrike" dirty="0">
                          <a:effectLst/>
                        </a:rPr>
                        <a:t>UCSF</a:t>
                      </a:r>
                      <a:endParaRPr lang="en-US" sz="1100" b="0" i="0" u="none" strike="noStrike" dirty="0">
                        <a:solidFill>
                          <a:srgbClr val="000000"/>
                        </a:solidFill>
                        <a:effectLst/>
                        <a:latin typeface="Calibri"/>
                      </a:endParaRPr>
                    </a:p>
                  </a:txBody>
                  <a:tcPr marL="7144" marR="7144" marT="7144" marB="0" anchor="b"/>
                </a:tc>
                <a:extLst>
                  <a:ext uri="{0D108BD9-81ED-4DB2-BD59-A6C34878D82A}">
                    <a16:rowId xmlns:a16="http://schemas.microsoft.com/office/drawing/2014/main" val="10016"/>
                  </a:ext>
                </a:extLst>
              </a:tr>
              <a:tr h="167164">
                <a:tc>
                  <a:txBody>
                    <a:bodyPr/>
                    <a:lstStyle/>
                    <a:p>
                      <a:pPr algn="l" fontAlgn="b"/>
                      <a:r>
                        <a:rPr lang="en-US" sz="1100" u="none" strike="noStrike" dirty="0">
                          <a:effectLst/>
                        </a:rPr>
                        <a:t>Cathy Cuppett</a:t>
                      </a:r>
                      <a:endParaRPr lang="en-US" sz="1100" b="0" i="0" u="none" strike="noStrike" dirty="0">
                        <a:solidFill>
                          <a:srgbClr val="000000"/>
                        </a:solidFill>
                        <a:effectLst/>
                        <a:latin typeface="Calibri"/>
                      </a:endParaRPr>
                    </a:p>
                  </a:txBody>
                  <a:tcPr marL="7144" marR="7144" marT="7144" marB="0" anchor="b"/>
                </a:tc>
                <a:tc>
                  <a:txBody>
                    <a:bodyPr/>
                    <a:lstStyle/>
                    <a:p>
                      <a:pPr algn="l" fontAlgn="b"/>
                      <a:r>
                        <a:rPr lang="en-US" sz="1100" u="none" strike="noStrike" dirty="0">
                          <a:effectLst/>
                        </a:rPr>
                        <a:t>University of Georgia</a:t>
                      </a:r>
                      <a:endParaRPr lang="en-US" sz="1100" b="0" i="0" u="none" strike="noStrike" dirty="0">
                        <a:solidFill>
                          <a:srgbClr val="000000"/>
                        </a:solidFill>
                        <a:effectLst/>
                        <a:latin typeface="Calibri"/>
                      </a:endParaRPr>
                    </a:p>
                  </a:txBody>
                  <a:tcPr marL="7144" marR="7144" marT="7144" marB="0" anchor="b"/>
                </a:tc>
                <a:extLst>
                  <a:ext uri="{0D108BD9-81ED-4DB2-BD59-A6C34878D82A}">
                    <a16:rowId xmlns:a16="http://schemas.microsoft.com/office/drawing/2014/main" val="10017"/>
                  </a:ext>
                </a:extLst>
              </a:tr>
              <a:tr h="167164">
                <a:tc>
                  <a:txBody>
                    <a:bodyPr/>
                    <a:lstStyle/>
                    <a:p>
                      <a:pPr algn="l" fontAlgn="b"/>
                      <a:r>
                        <a:rPr lang="en-US" sz="1100" u="none" strike="noStrike" dirty="0">
                          <a:effectLst/>
                        </a:rPr>
                        <a:t>Anna Jackson</a:t>
                      </a:r>
                      <a:endParaRPr lang="en-US" sz="1100" b="0" i="0" u="none" strike="noStrike" dirty="0">
                        <a:solidFill>
                          <a:srgbClr val="000000"/>
                        </a:solidFill>
                        <a:effectLst/>
                        <a:latin typeface="Calibri"/>
                      </a:endParaRPr>
                    </a:p>
                  </a:txBody>
                  <a:tcPr marL="7144" marR="7144" marT="7144" marB="0" anchor="b"/>
                </a:tc>
                <a:tc>
                  <a:txBody>
                    <a:bodyPr/>
                    <a:lstStyle/>
                    <a:p>
                      <a:pPr algn="l" fontAlgn="b"/>
                      <a:r>
                        <a:rPr lang="en-US" sz="1100" u="none" strike="noStrike" dirty="0">
                          <a:effectLst/>
                        </a:rPr>
                        <a:t>University of Chicago</a:t>
                      </a:r>
                      <a:endParaRPr lang="en-US" sz="1100" b="0" i="0" u="none" strike="noStrike" dirty="0">
                        <a:solidFill>
                          <a:srgbClr val="000000"/>
                        </a:solidFill>
                        <a:effectLst/>
                        <a:latin typeface="Calibri"/>
                      </a:endParaRPr>
                    </a:p>
                  </a:txBody>
                  <a:tcPr marL="7144" marR="7144" marT="7144" marB="0" anchor="b"/>
                </a:tc>
                <a:extLst>
                  <a:ext uri="{0D108BD9-81ED-4DB2-BD59-A6C34878D82A}">
                    <a16:rowId xmlns:a16="http://schemas.microsoft.com/office/drawing/2014/main" val="10018"/>
                  </a:ext>
                </a:extLst>
              </a:tr>
              <a:tr h="167164">
                <a:tc>
                  <a:txBody>
                    <a:bodyPr/>
                    <a:lstStyle/>
                    <a:p>
                      <a:pPr algn="l" fontAlgn="b"/>
                      <a:r>
                        <a:rPr lang="en-US" sz="1100" u="none" strike="noStrike" dirty="0">
                          <a:effectLst/>
                        </a:rPr>
                        <a:t>Esther Pratt</a:t>
                      </a:r>
                      <a:endParaRPr lang="en-US" sz="1100" b="0" i="0" u="none" strike="noStrike" dirty="0">
                        <a:solidFill>
                          <a:srgbClr val="000000"/>
                        </a:solidFill>
                        <a:effectLst/>
                        <a:latin typeface="Calibri"/>
                      </a:endParaRPr>
                    </a:p>
                  </a:txBody>
                  <a:tcPr marL="7144" marR="7144" marT="7144" marB="0" anchor="b"/>
                </a:tc>
                <a:tc>
                  <a:txBody>
                    <a:bodyPr/>
                    <a:lstStyle/>
                    <a:p>
                      <a:pPr algn="l" fontAlgn="b"/>
                      <a:r>
                        <a:rPr lang="en-US" sz="1100" u="none" strike="noStrike" dirty="0">
                          <a:effectLst/>
                        </a:rPr>
                        <a:t>Washington State University</a:t>
                      </a:r>
                      <a:endParaRPr lang="en-US" sz="1100" b="0" i="0" u="none" strike="noStrike" dirty="0">
                        <a:solidFill>
                          <a:srgbClr val="000000"/>
                        </a:solidFill>
                        <a:effectLst/>
                        <a:latin typeface="Calibri"/>
                      </a:endParaRPr>
                    </a:p>
                  </a:txBody>
                  <a:tcPr marL="7144" marR="7144" marT="7144" marB="0" anchor="b"/>
                </a:tc>
                <a:extLst>
                  <a:ext uri="{0D108BD9-81ED-4DB2-BD59-A6C34878D82A}">
                    <a16:rowId xmlns:a16="http://schemas.microsoft.com/office/drawing/2014/main" val="10019"/>
                  </a:ext>
                </a:extLst>
              </a:tr>
              <a:tr h="167164">
                <a:tc>
                  <a:txBody>
                    <a:bodyPr/>
                    <a:lstStyle/>
                    <a:p>
                      <a:pPr algn="l" fontAlgn="b"/>
                      <a:r>
                        <a:rPr lang="en-US" sz="1100" u="none" strike="noStrike" dirty="0">
                          <a:effectLst/>
                        </a:rPr>
                        <a:t>Jeanne Wicks</a:t>
                      </a:r>
                      <a:endParaRPr lang="en-US" sz="1100" b="0" i="0" u="none" strike="noStrike" dirty="0">
                        <a:solidFill>
                          <a:srgbClr val="000000"/>
                        </a:solidFill>
                        <a:effectLst/>
                        <a:latin typeface="Calibri"/>
                      </a:endParaRPr>
                    </a:p>
                  </a:txBody>
                  <a:tcPr marL="7144" marR="7144" marT="7144" marB="0" anchor="b"/>
                </a:tc>
                <a:tc>
                  <a:txBody>
                    <a:bodyPr/>
                    <a:lstStyle/>
                    <a:p>
                      <a:pPr algn="l" fontAlgn="b"/>
                      <a:r>
                        <a:rPr lang="en-US" sz="1100" u="none" strike="noStrike" dirty="0">
                          <a:effectLst/>
                        </a:rPr>
                        <a:t>University of Nebraska, Lincoln</a:t>
                      </a:r>
                      <a:endParaRPr lang="en-US" sz="1100" b="0" i="0" u="none" strike="noStrike" dirty="0">
                        <a:solidFill>
                          <a:srgbClr val="000000"/>
                        </a:solidFill>
                        <a:effectLst/>
                        <a:latin typeface="Calibri"/>
                      </a:endParaRPr>
                    </a:p>
                  </a:txBody>
                  <a:tcPr marL="7144" marR="7144" marT="7144" marB="0" anchor="b"/>
                </a:tc>
                <a:extLst>
                  <a:ext uri="{0D108BD9-81ED-4DB2-BD59-A6C34878D82A}">
                    <a16:rowId xmlns:a16="http://schemas.microsoft.com/office/drawing/2014/main" val="10020"/>
                  </a:ext>
                </a:extLst>
              </a:tr>
              <a:tr h="167164">
                <a:tc>
                  <a:txBody>
                    <a:bodyPr/>
                    <a:lstStyle/>
                    <a:p>
                      <a:pPr algn="l" fontAlgn="b"/>
                      <a:r>
                        <a:rPr lang="en-US" sz="1100" u="none" strike="noStrike" dirty="0">
                          <a:effectLst/>
                        </a:rPr>
                        <a:t>Lisa Nichols</a:t>
                      </a:r>
                      <a:endParaRPr lang="en-US" sz="1100" b="0" i="0" u="none" strike="noStrike" dirty="0">
                        <a:solidFill>
                          <a:srgbClr val="000000"/>
                        </a:solidFill>
                        <a:effectLst/>
                        <a:latin typeface="Calibri"/>
                      </a:endParaRPr>
                    </a:p>
                  </a:txBody>
                  <a:tcPr marL="7144" marR="7144" marT="7144" marB="0" anchor="b"/>
                </a:tc>
                <a:tc>
                  <a:txBody>
                    <a:bodyPr/>
                    <a:lstStyle/>
                    <a:p>
                      <a:pPr algn="l" fontAlgn="b"/>
                      <a:r>
                        <a:rPr lang="en-US" sz="1100" u="none" strike="noStrike" dirty="0">
                          <a:effectLst/>
                        </a:rPr>
                        <a:t>Council on Government Relations</a:t>
                      </a:r>
                      <a:endParaRPr lang="en-US" sz="1100" b="0" i="0" u="none" strike="noStrike" dirty="0">
                        <a:solidFill>
                          <a:srgbClr val="000000"/>
                        </a:solidFill>
                        <a:effectLst/>
                        <a:latin typeface="Calibri"/>
                      </a:endParaRPr>
                    </a:p>
                  </a:txBody>
                  <a:tcPr marL="7144" marR="7144" marT="7144" marB="0" anchor="b"/>
                </a:tc>
                <a:extLst>
                  <a:ext uri="{0D108BD9-81ED-4DB2-BD59-A6C34878D82A}">
                    <a16:rowId xmlns:a16="http://schemas.microsoft.com/office/drawing/2014/main" val="10021"/>
                  </a:ext>
                </a:extLst>
              </a:tr>
            </a:tbl>
          </a:graphicData>
        </a:graphic>
      </p:graphicFrame>
    </p:spTree>
    <p:extLst>
      <p:ext uri="{BB962C8B-B14F-4D97-AF65-F5344CB8AC3E}">
        <p14:creationId xmlns:p14="http://schemas.microsoft.com/office/powerpoint/2010/main" val="1611007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8575"/>
            <a:ext cx="7886700" cy="994172"/>
          </a:xfrm>
        </p:spPr>
        <p:txBody>
          <a:bodyPr/>
          <a:lstStyle/>
          <a:p>
            <a:r>
              <a:rPr lang="en-US" b="1" dirty="0">
                <a:solidFill>
                  <a:schemeClr val="accent1">
                    <a:lumMod val="50000"/>
                  </a:schemeClr>
                </a:solidFill>
                <a:latin typeface="Georgia" panose="02040502050405020303" pitchFamily="18" charset="0"/>
              </a:rPr>
              <a:t>Current Initiatives</a:t>
            </a:r>
          </a:p>
        </p:txBody>
      </p:sp>
      <p:sp>
        <p:nvSpPr>
          <p:cNvPr id="3" name="Content Placeholder 2"/>
          <p:cNvSpPr>
            <a:spLocks noGrp="1"/>
          </p:cNvSpPr>
          <p:nvPr>
            <p:ph idx="1"/>
          </p:nvPr>
        </p:nvSpPr>
        <p:spPr>
          <a:xfrm>
            <a:off x="628650" y="809879"/>
            <a:ext cx="7886700" cy="3263504"/>
          </a:xfrm>
        </p:spPr>
        <p:txBody>
          <a:bodyPr/>
          <a:lstStyle/>
          <a:p>
            <a:r>
              <a:rPr lang="en-US" sz="2400" b="1" dirty="0">
                <a:solidFill>
                  <a:srgbClr val="C00000"/>
                </a:solidFill>
                <a:latin typeface="Georgia" panose="02040502050405020303" pitchFamily="18" charset="0"/>
                <a:ea typeface="Calibri" panose="020F0502020204030204" pitchFamily="34" charset="0"/>
                <a:cs typeface="Times New Roman" panose="02020603050405020304" pitchFamily="18" charset="0"/>
              </a:rPr>
              <a:t>Expanding the FDP Clearinghouse: </a:t>
            </a:r>
          </a:p>
          <a:p>
            <a:pPr lvl="1"/>
            <a:r>
              <a:rPr lang="en-US" sz="2100" dirty="0">
                <a:solidFill>
                  <a:schemeClr val="accent1">
                    <a:lumMod val="50000"/>
                  </a:schemeClr>
                </a:solidFill>
                <a:latin typeface="Georgia" panose="02040502050405020303" pitchFamily="18" charset="0"/>
                <a:ea typeface="Calibri" panose="020F0502020204030204" pitchFamily="34" charset="0"/>
                <a:cs typeface="Times New Roman" panose="02020603050405020304" pitchFamily="18" charset="0"/>
              </a:rPr>
              <a:t>Expand the data available in the Federal Demonstration Partnership (FDP) Clearinghouse to include information of interest to nonprofit funders. </a:t>
            </a:r>
          </a:p>
          <a:p>
            <a:pPr lvl="2">
              <a:buFont typeface="Courier New" panose="02070309020205020404" pitchFamily="49" charset="0"/>
              <a:buChar char="o"/>
            </a:pPr>
            <a:r>
              <a:rPr lang="en-US" sz="1800" dirty="0">
                <a:solidFill>
                  <a:schemeClr val="accent1">
                    <a:lumMod val="50000"/>
                  </a:schemeClr>
                </a:solidFill>
                <a:latin typeface="Georgia" panose="02040502050405020303" pitchFamily="18" charset="0"/>
                <a:ea typeface="Calibri" panose="020F0502020204030204" pitchFamily="34" charset="0"/>
                <a:cs typeface="Times New Roman" panose="02020603050405020304" pitchFamily="18" charset="0"/>
              </a:rPr>
              <a:t>Encourage funders to use the institutional profiles in the Clearinghouse, eliminating the need for requests to obtain entity-based information. Every participating research institution has a single profile in the database and is committed to keeping the information up-to-date. The working group will explore which additional data fields should be proposed to the FDP. The database is open to anyone seeking profile information.  https://fdpclearinghouse.org/</a:t>
            </a:r>
            <a:endParaRPr lang="en-US" sz="1800" dirty="0">
              <a:solidFill>
                <a:schemeClr val="accent1">
                  <a:lumMod val="50000"/>
                </a:schemeClr>
              </a:solidFill>
              <a:latin typeface="Georgia" panose="02040502050405020303" pitchFamily="18" charset="0"/>
            </a:endParaRPr>
          </a:p>
          <a:p>
            <a:endParaRPr lang="en-US" dirty="0">
              <a:latin typeface="Georgia" panose="02040502050405020303" pitchFamily="18" charset="0"/>
            </a:endParaRPr>
          </a:p>
        </p:txBody>
      </p:sp>
    </p:spTree>
    <p:extLst>
      <p:ext uri="{BB962C8B-B14F-4D97-AF65-F5344CB8AC3E}">
        <p14:creationId xmlns:p14="http://schemas.microsoft.com/office/powerpoint/2010/main" val="24262754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b="1" dirty="0">
              <a:solidFill>
                <a:schemeClr val="accent1">
                  <a:lumMod val="50000"/>
                </a:schemeClr>
              </a:solidFill>
              <a:latin typeface="Georgia" panose="02040502050405020303" pitchFamily="18" charset="0"/>
            </a:endParaRPr>
          </a:p>
        </p:txBody>
      </p:sp>
      <p:sp>
        <p:nvSpPr>
          <p:cNvPr id="3" name="Content Placeholder 2"/>
          <p:cNvSpPr>
            <a:spLocks noGrp="1"/>
          </p:cNvSpPr>
          <p:nvPr>
            <p:ph idx="1"/>
          </p:nvPr>
        </p:nvSpPr>
        <p:spPr>
          <a:xfrm>
            <a:off x="628650" y="1103315"/>
            <a:ext cx="7886700" cy="2613963"/>
          </a:xfrm>
        </p:spPr>
        <p:txBody>
          <a:bodyPr/>
          <a:lstStyle/>
          <a:p>
            <a:r>
              <a:rPr lang="en-US" sz="2400" dirty="0">
                <a:solidFill>
                  <a:schemeClr val="accent1">
                    <a:lumMod val="50000"/>
                  </a:schemeClr>
                </a:solidFill>
                <a:latin typeface="Georgia" panose="02040502050405020303" pitchFamily="18" charset="0"/>
                <a:ea typeface="Calibri" panose="020F0502020204030204" pitchFamily="34" charset="0"/>
                <a:cs typeface="Times New Roman" panose="02020603050405020304" pitchFamily="18" charset="0"/>
              </a:rPr>
              <a:t>Altum, the developer of  proposalCENTRAL (the application submission system used by many nonprofit funders), has offered to make changes that would streamline proposal submissions  for both institutions and funders. The working group will explore what changes users would like to see to the system. </a:t>
            </a:r>
          </a:p>
          <a:p>
            <a:r>
              <a:rPr lang="en-US" sz="2400" dirty="0">
                <a:solidFill>
                  <a:schemeClr val="accent1">
                    <a:lumMod val="50000"/>
                  </a:schemeClr>
                </a:solidFill>
                <a:latin typeface="Georgia" panose="02040502050405020303" pitchFamily="18" charset="0"/>
                <a:ea typeface="Calibri" panose="020F0502020204030204" pitchFamily="34" charset="0"/>
                <a:cs typeface="Times New Roman" panose="02020603050405020304" pitchFamily="18" charset="0"/>
              </a:rPr>
              <a:t>Altum has also just developed an institutional portal so that submissions may be tracked by IHEs and progress and final reports monitored.</a:t>
            </a:r>
            <a:endParaRPr lang="en-US" sz="2400" dirty="0">
              <a:latin typeface="Georgia" panose="02040502050405020303" pitchFamily="18" charset="0"/>
            </a:endParaRPr>
          </a:p>
        </p:txBody>
      </p:sp>
      <p:sp>
        <p:nvSpPr>
          <p:cNvPr id="6" name="TextBox 5">
            <a:extLst>
              <a:ext uri="{FF2B5EF4-FFF2-40B4-BE49-F238E27FC236}">
                <a16:creationId xmlns:a16="http://schemas.microsoft.com/office/drawing/2014/main" id="{2D14DE94-B398-42D8-9ADB-E67A1022DFEC}"/>
              </a:ext>
            </a:extLst>
          </p:cNvPr>
          <p:cNvSpPr txBox="1"/>
          <p:nvPr/>
        </p:nvSpPr>
        <p:spPr>
          <a:xfrm>
            <a:off x="0" y="0"/>
            <a:ext cx="9144000" cy="1200329"/>
          </a:xfrm>
          <a:prstGeom prst="rect">
            <a:avLst/>
          </a:prstGeom>
          <a:noFill/>
        </p:spPr>
        <p:txBody>
          <a:bodyPr wrap="square" rtlCol="0">
            <a:spAutoFit/>
          </a:bodyPr>
          <a:lstStyle/>
          <a:p>
            <a:pPr algn="ctr"/>
            <a:r>
              <a:rPr lang="en-US" sz="3600" b="1" dirty="0">
                <a:solidFill>
                  <a:schemeClr val="accent1">
                    <a:lumMod val="50000"/>
                  </a:schemeClr>
                </a:solidFill>
                <a:latin typeface="Georgia" panose="02040502050405020303" pitchFamily="18" charset="0"/>
              </a:rPr>
              <a:t>Collaboration with grants management system providers</a:t>
            </a:r>
            <a:endParaRPr lang="en-US" sz="3600" dirty="0"/>
          </a:p>
        </p:txBody>
      </p:sp>
    </p:spTree>
    <p:extLst>
      <p:ext uri="{BB962C8B-B14F-4D97-AF65-F5344CB8AC3E}">
        <p14:creationId xmlns:p14="http://schemas.microsoft.com/office/powerpoint/2010/main" val="5655715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b="1" dirty="0">
              <a:solidFill>
                <a:schemeClr val="accent1">
                  <a:lumMod val="50000"/>
                </a:schemeClr>
              </a:solidFill>
            </a:endParaRPr>
          </a:p>
        </p:txBody>
      </p:sp>
      <p:sp>
        <p:nvSpPr>
          <p:cNvPr id="3" name="Content Placeholder 2"/>
          <p:cNvSpPr>
            <a:spLocks noGrp="1"/>
          </p:cNvSpPr>
          <p:nvPr>
            <p:ph idx="1"/>
          </p:nvPr>
        </p:nvSpPr>
        <p:spPr>
          <a:xfrm>
            <a:off x="628650" y="246041"/>
            <a:ext cx="7886700" cy="3263504"/>
          </a:xfrm>
        </p:spPr>
        <p:txBody>
          <a:bodyPr/>
          <a:lstStyle/>
          <a:p>
            <a:endParaRPr lang="en-US" sz="2800" dirty="0">
              <a:latin typeface="Georgia" panose="02040502050405020303" pitchFamily="18" charset="0"/>
              <a:ea typeface="Calibri" panose="020F0502020204030204" pitchFamily="34" charset="0"/>
              <a:cs typeface="Times New Roman" panose="02020603050405020304" pitchFamily="18" charset="0"/>
            </a:endParaRPr>
          </a:p>
          <a:p>
            <a:r>
              <a:rPr lang="en-US" sz="2800" dirty="0">
                <a:solidFill>
                  <a:schemeClr val="accent1">
                    <a:lumMod val="50000"/>
                  </a:schemeClr>
                </a:solidFill>
                <a:latin typeface="Georgia" panose="02040502050405020303" pitchFamily="18" charset="0"/>
                <a:ea typeface="Calibri" panose="020F0502020204030204" pitchFamily="34" charset="0"/>
                <a:cs typeface="Times New Roman" panose="02020603050405020304" pitchFamily="18" charset="0"/>
              </a:rPr>
              <a:t>Borrowing from streamlining efforts by the Federal government, we are asking both funders and institutions to suggest areas which may be conducive to Just-in-Time submission.  </a:t>
            </a:r>
          </a:p>
          <a:p>
            <a:pPr lvl="1">
              <a:buFont typeface="Courier New" panose="02070309020205020404" pitchFamily="49" charset="0"/>
              <a:buChar char="o"/>
            </a:pPr>
            <a:r>
              <a:rPr lang="en-US" sz="2400" dirty="0">
                <a:solidFill>
                  <a:schemeClr val="accent1">
                    <a:lumMod val="50000"/>
                  </a:schemeClr>
                </a:solidFill>
                <a:latin typeface="Georgia" panose="02040502050405020303" pitchFamily="18" charset="0"/>
                <a:ea typeface="Calibri" panose="020F0502020204030204" pitchFamily="34" charset="0"/>
                <a:cs typeface="Times New Roman" panose="02020603050405020304" pitchFamily="18" charset="0"/>
              </a:rPr>
              <a:t>Human and animal subjects reviews are two obvious areas which could save effort on both sides. </a:t>
            </a:r>
          </a:p>
          <a:p>
            <a:pPr lvl="1">
              <a:buFont typeface="Courier New" panose="02070309020205020404" pitchFamily="49" charset="0"/>
              <a:buChar char="o"/>
            </a:pPr>
            <a:r>
              <a:rPr lang="en-US" sz="2400" dirty="0">
                <a:solidFill>
                  <a:schemeClr val="accent1">
                    <a:lumMod val="50000"/>
                  </a:schemeClr>
                </a:solidFill>
                <a:latin typeface="Georgia" panose="02040502050405020303" pitchFamily="18" charset="0"/>
                <a:ea typeface="Calibri" panose="020F0502020204030204" pitchFamily="34" charset="0"/>
                <a:cs typeface="Times New Roman" panose="02020603050405020304" pitchFamily="18" charset="0"/>
              </a:rPr>
              <a:t>Suggestions for other areas are now being sought.</a:t>
            </a:r>
          </a:p>
          <a:p>
            <a:endParaRPr lang="en-US" sz="2800" dirty="0">
              <a:latin typeface="Georgia" panose="02040502050405020303" pitchFamily="18" charset="0"/>
            </a:endParaRPr>
          </a:p>
        </p:txBody>
      </p:sp>
      <p:sp>
        <p:nvSpPr>
          <p:cNvPr id="7" name="TextBox 6">
            <a:extLst>
              <a:ext uri="{FF2B5EF4-FFF2-40B4-BE49-F238E27FC236}">
                <a16:creationId xmlns:a16="http://schemas.microsoft.com/office/drawing/2014/main" id="{3EDB14FA-4DCC-4E8C-9D3B-1093CB8EEB09}"/>
              </a:ext>
            </a:extLst>
          </p:cNvPr>
          <p:cNvSpPr txBox="1"/>
          <p:nvPr/>
        </p:nvSpPr>
        <p:spPr>
          <a:xfrm>
            <a:off x="0" y="0"/>
            <a:ext cx="9287435" cy="769441"/>
          </a:xfrm>
          <a:prstGeom prst="rect">
            <a:avLst/>
          </a:prstGeom>
          <a:noFill/>
        </p:spPr>
        <p:txBody>
          <a:bodyPr wrap="square" rtlCol="0">
            <a:spAutoFit/>
          </a:bodyPr>
          <a:lstStyle/>
          <a:p>
            <a:pPr algn="ctr"/>
            <a:r>
              <a:rPr lang="en-US" sz="4400" b="1" dirty="0">
                <a:solidFill>
                  <a:schemeClr val="accent1">
                    <a:lumMod val="50000"/>
                  </a:schemeClr>
                </a:solidFill>
                <a:latin typeface="Georgia" panose="02040502050405020303" pitchFamily="18" charset="0"/>
              </a:rPr>
              <a:t> Just-in-Time</a:t>
            </a:r>
            <a:endParaRPr lang="en-US" sz="4400" dirty="0">
              <a:latin typeface="Georgia" panose="02040502050405020303" pitchFamily="18" charset="0"/>
            </a:endParaRPr>
          </a:p>
        </p:txBody>
      </p:sp>
    </p:spTree>
    <p:extLst>
      <p:ext uri="{BB962C8B-B14F-4D97-AF65-F5344CB8AC3E}">
        <p14:creationId xmlns:p14="http://schemas.microsoft.com/office/powerpoint/2010/main" val="27121645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b="1" dirty="0">
              <a:solidFill>
                <a:schemeClr val="accent1">
                  <a:lumMod val="50000"/>
                </a:schemeClr>
              </a:solidFill>
            </a:endParaRPr>
          </a:p>
        </p:txBody>
      </p:sp>
      <p:sp>
        <p:nvSpPr>
          <p:cNvPr id="3" name="Content Placeholder 2"/>
          <p:cNvSpPr>
            <a:spLocks noGrp="1"/>
          </p:cNvSpPr>
          <p:nvPr>
            <p:ph idx="1"/>
          </p:nvPr>
        </p:nvSpPr>
        <p:spPr>
          <a:xfrm>
            <a:off x="1381684" y="681315"/>
            <a:ext cx="7886700" cy="4569759"/>
          </a:xfrm>
        </p:spPr>
        <p:txBody>
          <a:bodyPr>
            <a:normAutofit/>
          </a:bodyPr>
          <a:lstStyle/>
          <a:p>
            <a:r>
              <a:rPr lang="en-US" sz="2800" dirty="0">
                <a:solidFill>
                  <a:schemeClr val="accent1">
                    <a:lumMod val="50000"/>
                  </a:schemeClr>
                </a:solidFill>
                <a:latin typeface="Georgia" panose="02040502050405020303" pitchFamily="18" charset="0"/>
              </a:rPr>
              <a:t>Standardizing:</a:t>
            </a:r>
          </a:p>
          <a:p>
            <a:pPr lvl="1"/>
            <a:r>
              <a:rPr lang="en-US" sz="2400" dirty="0">
                <a:solidFill>
                  <a:schemeClr val="accent1">
                    <a:lumMod val="50000"/>
                  </a:schemeClr>
                </a:solidFill>
                <a:latin typeface="Georgia" panose="02040502050405020303" pitchFamily="18" charset="0"/>
              </a:rPr>
              <a:t> Eligibility criteria</a:t>
            </a:r>
          </a:p>
          <a:p>
            <a:pPr lvl="2">
              <a:buFont typeface="Courier New" panose="02070309020205020404" pitchFamily="49" charset="0"/>
              <a:buChar char="o"/>
            </a:pPr>
            <a:r>
              <a:rPr lang="en-US" sz="1600" dirty="0">
                <a:solidFill>
                  <a:schemeClr val="accent1">
                    <a:lumMod val="50000"/>
                  </a:schemeClr>
                </a:solidFill>
                <a:latin typeface="Georgia" panose="02040502050405020303" pitchFamily="18" charset="0"/>
              </a:rPr>
              <a:t>Who may submit</a:t>
            </a:r>
          </a:p>
          <a:p>
            <a:pPr lvl="2">
              <a:buFont typeface="Courier New" panose="02070309020205020404" pitchFamily="49" charset="0"/>
              <a:buChar char="o"/>
            </a:pPr>
            <a:r>
              <a:rPr lang="en-US" sz="1600" dirty="0">
                <a:solidFill>
                  <a:schemeClr val="accent1">
                    <a:lumMod val="50000"/>
                  </a:schemeClr>
                </a:solidFill>
                <a:latin typeface="Georgia" panose="02040502050405020303" pitchFamily="18" charset="0"/>
              </a:rPr>
              <a:t>How many applications may an institution submit</a:t>
            </a:r>
          </a:p>
          <a:p>
            <a:pPr lvl="1"/>
            <a:r>
              <a:rPr lang="en-US" sz="2400" dirty="0">
                <a:solidFill>
                  <a:schemeClr val="accent1">
                    <a:lumMod val="50000"/>
                  </a:schemeClr>
                </a:solidFill>
                <a:latin typeface="Georgia" panose="02040502050405020303" pitchFamily="18" charset="0"/>
              </a:rPr>
              <a:t>Application guidelines</a:t>
            </a:r>
          </a:p>
          <a:p>
            <a:pPr lvl="2">
              <a:buFont typeface="Courier New" panose="02070309020205020404" pitchFamily="49" charset="0"/>
              <a:buChar char="o"/>
            </a:pPr>
            <a:r>
              <a:rPr lang="en-US" sz="1600" dirty="0">
                <a:solidFill>
                  <a:schemeClr val="accent1">
                    <a:lumMod val="50000"/>
                  </a:schemeClr>
                </a:solidFill>
                <a:latin typeface="Georgia" panose="02040502050405020303" pitchFamily="18" charset="0"/>
              </a:rPr>
              <a:t>Average award for the competition</a:t>
            </a:r>
          </a:p>
          <a:p>
            <a:pPr lvl="2">
              <a:buFont typeface="Courier New" panose="02070309020205020404" pitchFamily="49" charset="0"/>
              <a:buChar char="o"/>
            </a:pPr>
            <a:r>
              <a:rPr lang="en-US" sz="1600" dirty="0">
                <a:solidFill>
                  <a:schemeClr val="accent1">
                    <a:lumMod val="50000"/>
                  </a:schemeClr>
                </a:solidFill>
                <a:latin typeface="Georgia" panose="02040502050405020303" pitchFamily="18" charset="0"/>
              </a:rPr>
              <a:t>Annual Deadlines (dates and how many per year)</a:t>
            </a:r>
          </a:p>
          <a:p>
            <a:pPr lvl="2">
              <a:buFont typeface="Courier New" panose="02070309020205020404" pitchFamily="49" charset="0"/>
              <a:buChar char="o"/>
            </a:pPr>
            <a:r>
              <a:rPr lang="en-US" sz="1600" dirty="0">
                <a:solidFill>
                  <a:schemeClr val="accent1">
                    <a:lumMod val="50000"/>
                  </a:schemeClr>
                </a:solidFill>
                <a:latin typeface="Georgia" panose="02040502050405020303" pitchFamily="18" charset="0"/>
              </a:rPr>
              <a:t>Just-in-time information (?)</a:t>
            </a:r>
          </a:p>
          <a:p>
            <a:pPr lvl="1"/>
            <a:r>
              <a:rPr lang="en-US" sz="2400" dirty="0">
                <a:solidFill>
                  <a:schemeClr val="accent1">
                    <a:lumMod val="50000"/>
                  </a:schemeClr>
                </a:solidFill>
                <a:latin typeface="Georgia" panose="02040502050405020303" pitchFamily="18" charset="0"/>
              </a:rPr>
              <a:t>Applications</a:t>
            </a:r>
          </a:p>
          <a:p>
            <a:pPr lvl="2">
              <a:buFont typeface="Courier New" panose="02070309020205020404" pitchFamily="49" charset="0"/>
              <a:buChar char="o"/>
            </a:pPr>
            <a:r>
              <a:rPr lang="en-US" sz="1600" dirty="0">
                <a:solidFill>
                  <a:schemeClr val="accent1">
                    <a:lumMod val="50000"/>
                  </a:schemeClr>
                </a:solidFill>
                <a:latin typeface="Georgia" panose="02040502050405020303" pitchFamily="18" charset="0"/>
              </a:rPr>
              <a:t>Cover page</a:t>
            </a:r>
          </a:p>
          <a:p>
            <a:pPr lvl="2">
              <a:buFont typeface="Courier New" panose="02070309020205020404" pitchFamily="49" charset="0"/>
              <a:buChar char="o"/>
            </a:pPr>
            <a:r>
              <a:rPr lang="en-US" sz="1600" dirty="0">
                <a:solidFill>
                  <a:schemeClr val="accent1">
                    <a:lumMod val="50000"/>
                  </a:schemeClr>
                </a:solidFill>
                <a:latin typeface="Georgia" panose="02040502050405020303" pitchFamily="18" charset="0"/>
              </a:rPr>
              <a:t>Biosketch</a:t>
            </a:r>
          </a:p>
          <a:p>
            <a:pPr lvl="2">
              <a:buFont typeface="Courier New" panose="02070309020205020404" pitchFamily="49" charset="0"/>
              <a:buChar char="o"/>
            </a:pPr>
            <a:r>
              <a:rPr lang="en-US" sz="1600" dirty="0">
                <a:solidFill>
                  <a:schemeClr val="accent1">
                    <a:lumMod val="50000"/>
                  </a:schemeClr>
                </a:solidFill>
                <a:latin typeface="Georgia" panose="02040502050405020303" pitchFamily="18" charset="0"/>
              </a:rPr>
              <a:t>Others?</a:t>
            </a:r>
          </a:p>
          <a:p>
            <a:endParaRPr lang="en-US" sz="1400" dirty="0"/>
          </a:p>
        </p:txBody>
      </p:sp>
      <p:sp>
        <p:nvSpPr>
          <p:cNvPr id="6" name="TextBox 5">
            <a:extLst>
              <a:ext uri="{FF2B5EF4-FFF2-40B4-BE49-F238E27FC236}">
                <a16:creationId xmlns:a16="http://schemas.microsoft.com/office/drawing/2014/main" id="{52419514-19DF-4BB2-8955-58E7121F94F6}"/>
              </a:ext>
            </a:extLst>
          </p:cNvPr>
          <p:cNvSpPr txBox="1"/>
          <p:nvPr/>
        </p:nvSpPr>
        <p:spPr>
          <a:xfrm>
            <a:off x="286871" y="0"/>
            <a:ext cx="8587067" cy="769441"/>
          </a:xfrm>
          <a:prstGeom prst="rect">
            <a:avLst/>
          </a:prstGeom>
          <a:noFill/>
        </p:spPr>
        <p:txBody>
          <a:bodyPr wrap="square" rtlCol="0">
            <a:spAutoFit/>
          </a:bodyPr>
          <a:lstStyle/>
          <a:p>
            <a:pPr algn="ctr"/>
            <a:r>
              <a:rPr lang="en-US" sz="4400" b="1" dirty="0">
                <a:solidFill>
                  <a:schemeClr val="accent1">
                    <a:lumMod val="50000"/>
                  </a:schemeClr>
                </a:solidFill>
                <a:latin typeface="Georgia" panose="02040502050405020303" pitchFamily="18" charset="0"/>
              </a:rPr>
              <a:t>Other Issues</a:t>
            </a:r>
            <a:endParaRPr lang="en-US" sz="4400" dirty="0">
              <a:latin typeface="Georgia" panose="02040502050405020303" pitchFamily="18" charset="0"/>
            </a:endParaRPr>
          </a:p>
        </p:txBody>
      </p:sp>
    </p:spTree>
    <p:extLst>
      <p:ext uri="{BB962C8B-B14F-4D97-AF65-F5344CB8AC3E}">
        <p14:creationId xmlns:p14="http://schemas.microsoft.com/office/powerpoint/2010/main" val="29620004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512F2-9AF6-4B98-8A98-5DC44BBE5236}"/>
              </a:ext>
            </a:extLst>
          </p:cNvPr>
          <p:cNvSpPr txBox="1">
            <a:spLocks/>
          </p:cNvSpPr>
          <p:nvPr/>
        </p:nvSpPr>
        <p:spPr>
          <a:xfrm>
            <a:off x="569406" y="117339"/>
            <a:ext cx="8005188" cy="1098619"/>
          </a:xfrm>
          <a:prstGeom prst="rect">
            <a:avLst/>
          </a:prstGeom>
        </p:spPr>
        <p:txBody>
          <a:bodyPr>
            <a:noAutofit/>
          </a:bodyPr>
          <a:lstStyle>
            <a:lvl1pPr algn="ctr" rtl="0" eaLnBrk="1" fontAlgn="base" hangingPunct="1">
              <a:spcBef>
                <a:spcPct val="0"/>
              </a:spcBef>
              <a:spcAft>
                <a:spcPct val="0"/>
              </a:spcAft>
              <a:defRPr sz="4400" kern="1200">
                <a:solidFill>
                  <a:schemeClr val="tx1"/>
                </a:solidFill>
                <a:latin typeface="Trebuchet MS"/>
                <a:ea typeface="Geneva" charset="0"/>
                <a:cs typeface="Trebuchet MS"/>
              </a:defRPr>
            </a:lvl1pPr>
            <a:lvl2pPr algn="ctr" rtl="0" eaLnBrk="1" fontAlgn="base" hangingPunct="1">
              <a:spcBef>
                <a:spcPct val="0"/>
              </a:spcBef>
              <a:spcAft>
                <a:spcPct val="0"/>
              </a:spcAft>
              <a:defRPr sz="4400">
                <a:solidFill>
                  <a:schemeClr val="tx1"/>
                </a:solidFill>
                <a:latin typeface="Trebuchet MS" charset="0"/>
                <a:ea typeface="Geneva" charset="0"/>
                <a:cs typeface="Geneva" charset="0"/>
              </a:defRPr>
            </a:lvl2pPr>
            <a:lvl3pPr algn="ctr" rtl="0" eaLnBrk="1" fontAlgn="base" hangingPunct="1">
              <a:spcBef>
                <a:spcPct val="0"/>
              </a:spcBef>
              <a:spcAft>
                <a:spcPct val="0"/>
              </a:spcAft>
              <a:defRPr sz="4400">
                <a:solidFill>
                  <a:schemeClr val="tx1"/>
                </a:solidFill>
                <a:latin typeface="Trebuchet MS" charset="0"/>
                <a:ea typeface="Geneva" charset="0"/>
                <a:cs typeface="Geneva" charset="0"/>
              </a:defRPr>
            </a:lvl3pPr>
            <a:lvl4pPr algn="ctr" rtl="0" eaLnBrk="1" fontAlgn="base" hangingPunct="1">
              <a:spcBef>
                <a:spcPct val="0"/>
              </a:spcBef>
              <a:spcAft>
                <a:spcPct val="0"/>
              </a:spcAft>
              <a:defRPr sz="4400">
                <a:solidFill>
                  <a:schemeClr val="tx1"/>
                </a:solidFill>
                <a:latin typeface="Trebuchet MS" charset="0"/>
                <a:ea typeface="Geneva" charset="0"/>
                <a:cs typeface="Geneva" charset="0"/>
              </a:defRPr>
            </a:lvl4pPr>
            <a:lvl5pPr algn="ctr" rtl="0" eaLnBrk="1" fontAlgn="base" hangingPunct="1">
              <a:spcBef>
                <a:spcPct val="0"/>
              </a:spcBef>
              <a:spcAft>
                <a:spcPct val="0"/>
              </a:spcAft>
              <a:defRPr sz="4400">
                <a:solidFill>
                  <a:schemeClr val="tx1"/>
                </a:solidFill>
                <a:latin typeface="Trebuchet MS" charset="0"/>
                <a:ea typeface="Geneva" charset="0"/>
                <a:cs typeface="Geneva" charset="0"/>
              </a:defRPr>
            </a:lvl5pPr>
            <a:lvl6pPr marL="457200" algn="ctr" rtl="0" eaLnBrk="1" fontAlgn="base" hangingPunct="1">
              <a:spcBef>
                <a:spcPct val="0"/>
              </a:spcBef>
              <a:spcAft>
                <a:spcPct val="0"/>
              </a:spcAft>
              <a:defRPr sz="4400">
                <a:solidFill>
                  <a:schemeClr val="tx1"/>
                </a:solidFill>
                <a:latin typeface="Calibri" charset="0"/>
                <a:ea typeface="Geneva" charset="0"/>
                <a:cs typeface="Geneva" charset="0"/>
              </a:defRPr>
            </a:lvl6pPr>
            <a:lvl7pPr marL="914400" algn="ctr" rtl="0" eaLnBrk="1" fontAlgn="base" hangingPunct="1">
              <a:spcBef>
                <a:spcPct val="0"/>
              </a:spcBef>
              <a:spcAft>
                <a:spcPct val="0"/>
              </a:spcAft>
              <a:defRPr sz="4400">
                <a:solidFill>
                  <a:schemeClr val="tx1"/>
                </a:solidFill>
                <a:latin typeface="Calibri" charset="0"/>
                <a:ea typeface="Geneva" charset="0"/>
                <a:cs typeface="Geneva" charset="0"/>
              </a:defRPr>
            </a:lvl7pPr>
            <a:lvl8pPr marL="1371600" algn="ctr" rtl="0" eaLnBrk="1" fontAlgn="base" hangingPunct="1">
              <a:spcBef>
                <a:spcPct val="0"/>
              </a:spcBef>
              <a:spcAft>
                <a:spcPct val="0"/>
              </a:spcAft>
              <a:defRPr sz="4400">
                <a:solidFill>
                  <a:schemeClr val="tx1"/>
                </a:solidFill>
                <a:latin typeface="Calibri" charset="0"/>
                <a:ea typeface="Geneva" charset="0"/>
                <a:cs typeface="Geneva" charset="0"/>
              </a:defRPr>
            </a:lvl8pPr>
            <a:lvl9pPr marL="1828800" algn="ctr" rtl="0" eaLnBrk="1" fontAlgn="base" hangingPunct="1">
              <a:spcBef>
                <a:spcPct val="0"/>
              </a:spcBef>
              <a:spcAft>
                <a:spcPct val="0"/>
              </a:spcAft>
              <a:defRPr sz="4400">
                <a:solidFill>
                  <a:schemeClr val="tx1"/>
                </a:solidFill>
                <a:latin typeface="Calibri" charset="0"/>
                <a:ea typeface="Geneva" charset="0"/>
                <a:cs typeface="Geneva" charset="0"/>
              </a:defRPr>
            </a:lvl9pPr>
          </a:lstStyle>
          <a:p>
            <a:r>
              <a:rPr lang="en-US" sz="4000" dirty="0">
                <a:latin typeface="Georgia" panose="02040502050405020303" pitchFamily="18" charset="0"/>
              </a:rPr>
              <a:t>NFRI Contracting Subgroup</a:t>
            </a:r>
          </a:p>
        </p:txBody>
      </p:sp>
      <p:sp>
        <p:nvSpPr>
          <p:cNvPr id="3" name="Subtitle 2">
            <a:extLst>
              <a:ext uri="{FF2B5EF4-FFF2-40B4-BE49-F238E27FC236}">
                <a16:creationId xmlns:a16="http://schemas.microsoft.com/office/drawing/2014/main" id="{05E951C1-8C84-4E62-B5C9-3570DC3A0DBD}"/>
              </a:ext>
            </a:extLst>
          </p:cNvPr>
          <p:cNvSpPr txBox="1">
            <a:spLocks/>
          </p:cNvSpPr>
          <p:nvPr/>
        </p:nvSpPr>
        <p:spPr>
          <a:xfrm>
            <a:off x="231225" y="943584"/>
            <a:ext cx="8411962" cy="4513136"/>
          </a:xfrm>
          <a:prstGeom prst="rect">
            <a:avLst/>
          </a:prstGeom>
        </p:spPr>
        <p:txBody>
          <a:bodyPr>
            <a:normAutofit/>
          </a:bodyPr>
          <a:lst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Geneva" charset="0"/>
                <a:cs typeface="Geneva" charset="0"/>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Geneva" charset="0"/>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Geneva" charset="0"/>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Geneva" charset="0"/>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Geneva" charset="0"/>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000" dirty="0">
                <a:solidFill>
                  <a:srgbClr val="C00000"/>
                </a:solidFill>
                <a:latin typeface="Georgia" panose="02040502050405020303" pitchFamily="18" charset="0"/>
              </a:rPr>
              <a:t>Leads:  Whitney Steen (Lymphoma Research Foundation), Missy </a:t>
            </a:r>
            <a:r>
              <a:rPr lang="en-US" sz="2000" dirty="0" err="1">
                <a:solidFill>
                  <a:srgbClr val="C00000"/>
                </a:solidFill>
                <a:latin typeface="Georgia" panose="02040502050405020303" pitchFamily="18" charset="0"/>
              </a:rPr>
              <a:t>Peloso</a:t>
            </a:r>
            <a:r>
              <a:rPr lang="en-US" sz="2000" dirty="0">
                <a:solidFill>
                  <a:srgbClr val="C00000"/>
                </a:solidFill>
                <a:latin typeface="Georgia" panose="02040502050405020303" pitchFamily="18" charset="0"/>
              </a:rPr>
              <a:t> (University of Pennsylvania)</a:t>
            </a:r>
          </a:p>
          <a:p>
            <a:endParaRPr lang="en-US" sz="2000" dirty="0">
              <a:solidFill>
                <a:srgbClr val="C00000"/>
              </a:solidFill>
              <a:latin typeface="Georgia" panose="02040502050405020303" pitchFamily="18" charset="0"/>
            </a:endParaRPr>
          </a:p>
          <a:p>
            <a:r>
              <a:rPr lang="en-US" sz="2000" dirty="0">
                <a:solidFill>
                  <a:srgbClr val="C00000"/>
                </a:solidFill>
                <a:latin typeface="Georgia" panose="02040502050405020303" pitchFamily="18" charset="0"/>
              </a:rPr>
              <a:t>Members: </a:t>
            </a:r>
            <a:r>
              <a:rPr lang="en-US" sz="2000" dirty="0">
                <a:latin typeface="Georgia" panose="02040502050405020303" pitchFamily="18" charset="0"/>
              </a:rPr>
              <a:t>Elizabeth Adams (Princeton), Alexandra </a:t>
            </a:r>
            <a:r>
              <a:rPr lang="en-US" sz="2000" dirty="0" err="1">
                <a:latin typeface="Georgia" panose="02040502050405020303" pitchFamily="18" charset="0"/>
              </a:rPr>
              <a:t>Albinak</a:t>
            </a:r>
            <a:r>
              <a:rPr lang="en-US" sz="2000" dirty="0">
                <a:latin typeface="Georgia" panose="02040502050405020303" pitchFamily="18" charset="0"/>
              </a:rPr>
              <a:t> (Johns Hopkins), Jackie Bendall (COGR), Tamara </a:t>
            </a:r>
            <a:r>
              <a:rPr lang="en-US" sz="2000" dirty="0" err="1">
                <a:latin typeface="Georgia" panose="02040502050405020303" pitchFamily="18" charset="0"/>
              </a:rPr>
              <a:t>Croland</a:t>
            </a:r>
            <a:r>
              <a:rPr lang="en-US" sz="2000" dirty="0">
                <a:latin typeface="Georgia" panose="02040502050405020303" pitchFamily="18" charset="0"/>
              </a:rPr>
              <a:t> (JDRF), Ruchika </a:t>
            </a:r>
            <a:r>
              <a:rPr lang="en-US" sz="2000" dirty="0" err="1">
                <a:latin typeface="Georgia" panose="02040502050405020303" pitchFamily="18" charset="0"/>
              </a:rPr>
              <a:t>Dhussa</a:t>
            </a:r>
            <a:r>
              <a:rPr lang="en-US" sz="2000" dirty="0">
                <a:latin typeface="Georgia" panose="02040502050405020303" pitchFamily="18" charset="0"/>
              </a:rPr>
              <a:t> (California), Lynne Elmore (American Cancer Society), Jackie Hausman (KR Foundation), Felice Lu (California), Barbara </a:t>
            </a:r>
            <a:r>
              <a:rPr lang="en-US" sz="2000" dirty="0" err="1">
                <a:latin typeface="Georgia" panose="02040502050405020303" pitchFamily="18" charset="0"/>
              </a:rPr>
              <a:t>Malm</a:t>
            </a:r>
            <a:r>
              <a:rPr lang="en-US" sz="2000" dirty="0">
                <a:latin typeface="Georgia" panose="02040502050405020303" pitchFamily="18" charset="0"/>
              </a:rPr>
              <a:t> (Foundation for Physical Therapy), Nate Martinez-</a:t>
            </a:r>
            <a:r>
              <a:rPr lang="en-US" sz="2000" dirty="0" err="1">
                <a:latin typeface="Georgia" panose="02040502050405020303" pitchFamily="18" charset="0"/>
              </a:rPr>
              <a:t>Wayman</a:t>
            </a:r>
            <a:r>
              <a:rPr lang="en-US" sz="2000" dirty="0">
                <a:latin typeface="Georgia" panose="02040502050405020303" pitchFamily="18" charset="0"/>
              </a:rPr>
              <a:t> (Duke), Lisa Nichols (COGR), Phillip Rena (Cold Spring Harbor), Toni Russo (COGR)</a:t>
            </a:r>
          </a:p>
        </p:txBody>
      </p:sp>
    </p:spTree>
    <p:extLst>
      <p:ext uri="{BB962C8B-B14F-4D97-AF65-F5344CB8AC3E}">
        <p14:creationId xmlns:p14="http://schemas.microsoft.com/office/powerpoint/2010/main" val="40864439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512F2-9AF6-4B98-8A98-5DC44BBE5236}"/>
              </a:ext>
            </a:extLst>
          </p:cNvPr>
          <p:cNvSpPr txBox="1">
            <a:spLocks/>
          </p:cNvSpPr>
          <p:nvPr/>
        </p:nvSpPr>
        <p:spPr>
          <a:xfrm>
            <a:off x="231225" y="117339"/>
            <a:ext cx="8523669" cy="1176440"/>
          </a:xfrm>
          <a:prstGeom prst="rect">
            <a:avLst/>
          </a:prstGeom>
        </p:spPr>
        <p:txBody>
          <a:bodyPr>
            <a:noAutofit/>
          </a:bodyPr>
          <a:lstStyle>
            <a:lvl1pPr algn="ctr" rtl="0" eaLnBrk="1" fontAlgn="base" hangingPunct="1">
              <a:spcBef>
                <a:spcPct val="0"/>
              </a:spcBef>
              <a:spcAft>
                <a:spcPct val="0"/>
              </a:spcAft>
              <a:defRPr sz="4400" kern="1200">
                <a:solidFill>
                  <a:schemeClr val="tx1"/>
                </a:solidFill>
                <a:latin typeface="Trebuchet MS"/>
                <a:ea typeface="Geneva" charset="0"/>
                <a:cs typeface="Trebuchet MS"/>
              </a:defRPr>
            </a:lvl1pPr>
            <a:lvl2pPr algn="ctr" rtl="0" eaLnBrk="1" fontAlgn="base" hangingPunct="1">
              <a:spcBef>
                <a:spcPct val="0"/>
              </a:spcBef>
              <a:spcAft>
                <a:spcPct val="0"/>
              </a:spcAft>
              <a:defRPr sz="4400">
                <a:solidFill>
                  <a:schemeClr val="tx1"/>
                </a:solidFill>
                <a:latin typeface="Trebuchet MS" charset="0"/>
                <a:ea typeface="Geneva" charset="0"/>
                <a:cs typeface="Geneva" charset="0"/>
              </a:defRPr>
            </a:lvl2pPr>
            <a:lvl3pPr algn="ctr" rtl="0" eaLnBrk="1" fontAlgn="base" hangingPunct="1">
              <a:spcBef>
                <a:spcPct val="0"/>
              </a:spcBef>
              <a:spcAft>
                <a:spcPct val="0"/>
              </a:spcAft>
              <a:defRPr sz="4400">
                <a:solidFill>
                  <a:schemeClr val="tx1"/>
                </a:solidFill>
                <a:latin typeface="Trebuchet MS" charset="0"/>
                <a:ea typeface="Geneva" charset="0"/>
                <a:cs typeface="Geneva" charset="0"/>
              </a:defRPr>
            </a:lvl3pPr>
            <a:lvl4pPr algn="ctr" rtl="0" eaLnBrk="1" fontAlgn="base" hangingPunct="1">
              <a:spcBef>
                <a:spcPct val="0"/>
              </a:spcBef>
              <a:spcAft>
                <a:spcPct val="0"/>
              </a:spcAft>
              <a:defRPr sz="4400">
                <a:solidFill>
                  <a:schemeClr val="tx1"/>
                </a:solidFill>
                <a:latin typeface="Trebuchet MS" charset="0"/>
                <a:ea typeface="Geneva" charset="0"/>
                <a:cs typeface="Geneva" charset="0"/>
              </a:defRPr>
            </a:lvl4pPr>
            <a:lvl5pPr algn="ctr" rtl="0" eaLnBrk="1" fontAlgn="base" hangingPunct="1">
              <a:spcBef>
                <a:spcPct val="0"/>
              </a:spcBef>
              <a:spcAft>
                <a:spcPct val="0"/>
              </a:spcAft>
              <a:defRPr sz="4400">
                <a:solidFill>
                  <a:schemeClr val="tx1"/>
                </a:solidFill>
                <a:latin typeface="Trebuchet MS" charset="0"/>
                <a:ea typeface="Geneva" charset="0"/>
                <a:cs typeface="Geneva" charset="0"/>
              </a:defRPr>
            </a:lvl5pPr>
            <a:lvl6pPr marL="457200" algn="ctr" rtl="0" eaLnBrk="1" fontAlgn="base" hangingPunct="1">
              <a:spcBef>
                <a:spcPct val="0"/>
              </a:spcBef>
              <a:spcAft>
                <a:spcPct val="0"/>
              </a:spcAft>
              <a:defRPr sz="4400">
                <a:solidFill>
                  <a:schemeClr val="tx1"/>
                </a:solidFill>
                <a:latin typeface="Calibri" charset="0"/>
                <a:ea typeface="Geneva" charset="0"/>
                <a:cs typeface="Geneva" charset="0"/>
              </a:defRPr>
            </a:lvl6pPr>
            <a:lvl7pPr marL="914400" algn="ctr" rtl="0" eaLnBrk="1" fontAlgn="base" hangingPunct="1">
              <a:spcBef>
                <a:spcPct val="0"/>
              </a:spcBef>
              <a:spcAft>
                <a:spcPct val="0"/>
              </a:spcAft>
              <a:defRPr sz="4400">
                <a:solidFill>
                  <a:schemeClr val="tx1"/>
                </a:solidFill>
                <a:latin typeface="Calibri" charset="0"/>
                <a:ea typeface="Geneva" charset="0"/>
                <a:cs typeface="Geneva" charset="0"/>
              </a:defRPr>
            </a:lvl7pPr>
            <a:lvl8pPr marL="1371600" algn="ctr" rtl="0" eaLnBrk="1" fontAlgn="base" hangingPunct="1">
              <a:spcBef>
                <a:spcPct val="0"/>
              </a:spcBef>
              <a:spcAft>
                <a:spcPct val="0"/>
              </a:spcAft>
              <a:defRPr sz="4400">
                <a:solidFill>
                  <a:schemeClr val="tx1"/>
                </a:solidFill>
                <a:latin typeface="Calibri" charset="0"/>
                <a:ea typeface="Geneva" charset="0"/>
                <a:cs typeface="Geneva" charset="0"/>
              </a:defRPr>
            </a:lvl8pPr>
            <a:lvl9pPr marL="1828800" algn="ctr" rtl="0" eaLnBrk="1" fontAlgn="base" hangingPunct="1">
              <a:spcBef>
                <a:spcPct val="0"/>
              </a:spcBef>
              <a:spcAft>
                <a:spcPct val="0"/>
              </a:spcAft>
              <a:defRPr sz="4400">
                <a:solidFill>
                  <a:schemeClr val="tx1"/>
                </a:solidFill>
                <a:latin typeface="Calibri" charset="0"/>
                <a:ea typeface="Geneva" charset="0"/>
                <a:cs typeface="Geneva" charset="0"/>
              </a:defRPr>
            </a:lvl9pPr>
          </a:lstStyle>
          <a:p>
            <a:r>
              <a:rPr lang="en-US" sz="4000" dirty="0">
                <a:latin typeface="Georgia" panose="02040502050405020303" pitchFamily="18" charset="0"/>
              </a:rPr>
              <a:t>Contracting Subgroup Initiatives</a:t>
            </a:r>
          </a:p>
        </p:txBody>
      </p:sp>
      <p:sp>
        <p:nvSpPr>
          <p:cNvPr id="4" name="Subtitle 2">
            <a:extLst>
              <a:ext uri="{FF2B5EF4-FFF2-40B4-BE49-F238E27FC236}">
                <a16:creationId xmlns:a16="http://schemas.microsoft.com/office/drawing/2014/main" id="{4082BE23-177E-4060-A65F-6DE7E3E86D2D}"/>
              </a:ext>
            </a:extLst>
          </p:cNvPr>
          <p:cNvSpPr txBox="1">
            <a:spLocks/>
          </p:cNvSpPr>
          <p:nvPr/>
        </p:nvSpPr>
        <p:spPr>
          <a:xfrm>
            <a:off x="389106" y="817123"/>
            <a:ext cx="8121848" cy="3916582"/>
          </a:xfrm>
          <a:prstGeom prst="rect">
            <a:avLst/>
          </a:prstGeom>
        </p:spPr>
        <p:txBody>
          <a:bodyPr>
            <a:normAutofit lnSpcReduction="10000"/>
          </a:bodyPr>
          <a:lst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Geneva" charset="0"/>
                <a:cs typeface="Geneva" charset="0"/>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Geneva" charset="0"/>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Geneva" charset="0"/>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Geneva" charset="0"/>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Geneva" charset="0"/>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a:solidFill>
                  <a:prstClr val="black"/>
                </a:solidFill>
                <a:latin typeface="Georgia" panose="02040502050405020303" pitchFamily="18" charset="0"/>
              </a:rPr>
              <a:t>Develop sample contract language that is generally acceptable to both institutions and funders (primarily compliance as initial focus)</a:t>
            </a:r>
          </a:p>
          <a:p>
            <a:pPr marL="0" indent="0">
              <a:buNone/>
            </a:pPr>
            <a:endParaRPr lang="en-US" dirty="0">
              <a:solidFill>
                <a:prstClr val="black"/>
              </a:solidFill>
              <a:latin typeface="Georgia" panose="02040502050405020303" pitchFamily="18" charset="0"/>
            </a:endParaRPr>
          </a:p>
          <a:p>
            <a:pPr marL="228600" indent="-228600">
              <a:buFont typeface="Arial" panose="020B0604020202020204" pitchFamily="34" charset="0"/>
              <a:buChar char="•"/>
            </a:pPr>
            <a:r>
              <a:rPr lang="en-US" dirty="0">
                <a:solidFill>
                  <a:prstClr val="black"/>
                </a:solidFill>
                <a:latin typeface="Georgia" panose="02040502050405020303" pitchFamily="18" charset="0"/>
              </a:rPr>
              <a:t>Create whitepaper explaining the rationale for both funder and university positions on contracting issues</a:t>
            </a:r>
          </a:p>
          <a:p>
            <a:endParaRPr lang="en-US" sz="4800" dirty="0">
              <a:latin typeface="Georgia" panose="02040502050405020303" pitchFamily="18" charset="0"/>
            </a:endParaRPr>
          </a:p>
        </p:txBody>
      </p:sp>
    </p:spTree>
    <p:extLst>
      <p:ext uri="{BB962C8B-B14F-4D97-AF65-F5344CB8AC3E}">
        <p14:creationId xmlns:p14="http://schemas.microsoft.com/office/powerpoint/2010/main" val="38139457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512F2-9AF6-4B98-8A98-5DC44BBE5236}"/>
              </a:ext>
            </a:extLst>
          </p:cNvPr>
          <p:cNvSpPr txBox="1">
            <a:spLocks/>
          </p:cNvSpPr>
          <p:nvPr/>
        </p:nvSpPr>
        <p:spPr>
          <a:xfrm>
            <a:off x="231225" y="117339"/>
            <a:ext cx="8523669" cy="1176440"/>
          </a:xfrm>
          <a:prstGeom prst="rect">
            <a:avLst/>
          </a:prstGeom>
        </p:spPr>
        <p:txBody>
          <a:bodyPr>
            <a:noAutofit/>
          </a:bodyPr>
          <a:lstStyle>
            <a:lvl1pPr algn="ctr" rtl="0" eaLnBrk="1" fontAlgn="base" hangingPunct="1">
              <a:spcBef>
                <a:spcPct val="0"/>
              </a:spcBef>
              <a:spcAft>
                <a:spcPct val="0"/>
              </a:spcAft>
              <a:defRPr sz="4400" kern="1200">
                <a:solidFill>
                  <a:schemeClr val="tx1"/>
                </a:solidFill>
                <a:latin typeface="Trebuchet MS"/>
                <a:ea typeface="Geneva" charset="0"/>
                <a:cs typeface="Trebuchet MS"/>
              </a:defRPr>
            </a:lvl1pPr>
            <a:lvl2pPr algn="ctr" rtl="0" eaLnBrk="1" fontAlgn="base" hangingPunct="1">
              <a:spcBef>
                <a:spcPct val="0"/>
              </a:spcBef>
              <a:spcAft>
                <a:spcPct val="0"/>
              </a:spcAft>
              <a:defRPr sz="4400">
                <a:solidFill>
                  <a:schemeClr val="tx1"/>
                </a:solidFill>
                <a:latin typeface="Trebuchet MS" charset="0"/>
                <a:ea typeface="Geneva" charset="0"/>
                <a:cs typeface="Geneva" charset="0"/>
              </a:defRPr>
            </a:lvl2pPr>
            <a:lvl3pPr algn="ctr" rtl="0" eaLnBrk="1" fontAlgn="base" hangingPunct="1">
              <a:spcBef>
                <a:spcPct val="0"/>
              </a:spcBef>
              <a:spcAft>
                <a:spcPct val="0"/>
              </a:spcAft>
              <a:defRPr sz="4400">
                <a:solidFill>
                  <a:schemeClr val="tx1"/>
                </a:solidFill>
                <a:latin typeface="Trebuchet MS" charset="0"/>
                <a:ea typeface="Geneva" charset="0"/>
                <a:cs typeface="Geneva" charset="0"/>
              </a:defRPr>
            </a:lvl3pPr>
            <a:lvl4pPr algn="ctr" rtl="0" eaLnBrk="1" fontAlgn="base" hangingPunct="1">
              <a:spcBef>
                <a:spcPct val="0"/>
              </a:spcBef>
              <a:spcAft>
                <a:spcPct val="0"/>
              </a:spcAft>
              <a:defRPr sz="4400">
                <a:solidFill>
                  <a:schemeClr val="tx1"/>
                </a:solidFill>
                <a:latin typeface="Trebuchet MS" charset="0"/>
                <a:ea typeface="Geneva" charset="0"/>
                <a:cs typeface="Geneva" charset="0"/>
              </a:defRPr>
            </a:lvl4pPr>
            <a:lvl5pPr algn="ctr" rtl="0" eaLnBrk="1" fontAlgn="base" hangingPunct="1">
              <a:spcBef>
                <a:spcPct val="0"/>
              </a:spcBef>
              <a:spcAft>
                <a:spcPct val="0"/>
              </a:spcAft>
              <a:defRPr sz="4400">
                <a:solidFill>
                  <a:schemeClr val="tx1"/>
                </a:solidFill>
                <a:latin typeface="Trebuchet MS" charset="0"/>
                <a:ea typeface="Geneva" charset="0"/>
                <a:cs typeface="Geneva" charset="0"/>
              </a:defRPr>
            </a:lvl5pPr>
            <a:lvl6pPr marL="457200" algn="ctr" rtl="0" eaLnBrk="1" fontAlgn="base" hangingPunct="1">
              <a:spcBef>
                <a:spcPct val="0"/>
              </a:spcBef>
              <a:spcAft>
                <a:spcPct val="0"/>
              </a:spcAft>
              <a:defRPr sz="4400">
                <a:solidFill>
                  <a:schemeClr val="tx1"/>
                </a:solidFill>
                <a:latin typeface="Calibri" charset="0"/>
                <a:ea typeface="Geneva" charset="0"/>
                <a:cs typeface="Geneva" charset="0"/>
              </a:defRPr>
            </a:lvl6pPr>
            <a:lvl7pPr marL="914400" algn="ctr" rtl="0" eaLnBrk="1" fontAlgn="base" hangingPunct="1">
              <a:spcBef>
                <a:spcPct val="0"/>
              </a:spcBef>
              <a:spcAft>
                <a:spcPct val="0"/>
              </a:spcAft>
              <a:defRPr sz="4400">
                <a:solidFill>
                  <a:schemeClr val="tx1"/>
                </a:solidFill>
                <a:latin typeface="Calibri" charset="0"/>
                <a:ea typeface="Geneva" charset="0"/>
                <a:cs typeface="Geneva" charset="0"/>
              </a:defRPr>
            </a:lvl7pPr>
            <a:lvl8pPr marL="1371600" algn="ctr" rtl="0" eaLnBrk="1" fontAlgn="base" hangingPunct="1">
              <a:spcBef>
                <a:spcPct val="0"/>
              </a:spcBef>
              <a:spcAft>
                <a:spcPct val="0"/>
              </a:spcAft>
              <a:defRPr sz="4400">
                <a:solidFill>
                  <a:schemeClr val="tx1"/>
                </a:solidFill>
                <a:latin typeface="Calibri" charset="0"/>
                <a:ea typeface="Geneva" charset="0"/>
                <a:cs typeface="Geneva" charset="0"/>
              </a:defRPr>
            </a:lvl8pPr>
            <a:lvl9pPr marL="1828800" algn="ctr" rtl="0" eaLnBrk="1" fontAlgn="base" hangingPunct="1">
              <a:spcBef>
                <a:spcPct val="0"/>
              </a:spcBef>
              <a:spcAft>
                <a:spcPct val="0"/>
              </a:spcAft>
              <a:defRPr sz="4400">
                <a:solidFill>
                  <a:schemeClr val="tx1"/>
                </a:solidFill>
                <a:latin typeface="Calibri" charset="0"/>
                <a:ea typeface="Geneva" charset="0"/>
                <a:cs typeface="Geneva" charset="0"/>
              </a:defRPr>
            </a:lvl9pPr>
          </a:lstStyle>
          <a:p>
            <a:r>
              <a:rPr lang="en-US" sz="4000" dirty="0">
                <a:latin typeface="Georgia" panose="02040502050405020303" pitchFamily="18" charset="0"/>
              </a:rPr>
              <a:t>Contracting Subgroup </a:t>
            </a:r>
          </a:p>
          <a:p>
            <a:r>
              <a:rPr lang="en-US" sz="4000" dirty="0">
                <a:latin typeface="Georgia" panose="02040502050405020303" pitchFamily="18" charset="0"/>
              </a:rPr>
              <a:t>Current Activities</a:t>
            </a:r>
          </a:p>
        </p:txBody>
      </p:sp>
      <p:sp>
        <p:nvSpPr>
          <p:cNvPr id="4" name="Subtitle 2">
            <a:extLst>
              <a:ext uri="{FF2B5EF4-FFF2-40B4-BE49-F238E27FC236}">
                <a16:creationId xmlns:a16="http://schemas.microsoft.com/office/drawing/2014/main" id="{4082BE23-177E-4060-A65F-6DE7E3E86D2D}"/>
              </a:ext>
            </a:extLst>
          </p:cNvPr>
          <p:cNvSpPr txBox="1">
            <a:spLocks/>
          </p:cNvSpPr>
          <p:nvPr/>
        </p:nvSpPr>
        <p:spPr>
          <a:xfrm>
            <a:off x="389106" y="1400783"/>
            <a:ext cx="8121848" cy="1741251"/>
          </a:xfrm>
          <a:prstGeom prst="rect">
            <a:avLst/>
          </a:prstGeom>
        </p:spPr>
        <p:txBody>
          <a:bodyPr>
            <a:normAutofit/>
          </a:bodyPr>
          <a:lst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Geneva" charset="0"/>
                <a:cs typeface="Geneva" charset="0"/>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Geneva" charset="0"/>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Geneva" charset="0"/>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Geneva" charset="0"/>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Geneva" charset="0"/>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000" dirty="0">
                <a:solidFill>
                  <a:prstClr val="black"/>
                </a:solidFill>
                <a:latin typeface="Georgia" panose="02040502050405020303" pitchFamily="18" charset="0"/>
              </a:rPr>
              <a:t>Catalog of contract language in current non-profit funder agreements</a:t>
            </a:r>
          </a:p>
          <a:p>
            <a:endParaRPr lang="en-US" sz="2000" dirty="0">
              <a:solidFill>
                <a:prstClr val="black"/>
              </a:solidFill>
              <a:latin typeface="Georgia" panose="02040502050405020303" pitchFamily="18" charset="0"/>
            </a:endParaRPr>
          </a:p>
          <a:p>
            <a:pPr marL="228600" indent="-228600">
              <a:buFont typeface="Arial" panose="020B0604020202020204" pitchFamily="34" charset="0"/>
              <a:buChar char="•"/>
            </a:pPr>
            <a:r>
              <a:rPr lang="en-US" sz="2000" dirty="0">
                <a:solidFill>
                  <a:prstClr val="black"/>
                </a:solidFill>
                <a:latin typeface="Georgia" panose="02040502050405020303" pitchFamily="18" charset="0"/>
              </a:rPr>
              <a:t>Draft of mutually agreeable sample contract language for select areas:</a:t>
            </a:r>
          </a:p>
          <a:p>
            <a:pPr marL="228600" indent="-228600">
              <a:buFont typeface="Arial" panose="020B0604020202020204" pitchFamily="34" charset="0"/>
              <a:buChar char="•"/>
            </a:pPr>
            <a:endParaRPr lang="en-US" sz="2000" dirty="0">
              <a:solidFill>
                <a:prstClr val="black"/>
              </a:solidFill>
              <a:latin typeface="Georgia" panose="02040502050405020303" pitchFamily="18" charset="0"/>
            </a:endParaRPr>
          </a:p>
          <a:p>
            <a:endParaRPr lang="en-US" sz="4800" dirty="0">
              <a:latin typeface="Georgia" panose="02040502050405020303" pitchFamily="18" charset="0"/>
            </a:endParaRPr>
          </a:p>
        </p:txBody>
      </p:sp>
      <p:sp>
        <p:nvSpPr>
          <p:cNvPr id="3" name="TextBox 2">
            <a:extLst>
              <a:ext uri="{FF2B5EF4-FFF2-40B4-BE49-F238E27FC236}">
                <a16:creationId xmlns:a16="http://schemas.microsoft.com/office/drawing/2014/main" id="{6158B63F-C249-4E3B-B15A-383A53419280}"/>
              </a:ext>
            </a:extLst>
          </p:cNvPr>
          <p:cNvSpPr txBox="1"/>
          <p:nvPr/>
        </p:nvSpPr>
        <p:spPr>
          <a:xfrm>
            <a:off x="432881" y="3249038"/>
            <a:ext cx="8278238" cy="1569660"/>
          </a:xfrm>
          <a:prstGeom prst="rect">
            <a:avLst/>
          </a:prstGeom>
          <a:noFill/>
        </p:spPr>
        <p:txBody>
          <a:bodyPr wrap="square" numCol="3" rtlCol="0">
            <a:spAutoFit/>
          </a:bodyPr>
          <a:lstStyle/>
          <a:p>
            <a:pPr marL="285750" indent="-285750">
              <a:buFont typeface="Arial" panose="020B0604020202020204" pitchFamily="34" charset="0"/>
              <a:buChar char="•"/>
            </a:pPr>
            <a:r>
              <a:rPr lang="en-US" sz="1600" dirty="0">
                <a:latin typeface="Georgia" panose="02040502050405020303" pitchFamily="18" charset="0"/>
              </a:rPr>
              <a:t>General compliance language</a:t>
            </a:r>
          </a:p>
          <a:p>
            <a:pPr marL="285750" indent="-285750">
              <a:buFont typeface="Arial" panose="020B0604020202020204" pitchFamily="34" charset="0"/>
              <a:buChar char="•"/>
            </a:pPr>
            <a:r>
              <a:rPr lang="en-US" sz="1600" dirty="0">
                <a:latin typeface="Georgia" panose="02040502050405020303" pitchFamily="18" charset="0"/>
              </a:rPr>
              <a:t>Responsibility/</a:t>
            </a:r>
          </a:p>
          <a:p>
            <a:r>
              <a:rPr lang="en-US" sz="1600" dirty="0">
                <a:latin typeface="Georgia" panose="02040502050405020303" pitchFamily="18" charset="0"/>
              </a:rPr>
              <a:t>     Indemnification</a:t>
            </a:r>
          </a:p>
          <a:p>
            <a:pPr marL="285750" indent="-285750">
              <a:buFont typeface="Arial" panose="020B0604020202020204" pitchFamily="34" charset="0"/>
              <a:buChar char="•"/>
            </a:pPr>
            <a:r>
              <a:rPr lang="en-US" sz="1600" dirty="0">
                <a:latin typeface="Georgia" panose="02040502050405020303" pitchFamily="18" charset="0"/>
              </a:rPr>
              <a:t>Export Compliance/</a:t>
            </a:r>
          </a:p>
          <a:p>
            <a:r>
              <a:rPr lang="en-US" sz="1600" dirty="0">
                <a:latin typeface="Georgia" panose="02040502050405020303" pitchFamily="18" charset="0"/>
              </a:rPr>
              <a:t>     Anti-terrorism</a:t>
            </a:r>
          </a:p>
          <a:p>
            <a:pPr marL="285750" indent="-285750">
              <a:buFont typeface="Arial" panose="020B0604020202020204" pitchFamily="34" charset="0"/>
              <a:buChar char="•"/>
            </a:pPr>
            <a:r>
              <a:rPr lang="en-US" sz="1600" dirty="0">
                <a:latin typeface="Georgia" panose="02040502050405020303" pitchFamily="18" charset="0"/>
              </a:rPr>
              <a:t>Research Misconduct</a:t>
            </a:r>
          </a:p>
          <a:p>
            <a:pPr marL="285750" indent="-285750">
              <a:buFont typeface="Arial" panose="020B0604020202020204" pitchFamily="34" charset="0"/>
              <a:buChar char="•"/>
            </a:pPr>
            <a:r>
              <a:rPr lang="en-US" sz="1600" dirty="0">
                <a:latin typeface="Georgia" panose="02040502050405020303" pitchFamily="18" charset="0"/>
              </a:rPr>
              <a:t>Conflict of Interest</a:t>
            </a:r>
          </a:p>
          <a:p>
            <a:pPr marL="285750" indent="-285750">
              <a:buFont typeface="Arial" panose="020B0604020202020204" pitchFamily="34" charset="0"/>
              <a:buChar char="•"/>
            </a:pPr>
            <a:r>
              <a:rPr lang="en-US" sz="1600" dirty="0">
                <a:latin typeface="Georgia" panose="02040502050405020303" pitchFamily="18" charset="0"/>
              </a:rPr>
              <a:t>Use of Animal/Human Subjects (incl. Clinical Trials)</a:t>
            </a:r>
          </a:p>
          <a:p>
            <a:pPr marL="285750" indent="-285750">
              <a:buFont typeface="Arial" panose="020B0604020202020204" pitchFamily="34" charset="0"/>
              <a:buChar char="•"/>
            </a:pPr>
            <a:endParaRPr lang="en-US" sz="1600" dirty="0">
              <a:latin typeface="Georgia" panose="02040502050405020303" pitchFamily="18" charset="0"/>
            </a:endParaRPr>
          </a:p>
          <a:p>
            <a:pPr marL="285750" indent="-285750">
              <a:buFont typeface="Arial" panose="020B0604020202020204" pitchFamily="34" charset="0"/>
              <a:buChar char="•"/>
            </a:pPr>
            <a:r>
              <a:rPr lang="en-US" sz="1600" dirty="0">
                <a:latin typeface="Georgia" panose="02040502050405020303" pitchFamily="18" charset="0"/>
              </a:rPr>
              <a:t>Data Sharing</a:t>
            </a:r>
          </a:p>
          <a:p>
            <a:pPr marL="285750" indent="-285750">
              <a:buFont typeface="Arial" panose="020B0604020202020204" pitchFamily="34" charset="0"/>
              <a:buChar char="•"/>
            </a:pPr>
            <a:r>
              <a:rPr lang="en-US" sz="1600" dirty="0">
                <a:latin typeface="Georgia" panose="02040502050405020303" pitchFamily="18" charset="0"/>
              </a:rPr>
              <a:t>Public Access</a:t>
            </a:r>
          </a:p>
          <a:p>
            <a:pPr marL="285750" indent="-285750">
              <a:buFont typeface="Arial" panose="020B0604020202020204" pitchFamily="34" charset="0"/>
              <a:buChar char="•"/>
            </a:pPr>
            <a:r>
              <a:rPr lang="en-US" sz="1600" dirty="0">
                <a:latin typeface="Georgia" panose="02040502050405020303" pitchFamily="18" charset="0"/>
              </a:rPr>
              <a:t>Use of Name</a:t>
            </a:r>
          </a:p>
          <a:p>
            <a:pPr marL="285750" indent="-285750">
              <a:buFont typeface="Arial" panose="020B0604020202020204" pitchFamily="34" charset="0"/>
              <a:buChar char="•"/>
            </a:pPr>
            <a:endParaRPr lang="en-US" sz="1600" dirty="0">
              <a:latin typeface="Georgia" panose="02040502050405020303" pitchFamily="18" charset="0"/>
            </a:endParaRPr>
          </a:p>
        </p:txBody>
      </p:sp>
    </p:spTree>
    <p:extLst>
      <p:ext uri="{BB962C8B-B14F-4D97-AF65-F5344CB8AC3E}">
        <p14:creationId xmlns:p14="http://schemas.microsoft.com/office/powerpoint/2010/main" val="18211199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A07E96-3969-4595-802D-25631B3CB6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grpSp>
        <p:nvGrpSpPr>
          <p:cNvPr id="11" name="Group 10">
            <a:extLst>
              <a:ext uri="{FF2B5EF4-FFF2-40B4-BE49-F238E27FC236}">
                <a16:creationId xmlns:a16="http://schemas.microsoft.com/office/drawing/2014/main" id="{D4EE850F-AE83-4C3F-A64D-8B67DEF33C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47255" y="-44532"/>
            <a:ext cx="9386888" cy="5192849"/>
            <a:chOff x="-329674" y="-51881"/>
            <a:chExt cx="12515851" cy="6923798"/>
          </a:xfrm>
        </p:grpSpPr>
        <p:sp>
          <p:nvSpPr>
            <p:cNvPr id="12" name="Freeform 5">
              <a:extLst>
                <a:ext uri="{FF2B5EF4-FFF2-40B4-BE49-F238E27FC236}">
                  <a16:creationId xmlns:a16="http://schemas.microsoft.com/office/drawing/2014/main" id="{1BC9603D-FE04-4520-8E50-7C75B9CA22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pPr>
              <a:endParaRPr lang="en-US" sz="1350">
                <a:solidFill>
                  <a:prstClr val="black"/>
                </a:solidFill>
                <a:latin typeface="Calibri" panose="020F0502020204030204"/>
                <a:ea typeface="+mn-ea"/>
                <a:cs typeface="+mn-cs"/>
              </a:endParaRPr>
            </a:p>
          </p:txBody>
        </p:sp>
        <p:sp>
          <p:nvSpPr>
            <p:cNvPr id="13" name="Freeform 6">
              <a:extLst>
                <a:ext uri="{FF2B5EF4-FFF2-40B4-BE49-F238E27FC236}">
                  <a16:creationId xmlns:a16="http://schemas.microsoft.com/office/drawing/2014/main" id="{0A0E3407-9CB8-45DA-9F2E-5B81388C1D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pPr>
              <a:endParaRPr lang="en-US" sz="1350">
                <a:solidFill>
                  <a:prstClr val="black"/>
                </a:solidFill>
                <a:latin typeface="Calibri" panose="020F0502020204030204"/>
                <a:ea typeface="+mn-ea"/>
                <a:cs typeface="+mn-cs"/>
              </a:endParaRPr>
            </a:p>
          </p:txBody>
        </p:sp>
        <p:sp>
          <p:nvSpPr>
            <p:cNvPr id="14" name="Freeform 7">
              <a:extLst>
                <a:ext uri="{FF2B5EF4-FFF2-40B4-BE49-F238E27FC236}">
                  <a16:creationId xmlns:a16="http://schemas.microsoft.com/office/drawing/2014/main" id="{091A4076-E94C-4E3A-BDAF-3D51C167CE6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pPr>
              <a:endParaRPr lang="en-US" sz="1350">
                <a:solidFill>
                  <a:prstClr val="black"/>
                </a:solidFill>
                <a:latin typeface="Calibri" panose="020F0502020204030204"/>
                <a:ea typeface="+mn-ea"/>
                <a:cs typeface="+mn-cs"/>
              </a:endParaRPr>
            </a:p>
          </p:txBody>
        </p:sp>
        <p:sp>
          <p:nvSpPr>
            <p:cNvPr id="15" name="Freeform 8">
              <a:extLst>
                <a:ext uri="{FF2B5EF4-FFF2-40B4-BE49-F238E27FC236}">
                  <a16:creationId xmlns:a16="http://schemas.microsoft.com/office/drawing/2014/main" id="{257CB374-17D4-4D8A-8F6A-D79BAE50EB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pPr>
              <a:endParaRPr lang="en-US" sz="1350">
                <a:solidFill>
                  <a:prstClr val="black"/>
                </a:solidFill>
                <a:latin typeface="Calibri" panose="020F0502020204030204"/>
                <a:ea typeface="+mn-ea"/>
                <a:cs typeface="+mn-cs"/>
              </a:endParaRPr>
            </a:p>
          </p:txBody>
        </p:sp>
        <p:sp>
          <p:nvSpPr>
            <p:cNvPr id="16" name="Freeform 9">
              <a:extLst>
                <a:ext uri="{FF2B5EF4-FFF2-40B4-BE49-F238E27FC236}">
                  <a16:creationId xmlns:a16="http://schemas.microsoft.com/office/drawing/2014/main" id="{6CAD8AE5-485A-40A6-9A10-B2D46F293A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pPr>
              <a:endParaRPr lang="en-US" sz="1350">
                <a:solidFill>
                  <a:prstClr val="black"/>
                </a:solidFill>
                <a:latin typeface="Calibri" panose="020F0502020204030204"/>
                <a:ea typeface="+mn-ea"/>
                <a:cs typeface="+mn-cs"/>
              </a:endParaRPr>
            </a:p>
          </p:txBody>
        </p:sp>
        <p:sp>
          <p:nvSpPr>
            <p:cNvPr id="17" name="Freeform 10">
              <a:extLst>
                <a:ext uri="{FF2B5EF4-FFF2-40B4-BE49-F238E27FC236}">
                  <a16:creationId xmlns:a16="http://schemas.microsoft.com/office/drawing/2014/main" id="{1A323CDF-8C44-4003-8C7E-56DA0652ED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pPr>
              <a:endParaRPr lang="en-US" sz="1350">
                <a:solidFill>
                  <a:prstClr val="black"/>
                </a:solidFill>
                <a:latin typeface="Calibri" panose="020F0502020204030204"/>
                <a:ea typeface="+mn-ea"/>
                <a:cs typeface="+mn-cs"/>
              </a:endParaRPr>
            </a:p>
          </p:txBody>
        </p:sp>
        <p:sp>
          <p:nvSpPr>
            <p:cNvPr id="18" name="Freeform 11">
              <a:extLst>
                <a:ext uri="{FF2B5EF4-FFF2-40B4-BE49-F238E27FC236}">
                  <a16:creationId xmlns:a16="http://schemas.microsoft.com/office/drawing/2014/main" id="{588FAE68-2618-4A05-9619-5B0476CF8B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pPr>
              <a:endParaRPr lang="en-US" sz="1350">
                <a:solidFill>
                  <a:prstClr val="black"/>
                </a:solidFill>
                <a:latin typeface="Calibri" panose="020F0502020204030204"/>
                <a:ea typeface="+mn-ea"/>
                <a:cs typeface="+mn-cs"/>
              </a:endParaRPr>
            </a:p>
          </p:txBody>
        </p:sp>
        <p:sp>
          <p:nvSpPr>
            <p:cNvPr id="19" name="Freeform 12">
              <a:extLst>
                <a:ext uri="{FF2B5EF4-FFF2-40B4-BE49-F238E27FC236}">
                  <a16:creationId xmlns:a16="http://schemas.microsoft.com/office/drawing/2014/main" id="{8BD498FC-EB33-41D8-844F-F8B658B14E0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pPr>
              <a:endParaRPr lang="en-US" sz="1350">
                <a:solidFill>
                  <a:prstClr val="black"/>
                </a:solidFill>
                <a:latin typeface="Calibri" panose="020F0502020204030204"/>
                <a:ea typeface="+mn-ea"/>
                <a:cs typeface="+mn-cs"/>
              </a:endParaRPr>
            </a:p>
          </p:txBody>
        </p:sp>
        <p:sp>
          <p:nvSpPr>
            <p:cNvPr id="20" name="Freeform 13">
              <a:extLst>
                <a:ext uri="{FF2B5EF4-FFF2-40B4-BE49-F238E27FC236}">
                  <a16:creationId xmlns:a16="http://schemas.microsoft.com/office/drawing/2014/main" id="{2E631E6C-DAC5-4239-818A-AA7E4D372C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pPr>
              <a:endParaRPr lang="en-US" sz="1350">
                <a:solidFill>
                  <a:prstClr val="black"/>
                </a:solidFill>
                <a:latin typeface="Calibri" panose="020F0502020204030204"/>
                <a:ea typeface="+mn-ea"/>
                <a:cs typeface="+mn-cs"/>
              </a:endParaRPr>
            </a:p>
          </p:txBody>
        </p:sp>
        <p:sp>
          <p:nvSpPr>
            <p:cNvPr id="21" name="Freeform 14">
              <a:extLst>
                <a:ext uri="{FF2B5EF4-FFF2-40B4-BE49-F238E27FC236}">
                  <a16:creationId xmlns:a16="http://schemas.microsoft.com/office/drawing/2014/main" id="{9AF25E18-21FA-4C72-BFBA-6970C2299A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pPr>
              <a:endParaRPr lang="en-US" sz="1350">
                <a:solidFill>
                  <a:prstClr val="black"/>
                </a:solidFill>
                <a:latin typeface="Calibri" panose="020F0502020204030204"/>
                <a:ea typeface="+mn-ea"/>
                <a:cs typeface="+mn-cs"/>
              </a:endParaRPr>
            </a:p>
          </p:txBody>
        </p:sp>
        <p:sp>
          <p:nvSpPr>
            <p:cNvPr id="22" name="Freeform 15">
              <a:extLst>
                <a:ext uri="{FF2B5EF4-FFF2-40B4-BE49-F238E27FC236}">
                  <a16:creationId xmlns:a16="http://schemas.microsoft.com/office/drawing/2014/main" id="{FEFCA527-806C-494B-B0FA-BC2DCBB8AF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pPr>
              <a:endParaRPr lang="en-US" sz="1350">
                <a:solidFill>
                  <a:prstClr val="black"/>
                </a:solidFill>
                <a:latin typeface="Calibri" panose="020F0502020204030204"/>
                <a:ea typeface="+mn-ea"/>
                <a:cs typeface="+mn-cs"/>
              </a:endParaRPr>
            </a:p>
          </p:txBody>
        </p:sp>
        <p:sp>
          <p:nvSpPr>
            <p:cNvPr id="23" name="Freeform 16">
              <a:extLst>
                <a:ext uri="{FF2B5EF4-FFF2-40B4-BE49-F238E27FC236}">
                  <a16:creationId xmlns:a16="http://schemas.microsoft.com/office/drawing/2014/main" id="{1348858B-E257-4F55-824B-A4E0E12B2D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pPr>
              <a:endParaRPr lang="en-US" sz="1350">
                <a:solidFill>
                  <a:prstClr val="black"/>
                </a:solidFill>
                <a:latin typeface="Calibri" panose="020F0502020204030204"/>
                <a:ea typeface="+mn-ea"/>
                <a:cs typeface="+mn-cs"/>
              </a:endParaRPr>
            </a:p>
          </p:txBody>
        </p:sp>
        <p:sp>
          <p:nvSpPr>
            <p:cNvPr id="24" name="Freeform 17">
              <a:extLst>
                <a:ext uri="{FF2B5EF4-FFF2-40B4-BE49-F238E27FC236}">
                  <a16:creationId xmlns:a16="http://schemas.microsoft.com/office/drawing/2014/main" id="{0328079F-5D7D-4C32-94FE-4746AABC908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pPr>
              <a:endParaRPr lang="en-US" sz="1350">
                <a:solidFill>
                  <a:prstClr val="black"/>
                </a:solidFill>
                <a:latin typeface="Calibri" panose="020F0502020204030204"/>
                <a:ea typeface="+mn-ea"/>
                <a:cs typeface="+mn-cs"/>
              </a:endParaRPr>
            </a:p>
          </p:txBody>
        </p:sp>
        <p:sp>
          <p:nvSpPr>
            <p:cNvPr id="25" name="Freeform 18">
              <a:extLst>
                <a:ext uri="{FF2B5EF4-FFF2-40B4-BE49-F238E27FC236}">
                  <a16:creationId xmlns:a16="http://schemas.microsoft.com/office/drawing/2014/main" id="{936F7460-760A-4C69-B444-66970423A60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pPr>
              <a:endParaRPr lang="en-US" sz="1350">
                <a:solidFill>
                  <a:prstClr val="black"/>
                </a:solidFill>
                <a:latin typeface="Calibri" panose="020F0502020204030204"/>
                <a:ea typeface="+mn-ea"/>
                <a:cs typeface="+mn-cs"/>
              </a:endParaRPr>
            </a:p>
          </p:txBody>
        </p:sp>
        <p:sp>
          <p:nvSpPr>
            <p:cNvPr id="26" name="Freeform 19">
              <a:extLst>
                <a:ext uri="{FF2B5EF4-FFF2-40B4-BE49-F238E27FC236}">
                  <a16:creationId xmlns:a16="http://schemas.microsoft.com/office/drawing/2014/main" id="{046A42DA-07A5-4FC4-9A8E-E7803145E8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pPr>
              <a:endParaRPr lang="en-US" sz="1350">
                <a:solidFill>
                  <a:prstClr val="black"/>
                </a:solidFill>
                <a:latin typeface="Calibri" panose="020F0502020204030204"/>
                <a:ea typeface="+mn-ea"/>
                <a:cs typeface="+mn-cs"/>
              </a:endParaRPr>
            </a:p>
          </p:txBody>
        </p:sp>
        <p:sp>
          <p:nvSpPr>
            <p:cNvPr id="27" name="Freeform 20">
              <a:extLst>
                <a:ext uri="{FF2B5EF4-FFF2-40B4-BE49-F238E27FC236}">
                  <a16:creationId xmlns:a16="http://schemas.microsoft.com/office/drawing/2014/main" id="{EAD3D7E7-545F-40E9-9CDA-83D9F4E4BF2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pPr>
              <a:endParaRPr lang="en-US" sz="1350">
                <a:solidFill>
                  <a:prstClr val="black"/>
                </a:solidFill>
                <a:latin typeface="Calibri" panose="020F0502020204030204"/>
                <a:ea typeface="+mn-ea"/>
                <a:cs typeface="+mn-cs"/>
              </a:endParaRPr>
            </a:p>
          </p:txBody>
        </p:sp>
        <p:sp>
          <p:nvSpPr>
            <p:cNvPr id="28" name="Freeform 21">
              <a:extLst>
                <a:ext uri="{FF2B5EF4-FFF2-40B4-BE49-F238E27FC236}">
                  <a16:creationId xmlns:a16="http://schemas.microsoft.com/office/drawing/2014/main" id="{A82941B0-23C5-480D-8374-A5427FDF03D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pPr>
              <a:endParaRPr lang="en-US" sz="1350">
                <a:solidFill>
                  <a:prstClr val="black"/>
                </a:solidFill>
                <a:latin typeface="Calibri" panose="020F0502020204030204"/>
                <a:ea typeface="+mn-ea"/>
                <a:cs typeface="+mn-cs"/>
              </a:endParaRPr>
            </a:p>
          </p:txBody>
        </p:sp>
        <p:sp>
          <p:nvSpPr>
            <p:cNvPr id="29" name="Freeform 22">
              <a:extLst>
                <a:ext uri="{FF2B5EF4-FFF2-40B4-BE49-F238E27FC236}">
                  <a16:creationId xmlns:a16="http://schemas.microsoft.com/office/drawing/2014/main" id="{E25E04FF-BCA7-48D1-B958-C35D3E94EF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pPr>
              <a:endParaRPr lang="en-US" sz="1350">
                <a:solidFill>
                  <a:prstClr val="black"/>
                </a:solidFill>
                <a:latin typeface="Calibri" panose="020F0502020204030204"/>
                <a:ea typeface="+mn-ea"/>
                <a:cs typeface="+mn-cs"/>
              </a:endParaRPr>
            </a:p>
          </p:txBody>
        </p:sp>
        <p:sp>
          <p:nvSpPr>
            <p:cNvPr id="30" name="Freeform 23">
              <a:extLst>
                <a:ext uri="{FF2B5EF4-FFF2-40B4-BE49-F238E27FC236}">
                  <a16:creationId xmlns:a16="http://schemas.microsoft.com/office/drawing/2014/main" id="{A7E8EF9C-5522-451C-8CB5-0575E24523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pPr>
              <a:endParaRPr lang="en-US" sz="1350">
                <a:solidFill>
                  <a:prstClr val="black"/>
                </a:solidFill>
                <a:latin typeface="Calibri" panose="020F0502020204030204"/>
                <a:ea typeface="+mn-ea"/>
                <a:cs typeface="+mn-cs"/>
              </a:endParaRPr>
            </a:p>
          </p:txBody>
        </p:sp>
      </p:grpSp>
      <p:grpSp>
        <p:nvGrpSpPr>
          <p:cNvPr id="32" name="Group 31">
            <a:extLst>
              <a:ext uri="{FF2B5EF4-FFF2-40B4-BE49-F238E27FC236}">
                <a16:creationId xmlns:a16="http://schemas.microsoft.com/office/drawing/2014/main" id="{C7D119FF-606C-4006-A3CB-C83426DCA1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444206" y="2919856"/>
            <a:ext cx="4236587" cy="1328456"/>
            <a:chOff x="3258942" y="3893141"/>
            <a:chExt cx="5648782" cy="1771275"/>
          </a:xfrm>
        </p:grpSpPr>
        <p:sp>
          <p:nvSpPr>
            <p:cNvPr id="33" name="Isosceles Triangle 39">
              <a:extLst>
                <a:ext uri="{FF2B5EF4-FFF2-40B4-BE49-F238E27FC236}">
                  <a16:creationId xmlns:a16="http://schemas.microsoft.com/office/drawing/2014/main" id="{C910710A-4E31-4871-8A01-586AC5FC07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sp>
          <p:nvSpPr>
            <p:cNvPr id="34" name="Rectangle 33">
              <a:extLst>
                <a:ext uri="{FF2B5EF4-FFF2-40B4-BE49-F238E27FC236}">
                  <a16:creationId xmlns:a16="http://schemas.microsoft.com/office/drawing/2014/main" id="{F1437FA2-C275-4241-AD89-34B44DE74C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58942" y="3893141"/>
              <a:ext cx="5648782" cy="14202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grpSp>
      <p:sp>
        <p:nvSpPr>
          <p:cNvPr id="2" name="Title 1">
            <a:extLst>
              <a:ext uri="{FF2B5EF4-FFF2-40B4-BE49-F238E27FC236}">
                <a16:creationId xmlns:a16="http://schemas.microsoft.com/office/drawing/2014/main" id="{4E685D3D-0E0C-4A54-90B5-E86808518B0A}"/>
              </a:ext>
            </a:extLst>
          </p:cNvPr>
          <p:cNvSpPr>
            <a:spLocks noGrp="1"/>
          </p:cNvSpPr>
          <p:nvPr>
            <p:ph type="ctrTitle"/>
          </p:nvPr>
        </p:nvSpPr>
        <p:spPr>
          <a:xfrm>
            <a:off x="2505929" y="2985178"/>
            <a:ext cx="4121302" cy="545811"/>
          </a:xfrm>
        </p:spPr>
        <p:txBody>
          <a:bodyPr>
            <a:normAutofit fontScale="90000"/>
          </a:bodyPr>
          <a:lstStyle/>
          <a:p>
            <a:r>
              <a:rPr lang="en-US" sz="2100" dirty="0">
                <a:solidFill>
                  <a:srgbClr val="FFFFFF"/>
                </a:solidFill>
              </a:rPr>
              <a:t>Financial Reporting Subgroup	</a:t>
            </a:r>
          </a:p>
        </p:txBody>
      </p:sp>
      <p:sp>
        <p:nvSpPr>
          <p:cNvPr id="3" name="Subtitle 2">
            <a:extLst>
              <a:ext uri="{FF2B5EF4-FFF2-40B4-BE49-F238E27FC236}">
                <a16:creationId xmlns:a16="http://schemas.microsoft.com/office/drawing/2014/main" id="{A83D9626-3ADC-4654-B678-FA9B4066F811}"/>
              </a:ext>
            </a:extLst>
          </p:cNvPr>
          <p:cNvSpPr>
            <a:spLocks noGrp="1"/>
          </p:cNvSpPr>
          <p:nvPr>
            <p:ph type="subTitle" idx="1"/>
          </p:nvPr>
        </p:nvSpPr>
        <p:spPr>
          <a:xfrm>
            <a:off x="2505929" y="3530990"/>
            <a:ext cx="4121302" cy="391977"/>
          </a:xfrm>
        </p:spPr>
        <p:txBody>
          <a:bodyPr>
            <a:normAutofit/>
          </a:bodyPr>
          <a:lstStyle/>
          <a:p>
            <a:r>
              <a:rPr lang="en-US" sz="1200" dirty="0">
                <a:solidFill>
                  <a:srgbClr val="FFFFFF"/>
                </a:solidFill>
              </a:rPr>
              <a:t>Survey Results</a:t>
            </a:r>
          </a:p>
        </p:txBody>
      </p:sp>
      <p:sp>
        <p:nvSpPr>
          <p:cNvPr id="36" name="Rectangle 35">
            <a:extLst>
              <a:ext uri="{FF2B5EF4-FFF2-40B4-BE49-F238E27FC236}">
                <a16:creationId xmlns:a16="http://schemas.microsoft.com/office/drawing/2014/main" id="{BC72E954-3173-4229-93A2-B05A46E096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44206" y="882785"/>
            <a:ext cx="4236587" cy="1967966"/>
          </a:xfrm>
          <a:prstGeom prst="rect">
            <a:avLst/>
          </a:prstGeom>
          <a:solidFill>
            <a:schemeClr val="bg1"/>
          </a:solidFill>
          <a:ln w="9525">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pic>
        <p:nvPicPr>
          <p:cNvPr id="4" name="Picture 3">
            <a:extLst>
              <a:ext uri="{FF2B5EF4-FFF2-40B4-BE49-F238E27FC236}">
                <a16:creationId xmlns:a16="http://schemas.microsoft.com/office/drawing/2014/main" id="{E2B70C5E-5052-44EA-9222-5F2DE0386CD0}"/>
              </a:ext>
            </a:extLst>
          </p:cNvPr>
          <p:cNvPicPr>
            <a:picLocks noChangeAspect="1"/>
          </p:cNvPicPr>
          <p:nvPr/>
        </p:nvPicPr>
        <p:blipFill>
          <a:blip r:embed="rId2"/>
          <a:stretch>
            <a:fillRect/>
          </a:stretch>
        </p:blipFill>
        <p:spPr>
          <a:xfrm>
            <a:off x="2570500" y="1320820"/>
            <a:ext cx="3990797" cy="1091822"/>
          </a:xfrm>
          <a:prstGeom prst="rect">
            <a:avLst/>
          </a:prstGeom>
          <a:ln w="12700">
            <a:noFill/>
          </a:ln>
        </p:spPr>
      </p:pic>
    </p:spTree>
    <p:extLst>
      <p:ext uri="{BB962C8B-B14F-4D97-AF65-F5344CB8AC3E}">
        <p14:creationId xmlns:p14="http://schemas.microsoft.com/office/powerpoint/2010/main" val="8604469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60411-5AD4-4E58-9EEE-82FF36486B04}"/>
              </a:ext>
            </a:extLst>
          </p:cNvPr>
          <p:cNvSpPr>
            <a:spLocks noGrp="1"/>
          </p:cNvSpPr>
          <p:nvPr>
            <p:ph type="title"/>
          </p:nvPr>
        </p:nvSpPr>
        <p:spPr/>
        <p:txBody>
          <a:bodyPr/>
          <a:lstStyle/>
          <a:p>
            <a:r>
              <a:rPr lang="en-US" dirty="0"/>
              <a:t>Responding Organizations </a:t>
            </a:r>
          </a:p>
        </p:txBody>
      </p:sp>
      <p:sp>
        <p:nvSpPr>
          <p:cNvPr id="6" name="Content Placeholder 5">
            <a:extLst>
              <a:ext uri="{FF2B5EF4-FFF2-40B4-BE49-F238E27FC236}">
                <a16:creationId xmlns:a16="http://schemas.microsoft.com/office/drawing/2014/main" id="{79B93780-4598-4AB0-9B32-B9C29CC72342}"/>
              </a:ext>
            </a:extLst>
          </p:cNvPr>
          <p:cNvSpPr>
            <a:spLocks noGrp="1"/>
          </p:cNvSpPr>
          <p:nvPr>
            <p:ph idx="1"/>
          </p:nvPr>
        </p:nvSpPr>
        <p:spPr/>
        <p:txBody>
          <a:bodyPr>
            <a:normAutofit/>
          </a:bodyPr>
          <a:lstStyle/>
          <a:p>
            <a:pPr>
              <a:buClr>
                <a:schemeClr val="accent6">
                  <a:lumMod val="50000"/>
                </a:schemeClr>
              </a:buClr>
              <a:buFont typeface="Arial" panose="020B0604020202020204" pitchFamily="34" charset="0"/>
              <a:buChar char="•"/>
            </a:pPr>
            <a:r>
              <a:rPr lang="en-US" sz="2400" dirty="0"/>
              <a:t>23 Institution Responses</a:t>
            </a:r>
          </a:p>
          <a:p>
            <a:pPr>
              <a:buClr>
                <a:schemeClr val="accent6">
                  <a:lumMod val="50000"/>
                </a:schemeClr>
              </a:buClr>
              <a:buFont typeface="Arial" panose="020B0604020202020204" pitchFamily="34" charset="0"/>
              <a:buChar char="•"/>
            </a:pPr>
            <a:endParaRPr lang="en-US" sz="2400" dirty="0"/>
          </a:p>
          <a:p>
            <a:pPr>
              <a:buClr>
                <a:schemeClr val="accent6">
                  <a:lumMod val="50000"/>
                </a:schemeClr>
              </a:buClr>
              <a:buFont typeface="Arial" panose="020B0604020202020204" pitchFamily="34" charset="0"/>
              <a:buChar char="•"/>
            </a:pPr>
            <a:r>
              <a:rPr lang="en-US" sz="2400" dirty="0"/>
              <a:t>15 Funder Responses</a:t>
            </a:r>
          </a:p>
          <a:p>
            <a:pPr>
              <a:buClr>
                <a:schemeClr val="accent6">
                  <a:lumMod val="50000"/>
                </a:schemeClr>
              </a:buClr>
              <a:buFont typeface="Arial" panose="020B0604020202020204" pitchFamily="34" charset="0"/>
              <a:buChar char="•"/>
            </a:pPr>
            <a:endParaRPr lang="en-US" sz="2400" dirty="0"/>
          </a:p>
          <a:p>
            <a:pPr>
              <a:buClr>
                <a:schemeClr val="accent6">
                  <a:lumMod val="50000"/>
                </a:schemeClr>
              </a:buClr>
              <a:buFont typeface="Arial" panose="020B0604020202020204" pitchFamily="34" charset="0"/>
              <a:buChar char="•"/>
            </a:pPr>
            <a:r>
              <a:rPr lang="en-US" sz="2400" dirty="0"/>
              <a:t>As of 5/15/19</a:t>
            </a:r>
          </a:p>
        </p:txBody>
      </p:sp>
      <p:pic>
        <p:nvPicPr>
          <p:cNvPr id="5" name="Picture 4">
            <a:extLst>
              <a:ext uri="{FF2B5EF4-FFF2-40B4-BE49-F238E27FC236}">
                <a16:creationId xmlns:a16="http://schemas.microsoft.com/office/drawing/2014/main" id="{A5E6F364-5D1E-4BAE-B884-9A9B040A0349}"/>
              </a:ext>
            </a:extLst>
          </p:cNvPr>
          <p:cNvPicPr>
            <a:picLocks noChangeAspect="1"/>
          </p:cNvPicPr>
          <p:nvPr/>
        </p:nvPicPr>
        <p:blipFill>
          <a:blip r:embed="rId2"/>
          <a:stretch>
            <a:fillRect/>
          </a:stretch>
        </p:blipFill>
        <p:spPr>
          <a:xfrm>
            <a:off x="6865144" y="4434181"/>
            <a:ext cx="2271713" cy="621506"/>
          </a:xfrm>
          <a:prstGeom prst="rect">
            <a:avLst/>
          </a:prstGeom>
        </p:spPr>
      </p:pic>
    </p:spTree>
    <p:extLst>
      <p:ext uri="{BB962C8B-B14F-4D97-AF65-F5344CB8AC3E}">
        <p14:creationId xmlns:p14="http://schemas.microsoft.com/office/powerpoint/2010/main" val="22260693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43AEF-5E7B-417E-8965-80174DDE8C00}"/>
              </a:ext>
            </a:extLst>
          </p:cNvPr>
          <p:cNvSpPr>
            <a:spLocks noGrp="1"/>
          </p:cNvSpPr>
          <p:nvPr>
            <p:ph type="title"/>
          </p:nvPr>
        </p:nvSpPr>
        <p:spPr>
          <a:xfrm>
            <a:off x="342899" y="273844"/>
            <a:ext cx="8599572" cy="994172"/>
          </a:xfrm>
        </p:spPr>
        <p:txBody>
          <a:bodyPr>
            <a:normAutofit fontScale="90000"/>
          </a:bodyPr>
          <a:lstStyle/>
          <a:p>
            <a:r>
              <a:rPr lang="en-US" dirty="0"/>
              <a:t>Where Funders Want Costs Budgeted &amp; Reported </a:t>
            </a:r>
          </a:p>
        </p:txBody>
      </p:sp>
      <p:graphicFrame>
        <p:nvGraphicFramePr>
          <p:cNvPr id="6" name="Content Placeholder 5">
            <a:extLst>
              <a:ext uri="{FF2B5EF4-FFF2-40B4-BE49-F238E27FC236}">
                <a16:creationId xmlns:a16="http://schemas.microsoft.com/office/drawing/2014/main" id="{7DA64D2A-08D1-43F7-B855-17FAB4711A42}"/>
              </a:ext>
            </a:extLst>
          </p:cNvPr>
          <p:cNvGraphicFramePr>
            <a:graphicFrameLocks noGrp="1"/>
          </p:cNvGraphicFramePr>
          <p:nvPr>
            <p:ph idx="1"/>
            <p:extLst/>
          </p:nvPr>
        </p:nvGraphicFramePr>
        <p:xfrm>
          <a:off x="628650" y="1369219"/>
          <a:ext cx="7886700" cy="3263504"/>
        </p:xfrm>
        <a:graphic>
          <a:graphicData uri="http://schemas.openxmlformats.org/drawingml/2006/chart">
            <c:chart xmlns:c="http://schemas.openxmlformats.org/drawingml/2006/chart" xmlns:r="http://schemas.openxmlformats.org/officeDocument/2006/relationships" r:id="rId2"/>
          </a:graphicData>
        </a:graphic>
      </p:graphicFrame>
      <p:pic>
        <p:nvPicPr>
          <p:cNvPr id="4" name="Picture 3">
            <a:extLst>
              <a:ext uri="{FF2B5EF4-FFF2-40B4-BE49-F238E27FC236}">
                <a16:creationId xmlns:a16="http://schemas.microsoft.com/office/drawing/2014/main" id="{932E2B31-1CC0-456E-B78C-D05155C6DD90}"/>
              </a:ext>
            </a:extLst>
          </p:cNvPr>
          <p:cNvPicPr>
            <a:picLocks noChangeAspect="1"/>
          </p:cNvPicPr>
          <p:nvPr/>
        </p:nvPicPr>
        <p:blipFill>
          <a:blip r:embed="rId3"/>
          <a:stretch>
            <a:fillRect/>
          </a:stretch>
        </p:blipFill>
        <p:spPr>
          <a:xfrm>
            <a:off x="6865144" y="4434181"/>
            <a:ext cx="2271713" cy="621506"/>
          </a:xfrm>
          <a:prstGeom prst="rect">
            <a:avLst/>
          </a:prstGeom>
        </p:spPr>
      </p:pic>
    </p:spTree>
    <p:extLst>
      <p:ext uri="{BB962C8B-B14F-4D97-AF65-F5344CB8AC3E}">
        <p14:creationId xmlns:p14="http://schemas.microsoft.com/office/powerpoint/2010/main" val="41017181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43AEF-5E7B-417E-8965-80174DDE8C00}"/>
              </a:ext>
            </a:extLst>
          </p:cNvPr>
          <p:cNvSpPr>
            <a:spLocks noGrp="1"/>
          </p:cNvSpPr>
          <p:nvPr>
            <p:ph type="title"/>
          </p:nvPr>
        </p:nvSpPr>
        <p:spPr/>
        <p:txBody>
          <a:bodyPr>
            <a:normAutofit/>
          </a:bodyPr>
          <a:lstStyle/>
          <a:p>
            <a:r>
              <a:rPr lang="en-US" dirty="0"/>
              <a:t>Pre-Award/Proposal Phase Budget</a:t>
            </a:r>
          </a:p>
        </p:txBody>
      </p:sp>
      <p:graphicFrame>
        <p:nvGraphicFramePr>
          <p:cNvPr id="6" name="Content Placeholder 5">
            <a:extLst>
              <a:ext uri="{FF2B5EF4-FFF2-40B4-BE49-F238E27FC236}">
                <a16:creationId xmlns:a16="http://schemas.microsoft.com/office/drawing/2014/main" id="{7DA64D2A-08D1-43F7-B855-17FAB4711A42}"/>
              </a:ext>
            </a:extLst>
          </p:cNvPr>
          <p:cNvGraphicFramePr>
            <a:graphicFrameLocks noGrp="1"/>
          </p:cNvGraphicFramePr>
          <p:nvPr>
            <p:ph idx="1"/>
            <p:extLst/>
          </p:nvPr>
        </p:nvGraphicFramePr>
        <p:xfrm>
          <a:off x="360576" y="1088797"/>
          <a:ext cx="8540684" cy="3543926"/>
        </p:xfrm>
        <a:graphic>
          <a:graphicData uri="http://schemas.openxmlformats.org/drawingml/2006/chart">
            <c:chart xmlns:c="http://schemas.openxmlformats.org/drawingml/2006/chart" xmlns:r="http://schemas.openxmlformats.org/officeDocument/2006/relationships" r:id="rId2"/>
          </a:graphicData>
        </a:graphic>
      </p:graphicFrame>
      <p:pic>
        <p:nvPicPr>
          <p:cNvPr id="4" name="Picture 3">
            <a:extLst>
              <a:ext uri="{FF2B5EF4-FFF2-40B4-BE49-F238E27FC236}">
                <a16:creationId xmlns:a16="http://schemas.microsoft.com/office/drawing/2014/main" id="{932E2B31-1CC0-456E-B78C-D05155C6DD90}"/>
              </a:ext>
            </a:extLst>
          </p:cNvPr>
          <p:cNvPicPr>
            <a:picLocks noChangeAspect="1"/>
          </p:cNvPicPr>
          <p:nvPr/>
        </p:nvPicPr>
        <p:blipFill>
          <a:blip r:embed="rId3"/>
          <a:stretch>
            <a:fillRect/>
          </a:stretch>
        </p:blipFill>
        <p:spPr>
          <a:xfrm>
            <a:off x="6865144" y="4434181"/>
            <a:ext cx="2271713" cy="621506"/>
          </a:xfrm>
          <a:prstGeom prst="rect">
            <a:avLst/>
          </a:prstGeom>
        </p:spPr>
      </p:pic>
    </p:spTree>
    <p:extLst>
      <p:ext uri="{BB962C8B-B14F-4D97-AF65-F5344CB8AC3E}">
        <p14:creationId xmlns:p14="http://schemas.microsoft.com/office/powerpoint/2010/main" val="42882637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43AEF-5E7B-417E-8965-80174DDE8C00}"/>
              </a:ext>
            </a:extLst>
          </p:cNvPr>
          <p:cNvSpPr>
            <a:spLocks noGrp="1"/>
          </p:cNvSpPr>
          <p:nvPr>
            <p:ph type="title"/>
          </p:nvPr>
        </p:nvSpPr>
        <p:spPr/>
        <p:txBody>
          <a:bodyPr/>
          <a:lstStyle/>
          <a:p>
            <a:r>
              <a:rPr lang="en-US" dirty="0"/>
              <a:t>Post-Award Actuals &amp; Accounting</a:t>
            </a:r>
          </a:p>
        </p:txBody>
      </p:sp>
      <p:graphicFrame>
        <p:nvGraphicFramePr>
          <p:cNvPr id="6" name="Content Placeholder 5">
            <a:extLst>
              <a:ext uri="{FF2B5EF4-FFF2-40B4-BE49-F238E27FC236}">
                <a16:creationId xmlns:a16="http://schemas.microsoft.com/office/drawing/2014/main" id="{7DA64D2A-08D1-43F7-B855-17FAB4711A42}"/>
              </a:ext>
            </a:extLst>
          </p:cNvPr>
          <p:cNvGraphicFramePr>
            <a:graphicFrameLocks noGrp="1"/>
          </p:cNvGraphicFramePr>
          <p:nvPr>
            <p:ph idx="1"/>
            <p:extLst/>
          </p:nvPr>
        </p:nvGraphicFramePr>
        <p:xfrm>
          <a:off x="190893" y="1110007"/>
          <a:ext cx="8724507" cy="3522716"/>
        </p:xfrm>
        <a:graphic>
          <a:graphicData uri="http://schemas.openxmlformats.org/drawingml/2006/chart">
            <c:chart xmlns:c="http://schemas.openxmlformats.org/drawingml/2006/chart" xmlns:r="http://schemas.openxmlformats.org/officeDocument/2006/relationships" r:id="rId2"/>
          </a:graphicData>
        </a:graphic>
      </p:graphicFrame>
      <p:pic>
        <p:nvPicPr>
          <p:cNvPr id="4" name="Picture 3">
            <a:extLst>
              <a:ext uri="{FF2B5EF4-FFF2-40B4-BE49-F238E27FC236}">
                <a16:creationId xmlns:a16="http://schemas.microsoft.com/office/drawing/2014/main" id="{932E2B31-1CC0-456E-B78C-D05155C6DD90}"/>
              </a:ext>
            </a:extLst>
          </p:cNvPr>
          <p:cNvPicPr>
            <a:picLocks noChangeAspect="1"/>
          </p:cNvPicPr>
          <p:nvPr/>
        </p:nvPicPr>
        <p:blipFill>
          <a:blip r:embed="rId3"/>
          <a:stretch>
            <a:fillRect/>
          </a:stretch>
        </p:blipFill>
        <p:spPr>
          <a:xfrm>
            <a:off x="6865144" y="4434181"/>
            <a:ext cx="2271713" cy="621506"/>
          </a:xfrm>
          <a:prstGeom prst="rect">
            <a:avLst/>
          </a:prstGeom>
        </p:spPr>
      </p:pic>
    </p:spTree>
    <p:extLst>
      <p:ext uri="{BB962C8B-B14F-4D97-AF65-F5344CB8AC3E}">
        <p14:creationId xmlns:p14="http://schemas.microsoft.com/office/powerpoint/2010/main" val="41759815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9E063-3635-4D3C-B283-E476226E9BA9}"/>
              </a:ext>
            </a:extLst>
          </p:cNvPr>
          <p:cNvSpPr>
            <a:spLocks noGrp="1"/>
          </p:cNvSpPr>
          <p:nvPr>
            <p:ph type="title"/>
          </p:nvPr>
        </p:nvSpPr>
        <p:spPr/>
        <p:txBody>
          <a:bodyPr/>
          <a:lstStyle/>
          <a:p>
            <a:r>
              <a:rPr lang="en-US" dirty="0"/>
              <a:t>Observations	</a:t>
            </a:r>
          </a:p>
        </p:txBody>
      </p:sp>
      <p:sp>
        <p:nvSpPr>
          <p:cNvPr id="3" name="Content Placeholder 2">
            <a:extLst>
              <a:ext uri="{FF2B5EF4-FFF2-40B4-BE49-F238E27FC236}">
                <a16:creationId xmlns:a16="http://schemas.microsoft.com/office/drawing/2014/main" id="{17541EB4-F49E-4F00-8E0F-D9E030B07014}"/>
              </a:ext>
            </a:extLst>
          </p:cNvPr>
          <p:cNvSpPr>
            <a:spLocks noGrp="1"/>
          </p:cNvSpPr>
          <p:nvPr>
            <p:ph idx="1"/>
          </p:nvPr>
        </p:nvSpPr>
        <p:spPr/>
        <p:txBody>
          <a:bodyPr>
            <a:normAutofit fontScale="92500" lnSpcReduction="10000"/>
          </a:bodyPr>
          <a:lstStyle/>
          <a:p>
            <a:r>
              <a:rPr lang="en-US" dirty="0"/>
              <a:t>Overall Institution pre/post-award budgets and expenses were fairly similar</a:t>
            </a:r>
          </a:p>
          <a:p>
            <a:endParaRPr lang="en-US" dirty="0"/>
          </a:p>
          <a:p>
            <a:r>
              <a:rPr lang="en-US" dirty="0"/>
              <a:t>Institutions allocate based on the terms in the notice of award or specific circumstances</a:t>
            </a:r>
          </a:p>
          <a:p>
            <a:endParaRPr lang="en-US" dirty="0"/>
          </a:p>
          <a:p>
            <a:r>
              <a:rPr lang="en-US" dirty="0"/>
              <a:t>Funders and Institutions create specific line items/budget categories when expenses don’t fall into pre-determined classifications</a:t>
            </a:r>
          </a:p>
          <a:p>
            <a:endParaRPr lang="en-US" dirty="0"/>
          </a:p>
          <a:p>
            <a:r>
              <a:rPr lang="en-US" dirty="0"/>
              <a:t>Specific Category Discussions</a:t>
            </a:r>
          </a:p>
          <a:p>
            <a:endParaRPr lang="en-US" dirty="0"/>
          </a:p>
          <a:p>
            <a:endParaRPr lang="en-US" dirty="0"/>
          </a:p>
          <a:p>
            <a:endParaRPr lang="en-US" dirty="0"/>
          </a:p>
          <a:p>
            <a:endParaRPr lang="en-US" dirty="0"/>
          </a:p>
        </p:txBody>
      </p:sp>
      <p:pic>
        <p:nvPicPr>
          <p:cNvPr id="4" name="Picture 3">
            <a:extLst>
              <a:ext uri="{FF2B5EF4-FFF2-40B4-BE49-F238E27FC236}">
                <a16:creationId xmlns:a16="http://schemas.microsoft.com/office/drawing/2014/main" id="{1EBF809E-DA32-4711-8BFF-22F5325660C9}"/>
              </a:ext>
            </a:extLst>
          </p:cNvPr>
          <p:cNvPicPr>
            <a:picLocks noChangeAspect="1"/>
          </p:cNvPicPr>
          <p:nvPr/>
        </p:nvPicPr>
        <p:blipFill>
          <a:blip r:embed="rId2"/>
          <a:stretch>
            <a:fillRect/>
          </a:stretch>
        </p:blipFill>
        <p:spPr>
          <a:xfrm>
            <a:off x="6865144" y="4434181"/>
            <a:ext cx="2271713" cy="621506"/>
          </a:xfrm>
          <a:prstGeom prst="rect">
            <a:avLst/>
          </a:prstGeom>
        </p:spPr>
      </p:pic>
    </p:spTree>
    <p:extLst>
      <p:ext uri="{BB962C8B-B14F-4D97-AF65-F5344CB8AC3E}">
        <p14:creationId xmlns:p14="http://schemas.microsoft.com/office/powerpoint/2010/main" val="42909984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60110-9C67-408F-B7C5-F5E6BB376342}"/>
              </a:ext>
            </a:extLst>
          </p:cNvPr>
          <p:cNvSpPr>
            <a:spLocks noGrp="1"/>
          </p:cNvSpPr>
          <p:nvPr>
            <p:ph type="title"/>
          </p:nvPr>
        </p:nvSpPr>
        <p:spPr/>
        <p:txBody>
          <a:bodyPr/>
          <a:lstStyle/>
          <a:p>
            <a:r>
              <a:rPr lang="en-US" dirty="0"/>
              <a:t>Discussion Topics</a:t>
            </a:r>
          </a:p>
        </p:txBody>
      </p:sp>
      <p:sp>
        <p:nvSpPr>
          <p:cNvPr id="3" name="Content Placeholder 2">
            <a:extLst>
              <a:ext uri="{FF2B5EF4-FFF2-40B4-BE49-F238E27FC236}">
                <a16:creationId xmlns:a16="http://schemas.microsoft.com/office/drawing/2014/main" id="{4BDC1BD7-0A73-4CD8-AC27-5AB5D62A8D6B}"/>
              </a:ext>
            </a:extLst>
          </p:cNvPr>
          <p:cNvSpPr>
            <a:spLocks noGrp="1"/>
          </p:cNvSpPr>
          <p:nvPr>
            <p:ph idx="1"/>
          </p:nvPr>
        </p:nvSpPr>
        <p:spPr/>
        <p:txBody>
          <a:bodyPr/>
          <a:lstStyle/>
          <a:p>
            <a:r>
              <a:rPr lang="en-US" dirty="0"/>
              <a:t>IRB Fees</a:t>
            </a:r>
          </a:p>
          <a:p>
            <a:r>
              <a:rPr lang="en-US" dirty="0"/>
              <a:t>Participant Remuneration</a:t>
            </a:r>
          </a:p>
          <a:p>
            <a:r>
              <a:rPr lang="en-US" dirty="0"/>
              <a:t>Student Stipends</a:t>
            </a:r>
          </a:p>
          <a:p>
            <a:r>
              <a:rPr lang="en-US" dirty="0"/>
              <a:t>Catering/AV</a:t>
            </a:r>
          </a:p>
          <a:p>
            <a:r>
              <a:rPr lang="en-US" dirty="0"/>
              <a:t>Rent</a:t>
            </a:r>
          </a:p>
          <a:p>
            <a:r>
              <a:rPr lang="en-US" dirty="0"/>
              <a:t>Supplies</a:t>
            </a:r>
          </a:p>
          <a:p>
            <a:endParaRPr lang="en-US" dirty="0"/>
          </a:p>
        </p:txBody>
      </p:sp>
    </p:spTree>
    <p:extLst>
      <p:ext uri="{BB962C8B-B14F-4D97-AF65-F5344CB8AC3E}">
        <p14:creationId xmlns:p14="http://schemas.microsoft.com/office/powerpoint/2010/main" val="35882820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43AEF-5E7B-417E-8965-80174DDE8C00}"/>
              </a:ext>
            </a:extLst>
          </p:cNvPr>
          <p:cNvSpPr>
            <a:spLocks noGrp="1"/>
          </p:cNvSpPr>
          <p:nvPr>
            <p:ph type="title"/>
          </p:nvPr>
        </p:nvSpPr>
        <p:spPr/>
        <p:txBody>
          <a:bodyPr/>
          <a:lstStyle/>
          <a:p>
            <a:r>
              <a:rPr lang="en-US" dirty="0"/>
              <a:t>IRB</a:t>
            </a:r>
          </a:p>
        </p:txBody>
      </p:sp>
      <p:graphicFrame>
        <p:nvGraphicFramePr>
          <p:cNvPr id="6" name="Content Placeholder 5">
            <a:extLst>
              <a:ext uri="{FF2B5EF4-FFF2-40B4-BE49-F238E27FC236}">
                <a16:creationId xmlns:a16="http://schemas.microsoft.com/office/drawing/2014/main" id="{7DA64D2A-08D1-43F7-B855-17FAB4711A42}"/>
              </a:ext>
            </a:extLst>
          </p:cNvPr>
          <p:cNvGraphicFramePr>
            <a:graphicFrameLocks noGrp="1"/>
          </p:cNvGraphicFramePr>
          <p:nvPr>
            <p:ph sz="half" idx="1"/>
            <p:extLst/>
          </p:nvPr>
        </p:nvGraphicFramePr>
        <p:xfrm>
          <a:off x="628650" y="1369219"/>
          <a:ext cx="3886200" cy="3263504"/>
        </p:xfrm>
        <a:graphic>
          <a:graphicData uri="http://schemas.openxmlformats.org/drawingml/2006/chart">
            <c:chart xmlns:c="http://schemas.openxmlformats.org/drawingml/2006/chart" xmlns:r="http://schemas.openxmlformats.org/officeDocument/2006/relationships" r:id="rId2"/>
          </a:graphicData>
        </a:graphic>
      </p:graphicFrame>
      <p:sp>
        <p:nvSpPr>
          <p:cNvPr id="3" name="Content Placeholder 2">
            <a:extLst>
              <a:ext uri="{FF2B5EF4-FFF2-40B4-BE49-F238E27FC236}">
                <a16:creationId xmlns:a16="http://schemas.microsoft.com/office/drawing/2014/main" id="{5E12ED86-0247-46B0-90FD-2A8C3B282482}"/>
              </a:ext>
            </a:extLst>
          </p:cNvPr>
          <p:cNvSpPr>
            <a:spLocks noGrp="1"/>
          </p:cNvSpPr>
          <p:nvPr>
            <p:ph sz="half" idx="2"/>
          </p:nvPr>
        </p:nvSpPr>
        <p:spPr>
          <a:xfrm>
            <a:off x="4629150" y="1046018"/>
            <a:ext cx="4196013" cy="3586704"/>
          </a:xfrm>
        </p:spPr>
        <p:txBody>
          <a:bodyPr>
            <a:normAutofit lnSpcReduction="10000"/>
          </a:bodyPr>
          <a:lstStyle/>
          <a:p>
            <a:r>
              <a:rPr lang="en-US" dirty="0"/>
              <a:t>Both: </a:t>
            </a:r>
          </a:p>
          <a:p>
            <a:pPr lvl="1"/>
            <a:r>
              <a:rPr lang="en-US" dirty="0"/>
              <a:t>Specific line items/categories</a:t>
            </a:r>
          </a:p>
          <a:p>
            <a:pPr lvl="1"/>
            <a:r>
              <a:rPr lang="en-US" dirty="0"/>
              <a:t>‘Other Costs’ or ‘Other Direct Costs’</a:t>
            </a:r>
          </a:p>
          <a:p>
            <a:r>
              <a:rPr lang="en-US" dirty="0"/>
              <a:t>Funders: </a:t>
            </a:r>
          </a:p>
          <a:p>
            <a:pPr lvl="1"/>
            <a:r>
              <a:rPr lang="en-US" dirty="0"/>
              <a:t>Categorized as ‘Research’ (non-grants), or as a programmatic expense </a:t>
            </a:r>
          </a:p>
          <a:p>
            <a:pPr lvl="1"/>
            <a:r>
              <a:rPr lang="en-US" dirty="0"/>
              <a:t>Has never been raised as a cost</a:t>
            </a:r>
          </a:p>
          <a:p>
            <a:pPr lvl="1"/>
            <a:r>
              <a:rPr lang="en-US" dirty="0"/>
              <a:t>‘IDC’</a:t>
            </a:r>
          </a:p>
          <a:p>
            <a:r>
              <a:rPr lang="en-US" dirty="0"/>
              <a:t>Institutions: </a:t>
            </a:r>
          </a:p>
          <a:p>
            <a:pPr lvl="1"/>
            <a:r>
              <a:rPr lang="en-US" dirty="0"/>
              <a:t>Non-federal sponsored trials are under ‘Other costs’ </a:t>
            </a:r>
          </a:p>
          <a:p>
            <a:endParaRPr lang="en-US" dirty="0"/>
          </a:p>
          <a:p>
            <a:endParaRPr lang="en-US" dirty="0"/>
          </a:p>
        </p:txBody>
      </p:sp>
      <p:pic>
        <p:nvPicPr>
          <p:cNvPr id="4" name="Picture 3">
            <a:extLst>
              <a:ext uri="{FF2B5EF4-FFF2-40B4-BE49-F238E27FC236}">
                <a16:creationId xmlns:a16="http://schemas.microsoft.com/office/drawing/2014/main" id="{932E2B31-1CC0-456E-B78C-D05155C6DD90}"/>
              </a:ext>
            </a:extLst>
          </p:cNvPr>
          <p:cNvPicPr>
            <a:picLocks noChangeAspect="1"/>
          </p:cNvPicPr>
          <p:nvPr/>
        </p:nvPicPr>
        <p:blipFill>
          <a:blip r:embed="rId3"/>
          <a:stretch>
            <a:fillRect/>
          </a:stretch>
        </p:blipFill>
        <p:spPr>
          <a:xfrm>
            <a:off x="6865144" y="4434181"/>
            <a:ext cx="2271713" cy="621506"/>
          </a:xfrm>
          <a:prstGeom prst="rect">
            <a:avLst/>
          </a:prstGeom>
        </p:spPr>
      </p:pic>
    </p:spTree>
    <p:extLst>
      <p:ext uri="{BB962C8B-B14F-4D97-AF65-F5344CB8AC3E}">
        <p14:creationId xmlns:p14="http://schemas.microsoft.com/office/powerpoint/2010/main" val="11517035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43AEF-5E7B-417E-8965-80174DDE8C00}"/>
              </a:ext>
            </a:extLst>
          </p:cNvPr>
          <p:cNvSpPr>
            <a:spLocks noGrp="1"/>
          </p:cNvSpPr>
          <p:nvPr>
            <p:ph type="title"/>
          </p:nvPr>
        </p:nvSpPr>
        <p:spPr>
          <a:xfrm>
            <a:off x="162426" y="17812"/>
            <a:ext cx="8352924" cy="994172"/>
          </a:xfrm>
        </p:spPr>
        <p:txBody>
          <a:bodyPr/>
          <a:lstStyle/>
          <a:p>
            <a:r>
              <a:rPr lang="en-US" dirty="0"/>
              <a:t>Participant Remuneration</a:t>
            </a:r>
          </a:p>
        </p:txBody>
      </p:sp>
      <p:graphicFrame>
        <p:nvGraphicFramePr>
          <p:cNvPr id="6" name="Content Placeholder 5">
            <a:extLst>
              <a:ext uri="{FF2B5EF4-FFF2-40B4-BE49-F238E27FC236}">
                <a16:creationId xmlns:a16="http://schemas.microsoft.com/office/drawing/2014/main" id="{7DA64D2A-08D1-43F7-B855-17FAB4711A42}"/>
              </a:ext>
            </a:extLst>
          </p:cNvPr>
          <p:cNvGraphicFramePr>
            <a:graphicFrameLocks noGrp="1"/>
          </p:cNvGraphicFramePr>
          <p:nvPr>
            <p:ph sz="half" idx="1"/>
            <p:extLst/>
          </p:nvPr>
        </p:nvGraphicFramePr>
        <p:xfrm>
          <a:off x="628650" y="1369219"/>
          <a:ext cx="3886200" cy="3263504"/>
        </p:xfrm>
        <a:graphic>
          <a:graphicData uri="http://schemas.openxmlformats.org/drawingml/2006/chart">
            <c:chart xmlns:c="http://schemas.openxmlformats.org/drawingml/2006/chart" xmlns:r="http://schemas.openxmlformats.org/officeDocument/2006/relationships" r:id="rId2"/>
          </a:graphicData>
        </a:graphic>
      </p:graphicFrame>
      <p:sp>
        <p:nvSpPr>
          <p:cNvPr id="3" name="Content Placeholder 2">
            <a:extLst>
              <a:ext uri="{FF2B5EF4-FFF2-40B4-BE49-F238E27FC236}">
                <a16:creationId xmlns:a16="http://schemas.microsoft.com/office/drawing/2014/main" id="{E9FF8609-D10F-4A97-9373-5A4D3F5DD3FA}"/>
              </a:ext>
            </a:extLst>
          </p:cNvPr>
          <p:cNvSpPr>
            <a:spLocks noGrp="1"/>
          </p:cNvSpPr>
          <p:nvPr>
            <p:ph sz="half" idx="2"/>
          </p:nvPr>
        </p:nvSpPr>
        <p:spPr>
          <a:xfrm>
            <a:off x="4629150" y="684356"/>
            <a:ext cx="4352425" cy="3838638"/>
          </a:xfrm>
        </p:spPr>
        <p:txBody>
          <a:bodyPr>
            <a:normAutofit lnSpcReduction="10000"/>
          </a:bodyPr>
          <a:lstStyle/>
          <a:p>
            <a:r>
              <a:rPr lang="en-US" dirty="0"/>
              <a:t>Both: Specific line items/categories</a:t>
            </a:r>
          </a:p>
          <a:p>
            <a:r>
              <a:rPr lang="en-US" dirty="0"/>
              <a:t>Funders: </a:t>
            </a:r>
          </a:p>
          <a:p>
            <a:pPr lvl="1"/>
            <a:r>
              <a:rPr lang="en-US" dirty="0"/>
              <a:t>‘Other costs’ or ‘Other Direct Costs’ </a:t>
            </a:r>
          </a:p>
          <a:p>
            <a:r>
              <a:rPr lang="en-US" dirty="0"/>
              <a:t>Institutions: </a:t>
            </a:r>
          </a:p>
          <a:p>
            <a:pPr lvl="1"/>
            <a:r>
              <a:rPr lang="en-US" dirty="0"/>
              <a:t>‘Services’ or ‘Other Non-Payroll’</a:t>
            </a:r>
          </a:p>
          <a:p>
            <a:pPr lvl="1"/>
            <a:r>
              <a:rPr lang="en-US" dirty="0"/>
              <a:t>Listed as participant fees</a:t>
            </a:r>
          </a:p>
          <a:p>
            <a:pPr lvl="1"/>
            <a:r>
              <a:rPr lang="en-US" dirty="0"/>
              <a:t>‘Other Direct Costs’ and subject to F&amp;A</a:t>
            </a:r>
          </a:p>
          <a:p>
            <a:pPr lvl="1"/>
            <a:r>
              <a:rPr lang="en-US" dirty="0"/>
              <a:t>Separate cost categories and don’t charge F&amp;A</a:t>
            </a:r>
          </a:p>
          <a:p>
            <a:pPr lvl="1"/>
            <a:r>
              <a:rPr lang="en-US" dirty="0"/>
              <a:t>‘Federal participant’ cost category is specific, but research participant payments are under ‘Other costs’ </a:t>
            </a:r>
          </a:p>
          <a:p>
            <a:endParaRPr lang="en-US" dirty="0"/>
          </a:p>
        </p:txBody>
      </p:sp>
      <p:pic>
        <p:nvPicPr>
          <p:cNvPr id="4" name="Picture 3">
            <a:extLst>
              <a:ext uri="{FF2B5EF4-FFF2-40B4-BE49-F238E27FC236}">
                <a16:creationId xmlns:a16="http://schemas.microsoft.com/office/drawing/2014/main" id="{932E2B31-1CC0-456E-B78C-D05155C6DD90}"/>
              </a:ext>
            </a:extLst>
          </p:cNvPr>
          <p:cNvPicPr>
            <a:picLocks noChangeAspect="1"/>
          </p:cNvPicPr>
          <p:nvPr/>
        </p:nvPicPr>
        <p:blipFill>
          <a:blip r:embed="rId3"/>
          <a:stretch>
            <a:fillRect/>
          </a:stretch>
        </p:blipFill>
        <p:spPr>
          <a:xfrm>
            <a:off x="6865144" y="4434181"/>
            <a:ext cx="2271713" cy="621506"/>
          </a:xfrm>
          <a:prstGeom prst="rect">
            <a:avLst/>
          </a:prstGeom>
        </p:spPr>
      </p:pic>
    </p:spTree>
    <p:extLst>
      <p:ext uri="{BB962C8B-B14F-4D97-AF65-F5344CB8AC3E}">
        <p14:creationId xmlns:p14="http://schemas.microsoft.com/office/powerpoint/2010/main" val="23025971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43AEF-5E7B-417E-8965-80174DDE8C00}"/>
              </a:ext>
            </a:extLst>
          </p:cNvPr>
          <p:cNvSpPr>
            <a:spLocks noGrp="1"/>
          </p:cNvSpPr>
          <p:nvPr>
            <p:ph type="title"/>
          </p:nvPr>
        </p:nvSpPr>
        <p:spPr/>
        <p:txBody>
          <a:bodyPr/>
          <a:lstStyle/>
          <a:p>
            <a:r>
              <a:rPr lang="en-US" dirty="0"/>
              <a:t>Student Stipends</a:t>
            </a:r>
          </a:p>
        </p:txBody>
      </p:sp>
      <p:graphicFrame>
        <p:nvGraphicFramePr>
          <p:cNvPr id="6" name="Content Placeholder 5">
            <a:extLst>
              <a:ext uri="{FF2B5EF4-FFF2-40B4-BE49-F238E27FC236}">
                <a16:creationId xmlns:a16="http://schemas.microsoft.com/office/drawing/2014/main" id="{7DA64D2A-08D1-43F7-B855-17FAB4711A42}"/>
              </a:ext>
            </a:extLst>
          </p:cNvPr>
          <p:cNvGraphicFramePr>
            <a:graphicFrameLocks noGrp="1"/>
          </p:cNvGraphicFramePr>
          <p:nvPr>
            <p:ph sz="half" idx="1"/>
            <p:extLst/>
          </p:nvPr>
        </p:nvGraphicFramePr>
        <p:xfrm>
          <a:off x="628650" y="1369219"/>
          <a:ext cx="3886200" cy="3263504"/>
        </p:xfrm>
        <a:graphic>
          <a:graphicData uri="http://schemas.openxmlformats.org/drawingml/2006/chart">
            <c:chart xmlns:c="http://schemas.openxmlformats.org/drawingml/2006/chart" xmlns:r="http://schemas.openxmlformats.org/officeDocument/2006/relationships" r:id="rId2"/>
          </a:graphicData>
        </a:graphic>
      </p:graphicFrame>
      <p:sp>
        <p:nvSpPr>
          <p:cNvPr id="3" name="Content Placeholder 2">
            <a:extLst>
              <a:ext uri="{FF2B5EF4-FFF2-40B4-BE49-F238E27FC236}">
                <a16:creationId xmlns:a16="http://schemas.microsoft.com/office/drawing/2014/main" id="{9CA15D9A-F388-4760-96B4-03ED0087FD5E}"/>
              </a:ext>
            </a:extLst>
          </p:cNvPr>
          <p:cNvSpPr>
            <a:spLocks noGrp="1"/>
          </p:cNvSpPr>
          <p:nvPr>
            <p:ph sz="half" idx="2"/>
          </p:nvPr>
        </p:nvSpPr>
        <p:spPr>
          <a:xfrm>
            <a:off x="4629150" y="442160"/>
            <a:ext cx="4277226" cy="4190562"/>
          </a:xfrm>
        </p:spPr>
        <p:txBody>
          <a:bodyPr>
            <a:normAutofit fontScale="92500" lnSpcReduction="10000"/>
          </a:bodyPr>
          <a:lstStyle/>
          <a:p>
            <a:r>
              <a:rPr lang="en-US" dirty="0"/>
              <a:t>Funders:</a:t>
            </a:r>
          </a:p>
          <a:p>
            <a:pPr lvl="1"/>
            <a:r>
              <a:rPr lang="en-US" dirty="0"/>
              <a:t>Custom or ‘Other direct costs’</a:t>
            </a:r>
          </a:p>
          <a:p>
            <a:pPr lvl="1"/>
            <a:r>
              <a:rPr lang="en-US" dirty="0"/>
              <a:t>Provide fellowships to cover trainee (postdoc, fellow, or predoc) stipends; willing to have those funds used for benefits as well, but such information and the process confirming those levels seem to vary widely</a:t>
            </a:r>
          </a:p>
          <a:p>
            <a:r>
              <a:rPr lang="en-US" dirty="0"/>
              <a:t>Institutions</a:t>
            </a:r>
          </a:p>
          <a:p>
            <a:pPr lvl="1"/>
            <a:r>
              <a:rPr lang="en-US" dirty="0"/>
              <a:t>‘Services’ or ‘Other’ </a:t>
            </a:r>
          </a:p>
          <a:p>
            <a:pPr lvl="1"/>
            <a:r>
              <a:rPr lang="en-US" dirty="0"/>
              <a:t>Student stipends would be in ‘Personnel’ for research projects</a:t>
            </a:r>
          </a:p>
          <a:p>
            <a:pPr lvl="1"/>
            <a:r>
              <a:rPr lang="en-US" dirty="0"/>
              <a:t>Student stipends/participant remuneration for conference/ workshop/training projects would be ‘Participant support’</a:t>
            </a:r>
          </a:p>
        </p:txBody>
      </p:sp>
      <p:pic>
        <p:nvPicPr>
          <p:cNvPr id="4" name="Picture 3">
            <a:extLst>
              <a:ext uri="{FF2B5EF4-FFF2-40B4-BE49-F238E27FC236}">
                <a16:creationId xmlns:a16="http://schemas.microsoft.com/office/drawing/2014/main" id="{932E2B31-1CC0-456E-B78C-D05155C6DD90}"/>
              </a:ext>
            </a:extLst>
          </p:cNvPr>
          <p:cNvPicPr>
            <a:picLocks noChangeAspect="1"/>
          </p:cNvPicPr>
          <p:nvPr/>
        </p:nvPicPr>
        <p:blipFill>
          <a:blip r:embed="rId3"/>
          <a:stretch>
            <a:fillRect/>
          </a:stretch>
        </p:blipFill>
        <p:spPr>
          <a:xfrm>
            <a:off x="6865144" y="4434181"/>
            <a:ext cx="2271713" cy="621506"/>
          </a:xfrm>
          <a:prstGeom prst="rect">
            <a:avLst/>
          </a:prstGeom>
        </p:spPr>
      </p:pic>
    </p:spTree>
    <p:extLst>
      <p:ext uri="{BB962C8B-B14F-4D97-AF65-F5344CB8AC3E}">
        <p14:creationId xmlns:p14="http://schemas.microsoft.com/office/powerpoint/2010/main" val="29453302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43AEF-5E7B-417E-8965-80174DDE8C00}"/>
              </a:ext>
            </a:extLst>
          </p:cNvPr>
          <p:cNvSpPr>
            <a:spLocks noGrp="1"/>
          </p:cNvSpPr>
          <p:nvPr>
            <p:ph type="title"/>
          </p:nvPr>
        </p:nvSpPr>
        <p:spPr/>
        <p:txBody>
          <a:bodyPr/>
          <a:lstStyle/>
          <a:p>
            <a:r>
              <a:rPr lang="en-US" dirty="0"/>
              <a:t>Catering/AV Costs</a:t>
            </a:r>
          </a:p>
        </p:txBody>
      </p:sp>
      <p:graphicFrame>
        <p:nvGraphicFramePr>
          <p:cNvPr id="6" name="Content Placeholder 5">
            <a:extLst>
              <a:ext uri="{FF2B5EF4-FFF2-40B4-BE49-F238E27FC236}">
                <a16:creationId xmlns:a16="http://schemas.microsoft.com/office/drawing/2014/main" id="{7DA64D2A-08D1-43F7-B855-17FAB4711A42}"/>
              </a:ext>
            </a:extLst>
          </p:cNvPr>
          <p:cNvGraphicFramePr>
            <a:graphicFrameLocks noGrp="1"/>
          </p:cNvGraphicFramePr>
          <p:nvPr>
            <p:ph sz="half" idx="1"/>
            <p:extLst/>
          </p:nvPr>
        </p:nvGraphicFramePr>
        <p:xfrm>
          <a:off x="628650" y="1369219"/>
          <a:ext cx="3886200" cy="3263504"/>
        </p:xfrm>
        <a:graphic>
          <a:graphicData uri="http://schemas.openxmlformats.org/drawingml/2006/chart">
            <c:chart xmlns:c="http://schemas.openxmlformats.org/drawingml/2006/chart" xmlns:r="http://schemas.openxmlformats.org/officeDocument/2006/relationships" r:id="rId2"/>
          </a:graphicData>
        </a:graphic>
      </p:graphicFrame>
      <p:sp>
        <p:nvSpPr>
          <p:cNvPr id="3" name="Content Placeholder 2">
            <a:extLst>
              <a:ext uri="{FF2B5EF4-FFF2-40B4-BE49-F238E27FC236}">
                <a16:creationId xmlns:a16="http://schemas.microsoft.com/office/drawing/2014/main" id="{DDE0E4DF-17DE-4818-90E4-AE95FC59F95B}"/>
              </a:ext>
            </a:extLst>
          </p:cNvPr>
          <p:cNvSpPr>
            <a:spLocks noGrp="1"/>
          </p:cNvSpPr>
          <p:nvPr>
            <p:ph sz="half" idx="2"/>
          </p:nvPr>
        </p:nvSpPr>
        <p:spPr>
          <a:xfrm>
            <a:off x="4629150" y="1091866"/>
            <a:ext cx="4189268" cy="3540857"/>
          </a:xfrm>
        </p:spPr>
        <p:txBody>
          <a:bodyPr>
            <a:normAutofit lnSpcReduction="10000"/>
          </a:bodyPr>
          <a:lstStyle/>
          <a:p>
            <a:r>
              <a:rPr lang="en-US" dirty="0"/>
              <a:t>Both: </a:t>
            </a:r>
          </a:p>
          <a:p>
            <a:pPr lvl="1"/>
            <a:r>
              <a:rPr lang="en-US" dirty="0"/>
              <a:t>Specific line items/categories</a:t>
            </a:r>
          </a:p>
          <a:p>
            <a:r>
              <a:rPr lang="en-US" dirty="0"/>
              <a:t>Institutions: </a:t>
            </a:r>
          </a:p>
          <a:p>
            <a:pPr lvl="1"/>
            <a:r>
              <a:rPr lang="en-US" dirty="0"/>
              <a:t>Typically unallowable unless specific to the RFA or program plan, otherwise they're treated as F&amp;A </a:t>
            </a:r>
          </a:p>
          <a:p>
            <a:pPr lvl="1"/>
            <a:r>
              <a:rPr lang="en-US" dirty="0"/>
              <a:t>Allowable only when hosting conferences, are normally in the ‘Other costs’ category</a:t>
            </a:r>
          </a:p>
          <a:p>
            <a:pPr lvl="1"/>
            <a:r>
              <a:rPr lang="en-US" dirty="0"/>
              <a:t>Conference fees may be ‘Travel’ or ‘Services’ depending on how they’re indicated in the FOA</a:t>
            </a:r>
          </a:p>
        </p:txBody>
      </p:sp>
      <p:pic>
        <p:nvPicPr>
          <p:cNvPr id="4" name="Picture 3">
            <a:extLst>
              <a:ext uri="{FF2B5EF4-FFF2-40B4-BE49-F238E27FC236}">
                <a16:creationId xmlns:a16="http://schemas.microsoft.com/office/drawing/2014/main" id="{932E2B31-1CC0-456E-B78C-D05155C6DD90}"/>
              </a:ext>
            </a:extLst>
          </p:cNvPr>
          <p:cNvPicPr>
            <a:picLocks noChangeAspect="1"/>
          </p:cNvPicPr>
          <p:nvPr/>
        </p:nvPicPr>
        <p:blipFill>
          <a:blip r:embed="rId3"/>
          <a:stretch>
            <a:fillRect/>
          </a:stretch>
        </p:blipFill>
        <p:spPr>
          <a:xfrm>
            <a:off x="6865144" y="4434181"/>
            <a:ext cx="2271713" cy="621506"/>
          </a:xfrm>
          <a:prstGeom prst="rect">
            <a:avLst/>
          </a:prstGeom>
        </p:spPr>
      </p:pic>
    </p:spTree>
    <p:extLst>
      <p:ext uri="{BB962C8B-B14F-4D97-AF65-F5344CB8AC3E}">
        <p14:creationId xmlns:p14="http://schemas.microsoft.com/office/powerpoint/2010/main" val="427258264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43AEF-5E7B-417E-8965-80174DDE8C00}"/>
              </a:ext>
            </a:extLst>
          </p:cNvPr>
          <p:cNvSpPr>
            <a:spLocks noGrp="1"/>
          </p:cNvSpPr>
          <p:nvPr>
            <p:ph type="title"/>
          </p:nvPr>
        </p:nvSpPr>
        <p:spPr/>
        <p:txBody>
          <a:bodyPr/>
          <a:lstStyle/>
          <a:p>
            <a:r>
              <a:rPr lang="en-US" dirty="0"/>
              <a:t>Rent</a:t>
            </a:r>
          </a:p>
        </p:txBody>
      </p:sp>
      <p:graphicFrame>
        <p:nvGraphicFramePr>
          <p:cNvPr id="6" name="Content Placeholder 5">
            <a:extLst>
              <a:ext uri="{FF2B5EF4-FFF2-40B4-BE49-F238E27FC236}">
                <a16:creationId xmlns:a16="http://schemas.microsoft.com/office/drawing/2014/main" id="{7DA64D2A-08D1-43F7-B855-17FAB4711A42}"/>
              </a:ext>
            </a:extLst>
          </p:cNvPr>
          <p:cNvGraphicFramePr>
            <a:graphicFrameLocks noGrp="1"/>
          </p:cNvGraphicFramePr>
          <p:nvPr>
            <p:ph sz="half" idx="1"/>
            <p:extLst/>
          </p:nvPr>
        </p:nvGraphicFramePr>
        <p:xfrm>
          <a:off x="628650" y="1369219"/>
          <a:ext cx="3886200" cy="3263504"/>
        </p:xfrm>
        <a:graphic>
          <a:graphicData uri="http://schemas.openxmlformats.org/drawingml/2006/chart">
            <c:chart xmlns:c="http://schemas.openxmlformats.org/drawingml/2006/chart" xmlns:r="http://schemas.openxmlformats.org/officeDocument/2006/relationships" r:id="rId2"/>
          </a:graphicData>
        </a:graphic>
      </p:graphicFrame>
      <p:sp>
        <p:nvSpPr>
          <p:cNvPr id="3" name="Content Placeholder 2">
            <a:extLst>
              <a:ext uri="{FF2B5EF4-FFF2-40B4-BE49-F238E27FC236}">
                <a16:creationId xmlns:a16="http://schemas.microsoft.com/office/drawing/2014/main" id="{92E48591-78D1-4EA2-AD2C-0FD245941C2B}"/>
              </a:ext>
            </a:extLst>
          </p:cNvPr>
          <p:cNvSpPr>
            <a:spLocks noGrp="1"/>
          </p:cNvSpPr>
          <p:nvPr>
            <p:ph sz="half" idx="2"/>
          </p:nvPr>
        </p:nvSpPr>
        <p:spPr>
          <a:xfrm>
            <a:off x="4629150" y="762001"/>
            <a:ext cx="4241132" cy="3870722"/>
          </a:xfrm>
        </p:spPr>
        <p:txBody>
          <a:bodyPr>
            <a:normAutofit lnSpcReduction="10000"/>
          </a:bodyPr>
          <a:lstStyle/>
          <a:p>
            <a:r>
              <a:rPr lang="en-US" dirty="0"/>
              <a:t>Both: </a:t>
            </a:r>
          </a:p>
          <a:p>
            <a:pPr lvl="1"/>
            <a:r>
              <a:rPr lang="en-US" dirty="0"/>
              <a:t>Specific line items/categories</a:t>
            </a:r>
          </a:p>
          <a:p>
            <a:r>
              <a:rPr lang="en-US" dirty="0"/>
              <a:t>Funders:</a:t>
            </a:r>
          </a:p>
          <a:p>
            <a:pPr lvl="1"/>
            <a:r>
              <a:rPr lang="en-US" dirty="0"/>
              <a:t>Something we haven’t seen before</a:t>
            </a:r>
          </a:p>
          <a:p>
            <a:pPr lvl="1"/>
            <a:r>
              <a:rPr lang="en-US" dirty="0"/>
              <a:t>‘Other costs’ or ‘Other Direct Costs’ </a:t>
            </a:r>
          </a:p>
          <a:p>
            <a:r>
              <a:rPr lang="en-US" dirty="0"/>
              <a:t>Institutions:</a:t>
            </a:r>
          </a:p>
          <a:p>
            <a:pPr lvl="1"/>
            <a:r>
              <a:rPr lang="en-US" dirty="0"/>
              <a:t>Listed as rental charge or fee for space used for events</a:t>
            </a:r>
          </a:p>
          <a:p>
            <a:pPr lvl="1"/>
            <a:r>
              <a:rPr lang="en-US" dirty="0"/>
              <a:t>Non-Payroll Rent: ‘IDC’ if an on-campus award</a:t>
            </a:r>
          </a:p>
          <a:p>
            <a:pPr lvl="1"/>
            <a:r>
              <a:rPr lang="en-US" dirty="0"/>
              <a:t>‘Services’ or ‘Other Non-Payroll’ if off-campus</a:t>
            </a:r>
          </a:p>
          <a:p>
            <a:pPr lvl="1"/>
            <a:endParaRPr lang="en-US" dirty="0"/>
          </a:p>
          <a:p>
            <a:endParaRPr lang="en-US" dirty="0"/>
          </a:p>
        </p:txBody>
      </p:sp>
      <p:pic>
        <p:nvPicPr>
          <p:cNvPr id="4" name="Picture 3">
            <a:extLst>
              <a:ext uri="{FF2B5EF4-FFF2-40B4-BE49-F238E27FC236}">
                <a16:creationId xmlns:a16="http://schemas.microsoft.com/office/drawing/2014/main" id="{932E2B31-1CC0-456E-B78C-D05155C6DD90}"/>
              </a:ext>
            </a:extLst>
          </p:cNvPr>
          <p:cNvPicPr>
            <a:picLocks noChangeAspect="1"/>
          </p:cNvPicPr>
          <p:nvPr/>
        </p:nvPicPr>
        <p:blipFill>
          <a:blip r:embed="rId3"/>
          <a:stretch>
            <a:fillRect/>
          </a:stretch>
        </p:blipFill>
        <p:spPr>
          <a:xfrm>
            <a:off x="6865144" y="4434181"/>
            <a:ext cx="2271713" cy="621506"/>
          </a:xfrm>
          <a:prstGeom prst="rect">
            <a:avLst/>
          </a:prstGeom>
        </p:spPr>
      </p:pic>
    </p:spTree>
    <p:extLst>
      <p:ext uri="{BB962C8B-B14F-4D97-AF65-F5344CB8AC3E}">
        <p14:creationId xmlns:p14="http://schemas.microsoft.com/office/powerpoint/2010/main" val="33060750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43AEF-5E7B-417E-8965-80174DDE8C00}"/>
              </a:ext>
            </a:extLst>
          </p:cNvPr>
          <p:cNvSpPr>
            <a:spLocks noGrp="1"/>
          </p:cNvSpPr>
          <p:nvPr>
            <p:ph type="title"/>
          </p:nvPr>
        </p:nvSpPr>
        <p:spPr/>
        <p:txBody>
          <a:bodyPr/>
          <a:lstStyle/>
          <a:p>
            <a:r>
              <a:rPr lang="en-US" dirty="0"/>
              <a:t>Supplies</a:t>
            </a:r>
          </a:p>
        </p:txBody>
      </p:sp>
      <p:graphicFrame>
        <p:nvGraphicFramePr>
          <p:cNvPr id="6" name="Content Placeholder 5">
            <a:extLst>
              <a:ext uri="{FF2B5EF4-FFF2-40B4-BE49-F238E27FC236}">
                <a16:creationId xmlns:a16="http://schemas.microsoft.com/office/drawing/2014/main" id="{7DA64D2A-08D1-43F7-B855-17FAB4711A42}"/>
              </a:ext>
            </a:extLst>
          </p:cNvPr>
          <p:cNvGraphicFramePr>
            <a:graphicFrameLocks noGrp="1"/>
          </p:cNvGraphicFramePr>
          <p:nvPr>
            <p:ph sz="half" idx="1"/>
            <p:extLst/>
          </p:nvPr>
        </p:nvGraphicFramePr>
        <p:xfrm>
          <a:off x="628650" y="1369219"/>
          <a:ext cx="3886200" cy="3263504"/>
        </p:xfrm>
        <a:graphic>
          <a:graphicData uri="http://schemas.openxmlformats.org/drawingml/2006/chart">
            <c:chart xmlns:c="http://schemas.openxmlformats.org/drawingml/2006/chart" xmlns:r="http://schemas.openxmlformats.org/officeDocument/2006/relationships" r:id="rId2"/>
          </a:graphicData>
        </a:graphic>
      </p:graphicFrame>
      <p:sp>
        <p:nvSpPr>
          <p:cNvPr id="3" name="Content Placeholder 2">
            <a:extLst>
              <a:ext uri="{FF2B5EF4-FFF2-40B4-BE49-F238E27FC236}">
                <a16:creationId xmlns:a16="http://schemas.microsoft.com/office/drawing/2014/main" id="{965C7996-8AFB-4F94-B843-20600EEA1BDF}"/>
              </a:ext>
            </a:extLst>
          </p:cNvPr>
          <p:cNvSpPr>
            <a:spLocks noGrp="1"/>
          </p:cNvSpPr>
          <p:nvPr>
            <p:ph sz="half" idx="2"/>
          </p:nvPr>
        </p:nvSpPr>
        <p:spPr>
          <a:xfrm>
            <a:off x="4629150" y="1369219"/>
            <a:ext cx="4123824" cy="3263504"/>
          </a:xfrm>
        </p:spPr>
        <p:txBody>
          <a:bodyPr/>
          <a:lstStyle/>
          <a:p>
            <a:r>
              <a:rPr lang="en-US" dirty="0"/>
              <a:t>Funders:</a:t>
            </a:r>
          </a:p>
          <a:p>
            <a:pPr lvl="1"/>
            <a:r>
              <a:rPr lang="en-US" dirty="0"/>
              <a:t>Generally either ‘Supplies’ or ‘IDC’</a:t>
            </a:r>
          </a:p>
          <a:p>
            <a:r>
              <a:rPr lang="en-US" dirty="0"/>
              <a:t>Institutions: </a:t>
            </a:r>
          </a:p>
          <a:p>
            <a:pPr lvl="1"/>
            <a:r>
              <a:rPr lang="en-US" dirty="0"/>
              <a:t>Allocate based on the terms in the notice of award or specific circumstances</a:t>
            </a:r>
          </a:p>
          <a:p>
            <a:pPr marL="0" indent="0">
              <a:buNone/>
            </a:pPr>
            <a:endParaRPr lang="en-US" dirty="0"/>
          </a:p>
        </p:txBody>
      </p:sp>
      <p:pic>
        <p:nvPicPr>
          <p:cNvPr id="4" name="Picture 3">
            <a:extLst>
              <a:ext uri="{FF2B5EF4-FFF2-40B4-BE49-F238E27FC236}">
                <a16:creationId xmlns:a16="http://schemas.microsoft.com/office/drawing/2014/main" id="{932E2B31-1CC0-456E-B78C-D05155C6DD90}"/>
              </a:ext>
            </a:extLst>
          </p:cNvPr>
          <p:cNvPicPr>
            <a:picLocks noChangeAspect="1"/>
          </p:cNvPicPr>
          <p:nvPr/>
        </p:nvPicPr>
        <p:blipFill>
          <a:blip r:embed="rId3"/>
          <a:stretch>
            <a:fillRect/>
          </a:stretch>
        </p:blipFill>
        <p:spPr>
          <a:xfrm>
            <a:off x="6865144" y="4434181"/>
            <a:ext cx="2271713" cy="621506"/>
          </a:xfrm>
          <a:prstGeom prst="rect">
            <a:avLst/>
          </a:prstGeom>
        </p:spPr>
      </p:pic>
    </p:spTree>
    <p:extLst>
      <p:ext uri="{BB962C8B-B14F-4D97-AF65-F5344CB8AC3E}">
        <p14:creationId xmlns:p14="http://schemas.microsoft.com/office/powerpoint/2010/main" val="17618610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B20C3DC-7732-4C48-86A8-C7BD6F6F595D}"/>
              </a:ext>
            </a:extLst>
          </p:cNvPr>
          <p:cNvSpPr>
            <a:spLocks noGrp="1"/>
          </p:cNvSpPr>
          <p:nvPr>
            <p:ph type="ctrTitle"/>
          </p:nvPr>
        </p:nvSpPr>
        <p:spPr/>
        <p:txBody>
          <a:bodyPr/>
          <a:lstStyle/>
          <a:p>
            <a:r>
              <a:rPr lang="en-US" dirty="0"/>
              <a:t>Questions or Comments?</a:t>
            </a:r>
          </a:p>
        </p:txBody>
      </p:sp>
    </p:spTree>
    <p:extLst>
      <p:ext uri="{BB962C8B-B14F-4D97-AF65-F5344CB8AC3E}">
        <p14:creationId xmlns:p14="http://schemas.microsoft.com/office/powerpoint/2010/main" val="14802919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11ADA-7BEC-4402-AF9E-E66C4013844C}"/>
              </a:ext>
            </a:extLst>
          </p:cNvPr>
          <p:cNvSpPr>
            <a:spLocks noGrp="1"/>
          </p:cNvSpPr>
          <p:nvPr>
            <p:ph type="ctrTitle"/>
          </p:nvPr>
        </p:nvSpPr>
        <p:spPr>
          <a:xfrm>
            <a:off x="1143000" y="1676400"/>
            <a:ext cx="6858000" cy="1790700"/>
          </a:xfrm>
        </p:spPr>
        <p:txBody>
          <a:bodyPr/>
          <a:lstStyle/>
          <a:p>
            <a:r>
              <a:rPr lang="en-US" dirty="0"/>
              <a:t>ADDITIONAL SURVEY RESPONSES</a:t>
            </a:r>
          </a:p>
        </p:txBody>
      </p:sp>
    </p:spTree>
    <p:extLst>
      <p:ext uri="{BB962C8B-B14F-4D97-AF65-F5344CB8AC3E}">
        <p14:creationId xmlns:p14="http://schemas.microsoft.com/office/powerpoint/2010/main" val="20214556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8528B-965E-4938-B420-10583F342D31}"/>
              </a:ext>
            </a:extLst>
          </p:cNvPr>
          <p:cNvSpPr>
            <a:spLocks noGrp="1"/>
          </p:cNvSpPr>
          <p:nvPr>
            <p:ph type="title"/>
          </p:nvPr>
        </p:nvSpPr>
        <p:spPr/>
        <p:txBody>
          <a:bodyPr/>
          <a:lstStyle/>
          <a:p>
            <a:r>
              <a:rPr lang="en-US" dirty="0"/>
              <a:t>“</a:t>
            </a:r>
            <a:r>
              <a:rPr lang="en-US" dirty="0" err="1"/>
              <a:t>Other”Funder</a:t>
            </a:r>
            <a:r>
              <a:rPr lang="en-US" dirty="0"/>
              <a:t> Comments</a:t>
            </a:r>
          </a:p>
        </p:txBody>
      </p:sp>
      <p:sp>
        <p:nvSpPr>
          <p:cNvPr id="3" name="Content Placeholder 2">
            <a:extLst>
              <a:ext uri="{FF2B5EF4-FFF2-40B4-BE49-F238E27FC236}">
                <a16:creationId xmlns:a16="http://schemas.microsoft.com/office/drawing/2014/main" id="{DA184315-B0EF-44DE-BF2C-945DDE487936}"/>
              </a:ext>
            </a:extLst>
          </p:cNvPr>
          <p:cNvSpPr>
            <a:spLocks noGrp="1"/>
          </p:cNvSpPr>
          <p:nvPr>
            <p:ph idx="1"/>
          </p:nvPr>
        </p:nvSpPr>
        <p:spPr>
          <a:xfrm>
            <a:off x="157396" y="1079293"/>
            <a:ext cx="8859187" cy="3901190"/>
          </a:xfrm>
        </p:spPr>
        <p:txBody>
          <a:bodyPr>
            <a:noAutofit/>
          </a:bodyPr>
          <a:lstStyle/>
          <a:p>
            <a:r>
              <a:rPr lang="en-US" sz="1350" dirty="0"/>
              <a:t>Specific line categories (e.g., Catering: meeting; Participant remuneration: subject costs; Student stipends: student stipends).</a:t>
            </a:r>
          </a:p>
          <a:p>
            <a:r>
              <a:rPr lang="en-US" sz="1350" dirty="0"/>
              <a:t>Stipends – custom or ‘Other direct costs’</a:t>
            </a:r>
          </a:p>
          <a:p>
            <a:pPr lvl="1"/>
            <a:r>
              <a:rPr lang="en-US" sz="1350" dirty="0"/>
              <a:t>Provide fellowships to cover trainee (postdoc, fellow, or predoc) stipends; willing to have those funds used for benefits as well but such information and the process confirming those levels seem to vary widely </a:t>
            </a:r>
          </a:p>
          <a:p>
            <a:r>
              <a:rPr lang="en-US" sz="1350" dirty="0"/>
              <a:t>Indirect – Don't pay indirect on fellowship grant; would have a custom category, such as clinical research expenses, for IRB fees and participant remuneration.</a:t>
            </a:r>
          </a:p>
          <a:p>
            <a:r>
              <a:rPr lang="en-US" sz="1350" dirty="0"/>
              <a:t>Conference and registration fees may also be charged to travel depending  upon the awardee institution’s GL coding. </a:t>
            </a:r>
          </a:p>
          <a:p>
            <a:r>
              <a:rPr lang="en-US" sz="1350" dirty="0"/>
              <a:t>IRB, Participant Remuneration, and Rent – ‘Other costs or ‘Other Direct Costs’ </a:t>
            </a:r>
          </a:p>
          <a:p>
            <a:pPr lvl="1"/>
            <a:r>
              <a:rPr lang="en-US" sz="1350" dirty="0"/>
              <a:t>IRB fees are categorized as Research (non-grants), as a programmatic expense, or have never been raised as a cost</a:t>
            </a:r>
          </a:p>
          <a:p>
            <a:pPr lvl="1"/>
            <a:r>
              <a:rPr lang="en-US" sz="1350" dirty="0"/>
              <a:t>Rent is something we haven’t seen before</a:t>
            </a:r>
          </a:p>
          <a:p>
            <a:pPr lvl="1"/>
            <a:r>
              <a:rPr lang="en-US" sz="1350" dirty="0"/>
              <a:t>Participant remuneration: have patient cost category, if that's not an option then 'other’; would ideally be study costs or supplies </a:t>
            </a:r>
          </a:p>
          <a:p>
            <a:r>
              <a:rPr lang="en-US" sz="1350" dirty="0"/>
              <a:t>Laptop computer and printers – small equipment; might be equipment if highly specialized resources that are above standard pricing; </a:t>
            </a:r>
          </a:p>
          <a:p>
            <a:pPr lvl="1"/>
            <a:r>
              <a:rPr lang="en-US" sz="1350" dirty="0"/>
              <a:t>If required to conduct research, equipment; if for general use, indirect costs </a:t>
            </a:r>
          </a:p>
        </p:txBody>
      </p:sp>
    </p:spTree>
    <p:extLst>
      <p:ext uri="{BB962C8B-B14F-4D97-AF65-F5344CB8AC3E}">
        <p14:creationId xmlns:p14="http://schemas.microsoft.com/office/powerpoint/2010/main" val="327144625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8528B-965E-4938-B420-10583F342D31}"/>
              </a:ext>
            </a:extLst>
          </p:cNvPr>
          <p:cNvSpPr>
            <a:spLocks noGrp="1"/>
          </p:cNvSpPr>
          <p:nvPr>
            <p:ph type="title"/>
          </p:nvPr>
        </p:nvSpPr>
        <p:spPr/>
        <p:txBody>
          <a:bodyPr/>
          <a:lstStyle/>
          <a:p>
            <a:r>
              <a:rPr lang="en-US" dirty="0"/>
              <a:t>“</a:t>
            </a:r>
            <a:r>
              <a:rPr lang="en-US" dirty="0" err="1"/>
              <a:t>Other”Pre</a:t>
            </a:r>
            <a:r>
              <a:rPr lang="en-US" dirty="0"/>
              <a:t>-Award Institution Comments</a:t>
            </a:r>
          </a:p>
        </p:txBody>
      </p:sp>
      <p:sp>
        <p:nvSpPr>
          <p:cNvPr id="3" name="Content Placeholder 2">
            <a:extLst>
              <a:ext uri="{FF2B5EF4-FFF2-40B4-BE49-F238E27FC236}">
                <a16:creationId xmlns:a16="http://schemas.microsoft.com/office/drawing/2014/main" id="{DA184315-B0EF-44DE-BF2C-945DDE487936}"/>
              </a:ext>
            </a:extLst>
          </p:cNvPr>
          <p:cNvSpPr>
            <a:spLocks noGrp="1"/>
          </p:cNvSpPr>
          <p:nvPr>
            <p:ph idx="1"/>
          </p:nvPr>
        </p:nvSpPr>
        <p:spPr>
          <a:xfrm>
            <a:off x="628650" y="999858"/>
            <a:ext cx="8313821" cy="4005841"/>
          </a:xfrm>
        </p:spPr>
        <p:txBody>
          <a:bodyPr>
            <a:noAutofit/>
          </a:bodyPr>
          <a:lstStyle/>
          <a:p>
            <a:r>
              <a:rPr lang="en-US" sz="1350" dirty="0"/>
              <a:t>Allocate based on the terms in the notice of award or separate/specific categories or line items</a:t>
            </a:r>
          </a:p>
          <a:p>
            <a:r>
              <a:rPr lang="en-US" sz="1350" dirty="0"/>
              <a:t>Catering/AV &amp; Conference costs:</a:t>
            </a:r>
          </a:p>
          <a:p>
            <a:pPr lvl="1"/>
            <a:r>
              <a:rPr lang="en-US" sz="1200" dirty="0"/>
              <a:t>Typically unallowable unless specific to the RFA or program plan, otherwise they're treated as F&amp;A </a:t>
            </a:r>
          </a:p>
          <a:p>
            <a:pPr lvl="1"/>
            <a:r>
              <a:rPr lang="en-US" sz="1200" dirty="0"/>
              <a:t>Allowable only when hosting conferences, are normally in the Other costs category. Conference fees may be travel or Services depending on how they are indicated in the FOA</a:t>
            </a:r>
          </a:p>
          <a:p>
            <a:r>
              <a:rPr lang="en-US" sz="1350" dirty="0"/>
              <a:t>Participant Renumeration </a:t>
            </a:r>
          </a:p>
          <a:p>
            <a:pPr lvl="1"/>
            <a:r>
              <a:rPr lang="en-US" sz="1200" dirty="0"/>
              <a:t>Services or Other Non-Payroll;  </a:t>
            </a:r>
          </a:p>
          <a:p>
            <a:pPr lvl="1"/>
            <a:r>
              <a:rPr lang="en-US" sz="1200" dirty="0"/>
              <a:t>Listed as participant fees</a:t>
            </a:r>
          </a:p>
          <a:p>
            <a:pPr lvl="1"/>
            <a:r>
              <a:rPr lang="en-US" sz="1200" dirty="0"/>
              <a:t>Other Direct Costs and subject to F&amp;A</a:t>
            </a:r>
          </a:p>
          <a:p>
            <a:pPr lvl="1"/>
            <a:r>
              <a:rPr lang="en-US" sz="1200" dirty="0"/>
              <a:t>Separate cost categories and don’t charge F&amp;A</a:t>
            </a:r>
          </a:p>
          <a:p>
            <a:pPr lvl="1"/>
            <a:r>
              <a:rPr lang="en-US" sz="1200" dirty="0"/>
              <a:t>Federal participant cost category is specific, but research participant payments are under other costs </a:t>
            </a:r>
          </a:p>
          <a:p>
            <a:pPr lvl="1"/>
            <a:r>
              <a:rPr lang="en-US" sz="1200" dirty="0"/>
              <a:t>Student Stipends – Services or Other Student stipends would be in personnel for research projects</a:t>
            </a:r>
          </a:p>
          <a:p>
            <a:pPr lvl="1"/>
            <a:r>
              <a:rPr lang="en-US" sz="1200" dirty="0"/>
              <a:t>Student stipends/participant remuneration would be "participant support" for conference/workshop/training projects</a:t>
            </a:r>
          </a:p>
          <a:p>
            <a:r>
              <a:rPr lang="en-US" sz="1350" dirty="0"/>
              <a:t>Laptops, etc. - generally IDC but if well justified can be charged as supplies</a:t>
            </a:r>
          </a:p>
          <a:p>
            <a:r>
              <a:rPr lang="en-US" sz="1350" dirty="0"/>
              <a:t>IRB fees for non-federal sponsored trials are under other costs category </a:t>
            </a:r>
          </a:p>
          <a:p>
            <a:r>
              <a:rPr lang="en-US" sz="1350" dirty="0"/>
              <a:t>Rent – </a:t>
            </a:r>
            <a:r>
              <a:rPr lang="en-US" sz="1200" dirty="0"/>
              <a:t>Listed as rental charge or fee for space used for events; Non-Payroll Rent – IDC if an on-campus award, Services or Other Non-Payroll if off campus</a:t>
            </a:r>
          </a:p>
        </p:txBody>
      </p:sp>
    </p:spTree>
    <p:extLst>
      <p:ext uri="{BB962C8B-B14F-4D97-AF65-F5344CB8AC3E}">
        <p14:creationId xmlns:p14="http://schemas.microsoft.com/office/powerpoint/2010/main" val="27512114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8528B-965E-4938-B420-10583F342D31}"/>
              </a:ext>
            </a:extLst>
          </p:cNvPr>
          <p:cNvSpPr>
            <a:spLocks noGrp="1"/>
          </p:cNvSpPr>
          <p:nvPr>
            <p:ph type="title"/>
          </p:nvPr>
        </p:nvSpPr>
        <p:spPr/>
        <p:txBody>
          <a:bodyPr>
            <a:normAutofit fontScale="90000"/>
          </a:bodyPr>
          <a:lstStyle/>
          <a:p>
            <a:r>
              <a:rPr lang="en-US" dirty="0"/>
              <a:t>“</a:t>
            </a:r>
            <a:r>
              <a:rPr lang="en-US" dirty="0" err="1"/>
              <a:t>Other”Post</a:t>
            </a:r>
            <a:r>
              <a:rPr lang="en-US" dirty="0"/>
              <a:t>-Award Institution Comments</a:t>
            </a:r>
          </a:p>
        </p:txBody>
      </p:sp>
      <p:sp>
        <p:nvSpPr>
          <p:cNvPr id="3" name="Content Placeholder 2">
            <a:extLst>
              <a:ext uri="{FF2B5EF4-FFF2-40B4-BE49-F238E27FC236}">
                <a16:creationId xmlns:a16="http://schemas.microsoft.com/office/drawing/2014/main" id="{DA184315-B0EF-44DE-BF2C-945DDE487936}"/>
              </a:ext>
            </a:extLst>
          </p:cNvPr>
          <p:cNvSpPr>
            <a:spLocks noGrp="1"/>
          </p:cNvSpPr>
          <p:nvPr>
            <p:ph idx="1"/>
          </p:nvPr>
        </p:nvSpPr>
        <p:spPr/>
        <p:txBody>
          <a:bodyPr>
            <a:normAutofit/>
          </a:bodyPr>
          <a:lstStyle/>
          <a:p>
            <a:r>
              <a:rPr lang="en-US" sz="1350" dirty="0"/>
              <a:t>Allocate based on the terms in the notice of award or specific circumstances</a:t>
            </a:r>
          </a:p>
          <a:p>
            <a:r>
              <a:rPr lang="en-US" sz="1350" dirty="0"/>
              <a:t>Our proposal budgets align with our post-award GL</a:t>
            </a:r>
          </a:p>
          <a:p>
            <a:r>
              <a:rPr lang="en-US" sz="1350" dirty="0"/>
              <a:t>Have specific general ledger account codes for catering, conference registration fees, fees, participant remuneration (depending what the expense is), stipends, and rent</a:t>
            </a:r>
          </a:p>
          <a:p>
            <a:r>
              <a:rPr lang="en-US" sz="1350" dirty="0"/>
              <a:t>During post award set up, establish a separate sub fund for the participant support costs and utilizes a separate budget class for rent expenditures; costs post in applicable categories – stipend, supplies, travel, etc. </a:t>
            </a:r>
          </a:p>
          <a:p>
            <a:r>
              <a:rPr lang="en-US" sz="1350" dirty="0"/>
              <a:t>Other Costs or Other Direct Costs – </a:t>
            </a:r>
          </a:p>
          <a:p>
            <a:pPr lvl="1"/>
            <a:r>
              <a:rPr lang="en-US" sz="1200" dirty="0"/>
              <a:t>Including IRB fees and participant remuneration</a:t>
            </a:r>
          </a:p>
          <a:p>
            <a:pPr lvl="1"/>
            <a:r>
              <a:rPr lang="en-US" sz="1200" dirty="0"/>
              <a:t>Student stipends would be treated as stipends through the Financial Aid Office and listed under "other expenses" in financial system</a:t>
            </a:r>
          </a:p>
          <a:p>
            <a:endParaRPr lang="en-US" sz="1350" dirty="0"/>
          </a:p>
        </p:txBody>
      </p:sp>
    </p:spTree>
    <p:extLst>
      <p:ext uri="{BB962C8B-B14F-4D97-AF65-F5344CB8AC3E}">
        <p14:creationId xmlns:p14="http://schemas.microsoft.com/office/powerpoint/2010/main" val="111484402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BF9F16B-2496-42AC-AB4F-92D28CE7C57E}"/>
              </a:ext>
            </a:extLst>
          </p:cNvPr>
          <p:cNvSpPr>
            <a:spLocks noGrp="1"/>
          </p:cNvSpPr>
          <p:nvPr>
            <p:ph type="title"/>
          </p:nvPr>
        </p:nvSpPr>
        <p:spPr/>
        <p:txBody>
          <a:bodyPr/>
          <a:lstStyle/>
          <a:p>
            <a:r>
              <a:rPr lang="en-US" dirty="0"/>
              <a:t>Primary Payment Term by Type</a:t>
            </a:r>
          </a:p>
        </p:txBody>
      </p:sp>
      <p:pic>
        <p:nvPicPr>
          <p:cNvPr id="4" name="Picture 3">
            <a:extLst>
              <a:ext uri="{FF2B5EF4-FFF2-40B4-BE49-F238E27FC236}">
                <a16:creationId xmlns:a16="http://schemas.microsoft.com/office/drawing/2014/main" id="{F6FCD8C8-975B-4397-915D-8D3849F8069F}"/>
              </a:ext>
            </a:extLst>
          </p:cNvPr>
          <p:cNvPicPr>
            <a:picLocks noChangeAspect="1"/>
          </p:cNvPicPr>
          <p:nvPr/>
        </p:nvPicPr>
        <p:blipFill>
          <a:blip r:embed="rId2"/>
          <a:stretch>
            <a:fillRect/>
          </a:stretch>
        </p:blipFill>
        <p:spPr>
          <a:xfrm>
            <a:off x="6865144" y="4434181"/>
            <a:ext cx="2271713" cy="621506"/>
          </a:xfrm>
          <a:prstGeom prst="rect">
            <a:avLst/>
          </a:prstGeom>
        </p:spPr>
      </p:pic>
      <p:sp>
        <p:nvSpPr>
          <p:cNvPr id="3" name="Content Placeholder 2">
            <a:extLst>
              <a:ext uri="{FF2B5EF4-FFF2-40B4-BE49-F238E27FC236}">
                <a16:creationId xmlns:a16="http://schemas.microsoft.com/office/drawing/2014/main" id="{4BFE892E-2905-453C-88F0-37E94FA6AA4C}"/>
              </a:ext>
            </a:extLst>
          </p:cNvPr>
          <p:cNvSpPr>
            <a:spLocks noGrp="1"/>
          </p:cNvSpPr>
          <p:nvPr>
            <p:ph idx="1"/>
          </p:nvPr>
        </p:nvSpPr>
        <p:spPr/>
        <p:txBody>
          <a:bodyPr/>
          <a:lstStyle/>
          <a:p>
            <a:r>
              <a:rPr lang="en-US" dirty="0"/>
              <a:t>Funders – which types of awards you issue</a:t>
            </a:r>
          </a:p>
          <a:p>
            <a:pPr lvl="1"/>
            <a:r>
              <a:rPr lang="en-US" dirty="0"/>
              <a:t>Highest rank: Firm-fixed-price/milestone-based payments</a:t>
            </a:r>
          </a:p>
          <a:p>
            <a:pPr lvl="1"/>
            <a:r>
              <a:rPr lang="en-US" dirty="0"/>
              <a:t>Lowest rank: Other or Cost-reimbursable</a:t>
            </a:r>
          </a:p>
          <a:p>
            <a:pPr lvl="1"/>
            <a:endParaRPr lang="en-US" dirty="0"/>
          </a:p>
          <a:p>
            <a:r>
              <a:rPr lang="en-US" dirty="0"/>
              <a:t>Institutions – which types of awards you receive</a:t>
            </a:r>
          </a:p>
          <a:p>
            <a:pPr lvl="1"/>
            <a:r>
              <a:rPr lang="en-US" dirty="0"/>
              <a:t>Highest rank: Cost-reimbursable</a:t>
            </a:r>
          </a:p>
          <a:p>
            <a:pPr lvl="1"/>
            <a:r>
              <a:rPr lang="en-US" dirty="0"/>
              <a:t>Lowest rank: Other</a:t>
            </a:r>
          </a:p>
          <a:p>
            <a:pPr lvl="1"/>
            <a:endParaRPr lang="en-US" dirty="0"/>
          </a:p>
          <a:p>
            <a:pPr lvl="1"/>
            <a:endParaRPr lang="en-US" dirty="0"/>
          </a:p>
        </p:txBody>
      </p:sp>
    </p:spTree>
    <p:extLst>
      <p:ext uri="{BB962C8B-B14F-4D97-AF65-F5344CB8AC3E}">
        <p14:creationId xmlns:p14="http://schemas.microsoft.com/office/powerpoint/2010/main" val="253629920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9E063-3635-4D3C-B283-E476226E9BA9}"/>
              </a:ext>
            </a:extLst>
          </p:cNvPr>
          <p:cNvSpPr>
            <a:spLocks noGrp="1"/>
          </p:cNvSpPr>
          <p:nvPr>
            <p:ph type="title"/>
          </p:nvPr>
        </p:nvSpPr>
        <p:spPr/>
        <p:txBody>
          <a:bodyPr/>
          <a:lstStyle/>
          <a:p>
            <a:r>
              <a:rPr lang="en-US" dirty="0"/>
              <a:t>Invoice Receipt		</a:t>
            </a:r>
          </a:p>
        </p:txBody>
      </p:sp>
      <p:sp>
        <p:nvSpPr>
          <p:cNvPr id="3" name="Content Placeholder 2">
            <a:extLst>
              <a:ext uri="{FF2B5EF4-FFF2-40B4-BE49-F238E27FC236}">
                <a16:creationId xmlns:a16="http://schemas.microsoft.com/office/drawing/2014/main" id="{17541EB4-F49E-4F00-8E0F-D9E030B07014}"/>
              </a:ext>
            </a:extLst>
          </p:cNvPr>
          <p:cNvSpPr>
            <a:spLocks noGrp="1"/>
          </p:cNvSpPr>
          <p:nvPr>
            <p:ph idx="1"/>
          </p:nvPr>
        </p:nvSpPr>
        <p:spPr/>
        <p:txBody>
          <a:bodyPr>
            <a:normAutofit/>
          </a:bodyPr>
          <a:lstStyle/>
          <a:p>
            <a:r>
              <a:rPr lang="en-US" dirty="0"/>
              <a:t>Funders primarily receive invoices via an online grants management system (n=6) or by e-mail (n=4). </a:t>
            </a:r>
          </a:p>
          <a:p>
            <a:pPr lvl="1"/>
            <a:r>
              <a:rPr lang="en-US" dirty="0"/>
              <a:t>7 funders responded that they do not require an invoice, either because they issue firm-fixed-price awards or that invoices are not required. </a:t>
            </a:r>
          </a:p>
          <a:p>
            <a:pPr marL="342900" lvl="1" indent="0">
              <a:buNone/>
            </a:pPr>
            <a:endParaRPr lang="en-US" dirty="0"/>
          </a:p>
          <a:p>
            <a:r>
              <a:rPr lang="en-US" dirty="0"/>
              <a:t>Institutions primarily submit invoices via email (selected by all </a:t>
            </a:r>
            <a:r>
              <a:rPr lang="en-US" dirty="0" err="1"/>
              <a:t>respondants</a:t>
            </a:r>
            <a:r>
              <a:rPr lang="en-US" dirty="0"/>
              <a:t>), as well as online via an online grants management system or snail mail.</a:t>
            </a:r>
          </a:p>
          <a:p>
            <a:pPr lvl="1"/>
            <a:r>
              <a:rPr lang="en-US" dirty="0"/>
              <a:t>2 institutions send via FedEx for international recipients. </a:t>
            </a:r>
          </a:p>
          <a:p>
            <a:endParaRPr lang="en-US" dirty="0"/>
          </a:p>
          <a:p>
            <a:endParaRPr lang="en-US" dirty="0"/>
          </a:p>
        </p:txBody>
      </p:sp>
      <p:pic>
        <p:nvPicPr>
          <p:cNvPr id="4" name="Picture 3">
            <a:extLst>
              <a:ext uri="{FF2B5EF4-FFF2-40B4-BE49-F238E27FC236}">
                <a16:creationId xmlns:a16="http://schemas.microsoft.com/office/drawing/2014/main" id="{1EBF809E-DA32-4711-8BFF-22F5325660C9}"/>
              </a:ext>
            </a:extLst>
          </p:cNvPr>
          <p:cNvPicPr>
            <a:picLocks noChangeAspect="1"/>
          </p:cNvPicPr>
          <p:nvPr/>
        </p:nvPicPr>
        <p:blipFill>
          <a:blip r:embed="rId2"/>
          <a:stretch>
            <a:fillRect/>
          </a:stretch>
        </p:blipFill>
        <p:spPr>
          <a:xfrm>
            <a:off x="6865144" y="4434181"/>
            <a:ext cx="2271713" cy="621506"/>
          </a:xfrm>
          <a:prstGeom prst="rect">
            <a:avLst/>
          </a:prstGeom>
        </p:spPr>
      </p:pic>
    </p:spTree>
    <p:extLst>
      <p:ext uri="{BB962C8B-B14F-4D97-AF65-F5344CB8AC3E}">
        <p14:creationId xmlns:p14="http://schemas.microsoft.com/office/powerpoint/2010/main" val="395568031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2A2B6-CE32-46C8-A7AC-646AA80A9065}"/>
              </a:ext>
            </a:extLst>
          </p:cNvPr>
          <p:cNvSpPr>
            <a:spLocks noGrp="1"/>
          </p:cNvSpPr>
          <p:nvPr>
            <p:ph type="title"/>
          </p:nvPr>
        </p:nvSpPr>
        <p:spPr/>
        <p:txBody>
          <a:bodyPr>
            <a:normAutofit fontScale="90000"/>
          </a:bodyPr>
          <a:lstStyle/>
          <a:p>
            <a:r>
              <a:rPr lang="en-US" dirty="0"/>
              <a:t>Preferred standard payment terms upon receipt of an invoice</a:t>
            </a:r>
          </a:p>
        </p:txBody>
      </p:sp>
      <p:graphicFrame>
        <p:nvGraphicFramePr>
          <p:cNvPr id="6" name="Chart 5">
            <a:extLst>
              <a:ext uri="{FF2B5EF4-FFF2-40B4-BE49-F238E27FC236}">
                <a16:creationId xmlns:a16="http://schemas.microsoft.com/office/drawing/2014/main" id="{3A357B56-D92A-4728-A51C-56F24E5572D4}"/>
              </a:ext>
            </a:extLst>
          </p:cNvPr>
          <p:cNvGraphicFramePr/>
          <p:nvPr>
            <p:extLst/>
          </p:nvPr>
        </p:nvGraphicFramePr>
        <p:xfrm>
          <a:off x="312664" y="1663474"/>
          <a:ext cx="4259336" cy="2858520"/>
        </p:xfrm>
        <a:graphic>
          <a:graphicData uri="http://schemas.openxmlformats.org/drawingml/2006/chart">
            <c:chart xmlns:c="http://schemas.openxmlformats.org/drawingml/2006/chart" xmlns:r="http://schemas.openxmlformats.org/officeDocument/2006/relationships" r:id="rId2"/>
          </a:graphicData>
        </a:graphic>
      </p:graphicFrame>
      <p:pic>
        <p:nvPicPr>
          <p:cNvPr id="5" name="Picture 4">
            <a:extLst>
              <a:ext uri="{FF2B5EF4-FFF2-40B4-BE49-F238E27FC236}">
                <a16:creationId xmlns:a16="http://schemas.microsoft.com/office/drawing/2014/main" id="{04D5A0E5-79F5-424D-B7C8-F5FF6005132C}"/>
              </a:ext>
            </a:extLst>
          </p:cNvPr>
          <p:cNvPicPr>
            <a:picLocks noChangeAspect="1"/>
          </p:cNvPicPr>
          <p:nvPr/>
        </p:nvPicPr>
        <p:blipFill>
          <a:blip r:embed="rId3"/>
          <a:stretch>
            <a:fillRect/>
          </a:stretch>
        </p:blipFill>
        <p:spPr>
          <a:xfrm>
            <a:off x="6865144" y="4434181"/>
            <a:ext cx="2271713" cy="621506"/>
          </a:xfrm>
          <a:prstGeom prst="rect">
            <a:avLst/>
          </a:prstGeom>
        </p:spPr>
      </p:pic>
      <p:graphicFrame>
        <p:nvGraphicFramePr>
          <p:cNvPr id="8" name="Chart 7">
            <a:extLst>
              <a:ext uri="{FF2B5EF4-FFF2-40B4-BE49-F238E27FC236}">
                <a16:creationId xmlns:a16="http://schemas.microsoft.com/office/drawing/2014/main" id="{56A1BC0E-2599-46E1-8E82-A9CD3DAAE24F}"/>
              </a:ext>
            </a:extLst>
          </p:cNvPr>
          <p:cNvGraphicFramePr/>
          <p:nvPr>
            <p:extLst/>
          </p:nvPr>
        </p:nvGraphicFramePr>
        <p:xfrm>
          <a:off x="4786902" y="1663474"/>
          <a:ext cx="4044434" cy="285852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12432348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875DB-798B-436E-8487-7B1E0D0BD552}"/>
              </a:ext>
            </a:extLst>
          </p:cNvPr>
          <p:cNvSpPr>
            <a:spLocks noGrp="1"/>
          </p:cNvSpPr>
          <p:nvPr>
            <p:ph type="title"/>
          </p:nvPr>
        </p:nvSpPr>
        <p:spPr/>
        <p:txBody>
          <a:bodyPr/>
          <a:lstStyle/>
          <a:p>
            <a:r>
              <a:rPr lang="en-US" dirty="0"/>
              <a:t>Financial Compliance Audits		</a:t>
            </a:r>
          </a:p>
        </p:txBody>
      </p:sp>
      <p:graphicFrame>
        <p:nvGraphicFramePr>
          <p:cNvPr id="6" name="Chart 5">
            <a:extLst>
              <a:ext uri="{FF2B5EF4-FFF2-40B4-BE49-F238E27FC236}">
                <a16:creationId xmlns:a16="http://schemas.microsoft.com/office/drawing/2014/main" id="{608F3940-3F56-4CDA-AF8E-1FC0318ED723}"/>
              </a:ext>
            </a:extLst>
          </p:cNvPr>
          <p:cNvGraphicFramePr/>
          <p:nvPr>
            <p:extLst/>
          </p:nvPr>
        </p:nvGraphicFramePr>
        <p:xfrm>
          <a:off x="207169" y="1268016"/>
          <a:ext cx="3850481" cy="2887385"/>
        </p:xfrm>
        <a:graphic>
          <a:graphicData uri="http://schemas.openxmlformats.org/drawingml/2006/chart">
            <c:chart xmlns:c="http://schemas.openxmlformats.org/drawingml/2006/chart" xmlns:r="http://schemas.openxmlformats.org/officeDocument/2006/relationships" r:id="rId2"/>
          </a:graphicData>
        </a:graphic>
      </p:graphicFrame>
      <p:pic>
        <p:nvPicPr>
          <p:cNvPr id="5" name="Picture 4">
            <a:extLst>
              <a:ext uri="{FF2B5EF4-FFF2-40B4-BE49-F238E27FC236}">
                <a16:creationId xmlns:a16="http://schemas.microsoft.com/office/drawing/2014/main" id="{3FFA32AD-EC08-4499-AFDB-C92CF54AFC7E}"/>
              </a:ext>
            </a:extLst>
          </p:cNvPr>
          <p:cNvPicPr>
            <a:picLocks noChangeAspect="1"/>
          </p:cNvPicPr>
          <p:nvPr/>
        </p:nvPicPr>
        <p:blipFill>
          <a:blip r:embed="rId3"/>
          <a:stretch>
            <a:fillRect/>
          </a:stretch>
        </p:blipFill>
        <p:spPr>
          <a:xfrm>
            <a:off x="6865144" y="4434181"/>
            <a:ext cx="2271713" cy="621506"/>
          </a:xfrm>
          <a:prstGeom prst="rect">
            <a:avLst/>
          </a:prstGeom>
        </p:spPr>
      </p:pic>
      <p:graphicFrame>
        <p:nvGraphicFramePr>
          <p:cNvPr id="8" name="Chart 7">
            <a:extLst>
              <a:ext uri="{FF2B5EF4-FFF2-40B4-BE49-F238E27FC236}">
                <a16:creationId xmlns:a16="http://schemas.microsoft.com/office/drawing/2014/main" id="{79B66A0F-3707-4D26-BB38-0E882F8B3394}"/>
              </a:ext>
            </a:extLst>
          </p:cNvPr>
          <p:cNvGraphicFramePr/>
          <p:nvPr>
            <p:extLst/>
          </p:nvPr>
        </p:nvGraphicFramePr>
        <p:xfrm>
          <a:off x="4957762" y="1268016"/>
          <a:ext cx="3979069" cy="288738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59312552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C35E3-9878-483A-9A00-6531A043731A}"/>
              </a:ext>
            </a:extLst>
          </p:cNvPr>
          <p:cNvSpPr>
            <a:spLocks noGrp="1"/>
          </p:cNvSpPr>
          <p:nvPr>
            <p:ph type="title"/>
          </p:nvPr>
        </p:nvSpPr>
        <p:spPr>
          <a:xfrm>
            <a:off x="402407" y="189003"/>
            <a:ext cx="8508206" cy="994172"/>
          </a:xfrm>
        </p:spPr>
        <p:txBody>
          <a:bodyPr>
            <a:normAutofit fontScale="90000"/>
          </a:bodyPr>
          <a:lstStyle/>
          <a:p>
            <a:r>
              <a:rPr lang="en-US" dirty="0"/>
              <a:t>Time of Financial Closeout Once the Award Ends</a:t>
            </a:r>
          </a:p>
        </p:txBody>
      </p:sp>
      <p:graphicFrame>
        <p:nvGraphicFramePr>
          <p:cNvPr id="6" name="Content Placeholder 5">
            <a:extLst>
              <a:ext uri="{FF2B5EF4-FFF2-40B4-BE49-F238E27FC236}">
                <a16:creationId xmlns:a16="http://schemas.microsoft.com/office/drawing/2014/main" id="{E169AA05-59ED-419B-B422-98A571FC58BB}"/>
              </a:ext>
            </a:extLst>
          </p:cNvPr>
          <p:cNvGraphicFramePr>
            <a:graphicFrameLocks noGrp="1"/>
          </p:cNvGraphicFramePr>
          <p:nvPr>
            <p:ph idx="1"/>
            <p:extLst/>
          </p:nvPr>
        </p:nvGraphicFramePr>
        <p:xfrm>
          <a:off x="278607" y="1369219"/>
          <a:ext cx="3586163" cy="3263504"/>
        </p:xfrm>
        <a:graphic>
          <a:graphicData uri="http://schemas.openxmlformats.org/drawingml/2006/chart">
            <c:chart xmlns:c="http://schemas.openxmlformats.org/drawingml/2006/chart" xmlns:r="http://schemas.openxmlformats.org/officeDocument/2006/relationships" r:id="rId2"/>
          </a:graphicData>
        </a:graphic>
      </p:graphicFrame>
      <p:pic>
        <p:nvPicPr>
          <p:cNvPr id="4" name="Picture 3">
            <a:extLst>
              <a:ext uri="{FF2B5EF4-FFF2-40B4-BE49-F238E27FC236}">
                <a16:creationId xmlns:a16="http://schemas.microsoft.com/office/drawing/2014/main" id="{63A5A979-0CEF-457E-B066-32E4BD2BDEFB}"/>
              </a:ext>
            </a:extLst>
          </p:cNvPr>
          <p:cNvPicPr>
            <a:picLocks noChangeAspect="1"/>
          </p:cNvPicPr>
          <p:nvPr/>
        </p:nvPicPr>
        <p:blipFill>
          <a:blip r:embed="rId3"/>
          <a:stretch>
            <a:fillRect/>
          </a:stretch>
        </p:blipFill>
        <p:spPr>
          <a:xfrm>
            <a:off x="6865144" y="4434181"/>
            <a:ext cx="2271713" cy="621506"/>
          </a:xfrm>
          <a:prstGeom prst="rect">
            <a:avLst/>
          </a:prstGeom>
        </p:spPr>
      </p:pic>
      <p:graphicFrame>
        <p:nvGraphicFramePr>
          <p:cNvPr id="5" name="Content Placeholder 5">
            <a:extLst>
              <a:ext uri="{FF2B5EF4-FFF2-40B4-BE49-F238E27FC236}">
                <a16:creationId xmlns:a16="http://schemas.microsoft.com/office/drawing/2014/main" id="{E2660D10-5F26-405A-BA2F-0E33917D1251}"/>
              </a:ext>
            </a:extLst>
          </p:cNvPr>
          <p:cNvGraphicFramePr>
            <a:graphicFrameLocks/>
          </p:cNvGraphicFramePr>
          <p:nvPr>
            <p:extLst/>
          </p:nvPr>
        </p:nvGraphicFramePr>
        <p:xfrm>
          <a:off x="4656509" y="1369219"/>
          <a:ext cx="3686175" cy="326350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769766485"/>
      </p:ext>
    </p:extLst>
  </p:cSld>
  <p:clrMapOvr>
    <a:masterClrMapping/>
  </p:clrMapOvr>
</p:sld>
</file>

<file path=ppt/theme/theme1.xml><?xml version="1.0" encoding="utf-8"?>
<a:theme xmlns:a="http://schemas.openxmlformats.org/drawingml/2006/main" name="030767 PPT May2017_16x9_horiz blo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Revolution">
      <a:majorFont>
        <a:latin typeface="Trebuchet MS"/>
        <a:ea typeface=""/>
        <a:cs typeface=""/>
        <a:font script="Jpan" typeface="ＭＳ ゴシック"/>
        <a:font script="Hans" typeface="宋体"/>
        <a:font script="Hant" typeface="新細明體"/>
      </a:majorFont>
      <a:minorFont>
        <a:latin typeface="Trebuchet MS"/>
        <a:ea typeface=""/>
        <a:cs typeface=""/>
        <a:font script="Jpan" typeface="ＭＳ ゴシック"/>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NFRI_maymettin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NFRI_maymetting" id="{98F52DF2-C604-4C1D-8D4A-42CC2DD1FEFD}" vid="{015E537E-A881-4206-A985-82F9AA0C69E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NFRI_maymettin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NFRI_maymetting" id="{98F52DF2-C604-4C1D-8D4A-42CC2DD1FEFD}" vid="{015E537E-A881-4206-A985-82F9AA0C69E8}"/>
    </a:ext>
  </a:ext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1280</TotalTime>
  <Words>3525</Words>
  <Application>Microsoft Office PowerPoint</Application>
  <PresentationFormat>On-screen Show (16:9)</PresentationFormat>
  <Paragraphs>521</Paragraphs>
  <Slides>64</Slides>
  <Notes>9</Notes>
  <HiddenSlides>0</HiddenSlides>
  <MMClips>0</MMClips>
  <ScaleCrop>false</ScaleCrop>
  <HeadingPairs>
    <vt:vector size="6" baseType="variant">
      <vt:variant>
        <vt:lpstr>Fonts Used</vt:lpstr>
      </vt:variant>
      <vt:variant>
        <vt:i4>11</vt:i4>
      </vt:variant>
      <vt:variant>
        <vt:lpstr>Theme</vt:lpstr>
      </vt:variant>
      <vt:variant>
        <vt:i4>4</vt:i4>
      </vt:variant>
      <vt:variant>
        <vt:lpstr>Slide Titles</vt:lpstr>
      </vt:variant>
      <vt:variant>
        <vt:i4>64</vt:i4>
      </vt:variant>
    </vt:vector>
  </HeadingPairs>
  <TitlesOfParts>
    <vt:vector size="79" baseType="lpstr">
      <vt:lpstr>Arial</vt:lpstr>
      <vt:lpstr>Calibri</vt:lpstr>
      <vt:lpstr>Calibri Light</vt:lpstr>
      <vt:lpstr>Courier New</vt:lpstr>
      <vt:lpstr>Georgia</vt:lpstr>
      <vt:lpstr>News Gothic MT</vt:lpstr>
      <vt:lpstr>Times New Roman</vt:lpstr>
      <vt:lpstr>Trebuchet MS</vt:lpstr>
      <vt:lpstr>Tw Cen MT</vt:lpstr>
      <vt:lpstr>Verdana</vt:lpstr>
      <vt:lpstr>Wingdings</vt:lpstr>
      <vt:lpstr>030767 PPT May2017_16x9_horiz block</vt:lpstr>
      <vt:lpstr>NFRI_maymetting</vt:lpstr>
      <vt:lpstr>Office Theme</vt:lpstr>
      <vt:lpstr>1_NFRI_maymetting</vt:lpstr>
      <vt:lpstr>Working Groups and Subgroups</vt:lpstr>
      <vt:lpstr>            NFRI UPDATE-  May 22, 2019   Royalty Sharing Subgroup </vt:lpstr>
      <vt:lpstr>NFRI Royalty Sharing Subgroup</vt:lpstr>
      <vt:lpstr>NFRI Royalty Sharing Subgroup</vt:lpstr>
      <vt:lpstr>NFRI Royalty Sharing Subgroup</vt:lpstr>
      <vt:lpstr>NFRI Royalty Sharing Subgroup</vt:lpstr>
      <vt:lpstr>NFRI Royalty Sharing Subgroup</vt:lpstr>
      <vt:lpstr>NFRI Royalty Sharing Subgroup</vt:lpstr>
      <vt:lpstr>          Calculating royalty sharing terms Qs to consider </vt:lpstr>
      <vt:lpstr>                    Sample royalty sharing clauses from NFs and RIs </vt:lpstr>
      <vt:lpstr>Control of Licensing Subgroup</vt:lpstr>
      <vt:lpstr>Control of Licensing Subgroup</vt:lpstr>
      <vt:lpstr>Control of Licensing Subgroup</vt:lpstr>
      <vt:lpstr>PowerPoint Presentation</vt:lpstr>
      <vt:lpstr>PowerPoint Presentation</vt:lpstr>
      <vt:lpstr>Working Groups and Subgroups</vt:lpstr>
      <vt:lpstr>Research Project Support Costs (RPSC)</vt:lpstr>
      <vt:lpstr>Research Project Support Costs (RPSC)</vt:lpstr>
      <vt:lpstr>Current and Projected Work Products</vt:lpstr>
      <vt:lpstr>Education for Funders: F&amp;A Webinar</vt:lpstr>
      <vt:lpstr>Education for Universities:  Learning More About Funders</vt:lpstr>
      <vt:lpstr>Education for Universities:  Learning More About Funders</vt:lpstr>
      <vt:lpstr>Education for Universities:  Learning More About Funders</vt:lpstr>
      <vt:lpstr>Research Project Support Costs</vt:lpstr>
      <vt:lpstr>Research Project Support Costs</vt:lpstr>
      <vt:lpstr>Today’s Breakout Session</vt:lpstr>
      <vt:lpstr>Subgroup Members</vt:lpstr>
      <vt:lpstr>Working Groups and Subgroups</vt:lpstr>
      <vt:lpstr>NFRI Partnership:  Streamlining Administrative Requirements </vt:lpstr>
      <vt:lpstr>NFRI Streamlining Workgroup November 2018 Session Topics</vt:lpstr>
      <vt:lpstr>NFRI Streamlining Workgroup Recommendations/Suggestions</vt:lpstr>
      <vt:lpstr>NFRI Streamlining Workgroup November 2018 Breakout Session</vt:lpstr>
      <vt:lpstr>PowerPoint Presentation</vt:lpstr>
      <vt:lpstr>Members</vt:lpstr>
      <vt:lpstr>Current Initiatives</vt:lpstr>
      <vt:lpstr>PowerPoint Presentation</vt:lpstr>
      <vt:lpstr>PowerPoint Presentation</vt:lpstr>
      <vt:lpstr>PowerPoint Presentation</vt:lpstr>
      <vt:lpstr>PowerPoint Presentation</vt:lpstr>
      <vt:lpstr>PowerPoint Presentation</vt:lpstr>
      <vt:lpstr>PowerPoint Presentation</vt:lpstr>
      <vt:lpstr>Financial Reporting Subgroup </vt:lpstr>
      <vt:lpstr>Responding Organizations </vt:lpstr>
      <vt:lpstr>Where Funders Want Costs Budgeted &amp; Reported </vt:lpstr>
      <vt:lpstr>Pre-Award/Proposal Phase Budget</vt:lpstr>
      <vt:lpstr>Post-Award Actuals &amp; Accounting</vt:lpstr>
      <vt:lpstr>Observations </vt:lpstr>
      <vt:lpstr>Discussion Topics</vt:lpstr>
      <vt:lpstr>IRB</vt:lpstr>
      <vt:lpstr>Participant Remuneration</vt:lpstr>
      <vt:lpstr>Student Stipends</vt:lpstr>
      <vt:lpstr>Catering/AV Costs</vt:lpstr>
      <vt:lpstr>Rent</vt:lpstr>
      <vt:lpstr>Supplies</vt:lpstr>
      <vt:lpstr>Questions or Comments?</vt:lpstr>
      <vt:lpstr>ADDITIONAL SURVEY RESPONSES</vt:lpstr>
      <vt:lpstr>“Other”Funder Comments</vt:lpstr>
      <vt:lpstr>“Other”Pre-Award Institution Comments</vt:lpstr>
      <vt:lpstr>“Other”Post-Award Institution Comments</vt:lpstr>
      <vt:lpstr>Primary Payment Term by Type</vt:lpstr>
      <vt:lpstr>Invoice Receipt  </vt:lpstr>
      <vt:lpstr>Preferred standard payment terms upon receipt of an invoice</vt:lpstr>
      <vt:lpstr>Financial Compliance Audits  </vt:lpstr>
      <vt:lpstr>Time of Financial Closeout Once the Award Ends</vt:lpstr>
    </vt:vector>
  </TitlesOfParts>
  <Company>The National Academies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Nicholson, Megan</dc:creator>
  <cp:lastModifiedBy>Colbie Chinowsky</cp:lastModifiedBy>
  <cp:revision>88</cp:revision>
  <cp:lastPrinted>2017-03-28T19:56:08Z</cp:lastPrinted>
  <dcterms:created xsi:type="dcterms:W3CDTF">2017-07-19T13:18:24Z</dcterms:created>
  <dcterms:modified xsi:type="dcterms:W3CDTF">2019-05-20T20:12:48Z</dcterms:modified>
</cp:coreProperties>
</file>