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30" d="100"/>
          <a:sy n="130" d="100"/>
        </p:scale>
        <p:origin x="80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FF4E9468-7141-4D76-BBC1-7D1AB8F7F1B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342E6E32-678E-4016-B5BF-9E9A630EA9C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C2366995-F2F9-413D-BB4F-CF8C3AD54436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93B21B63-3C25-4F14-8699-60AEDFD5B4B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920ABCC1-C668-4983-8846-8B1DC188E05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81DA3F04-86B1-4B3D-A768-73266CB0235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57A528C-596B-4120-8A29-BBCE188C030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id="{C5736DB7-72F6-448F-9C77-D4628498F8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62197F4-9250-4B69-A766-F1A8A537FA47}" type="slidenum">
              <a:rPr lang="en-US" altLang="en-US" smtClean="0"/>
              <a:pPr>
                <a:spcBef>
                  <a:spcPct val="0"/>
                </a:spcBef>
              </a:pPr>
              <a:t>1</a:t>
            </a:fld>
            <a:endParaRPr lang="en-US" altLang="en-US"/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AA8EF3BA-8F64-4C98-A3C8-6E01167BA9D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02B36641-7AA5-4D3C-AA2E-90B902E3AE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9D3F7EE-5DC1-42F0-9B59-8867798B2B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CEBE252-8FC6-4E8D-8C7D-9FAC0B3C18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0D6171C-BCA9-48CE-9A81-53F1EF939EA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34D0A4-8C5C-48DD-A19D-991EAFFEAC1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6784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E0401B-4385-4809-AB96-761DA6B9865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A461706-B0AA-47E1-A15F-DE67D5A4A1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D6FDA15-209A-4DB4-A337-9C050B6B2C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E829F8-E83F-4150-AB20-57487A5864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7338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EB7F614-2A41-4423-9583-07B913692DE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0C63190-B979-40CE-945D-232440478F0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8C7EDC5-C96B-4522-8A93-F3AFB99513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74DFB2-608E-4D8C-BE2A-5C6B688B004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4328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79DA4C-7CCE-427A-BC94-5EBB82AC09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A0A854F-3B66-4EC7-9283-BB6017E1D5D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E27CD27-A12A-4902-80C0-BADFDC47DE9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695B7B-ABC5-4D4A-8BA4-10BE946735D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6606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21CC338-5A7D-49CF-8CBD-B49048191C8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93D5B22-F5B2-4700-A3E0-ADC4B3104E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6FF038C-8330-483A-9A06-C9E6D96B55C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A40D0E-48CF-4369-8AA3-5612A68F493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8445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3E668D4-BA64-4556-A83F-DA3FB44D46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5F9406E-728D-4C89-B75A-D48DD587E2C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31818F2-5E35-4A05-8560-6AF296A84B8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FA3C4A-D48B-4F75-8BED-C20C8BEF1E0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1710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BA3D22A7-ABE2-4848-9817-F97ACB7F06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D65E036-A8F3-47D2-82D1-DD411B6882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42121B5-015A-458A-96AD-DA4FDE4DA5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65D22D-7288-484C-8D8D-6383729270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6058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187308-A58F-422B-BBA9-97707ADAC4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3B991F5-8CB8-42A0-AD7B-6CCF0CD1D7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F7501B5-6351-4149-A186-A5EB822494B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11B918-E093-4568-A9FA-1ACAE3657D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9646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34B3CD2-B23C-4FDC-81ED-96F26090CAB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B72D93-C461-4565-AF5A-C4113030B3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1DEDD5-F212-44B3-967A-504C7ABB464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13845D-7CF2-4080-A5F0-7FFE3EE362B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6003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602348A-3E41-415D-A093-876774D460E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B4984B4-2731-4C82-ADB5-DE454157186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F13672A-D31D-42ED-A7F3-2D15AC15570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1F11E4-7F39-429B-A083-83622514BA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7414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31F2440-04E3-4E72-8516-3DFA5779E49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E4D124C-ED0A-4D8C-ABBB-E0C597FC4C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837B645-A184-4F65-BF00-5EC9DE61F75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67FEE4-2E5D-469A-8228-E760ED4152E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6724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5E17C6D-9CDA-4562-93C5-4F5C613998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6B38F7E9-493B-497C-945D-4DBCC1E299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194F6F0-D9E9-4C24-9EC7-5E187439CC4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E5F07FE1-1B7A-4F8C-8762-EDB513A161E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4E50116-7F1D-4BB2-A48B-594F5262611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937912C1-8B58-4D6E-82A4-4C14D5A5B5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71">
            <a:extLst>
              <a:ext uri="{FF2B5EF4-FFF2-40B4-BE49-F238E27FC236}">
                <a16:creationId xmlns:a16="http://schemas.microsoft.com/office/drawing/2014/main" id="{E5CC446B-425A-475A-B55E-B19E170EA6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685800"/>
            <a:ext cx="1676400" cy="4876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800"/>
              <a:t> Funded Applicants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00"/>
          </a:p>
        </p:txBody>
      </p:sp>
      <p:sp>
        <p:nvSpPr>
          <p:cNvPr id="3075" name="Text Box 2">
            <a:extLst>
              <a:ext uri="{FF2B5EF4-FFF2-40B4-BE49-F238E27FC236}">
                <a16:creationId xmlns:a16="http://schemas.microsoft.com/office/drawing/2014/main" id="{AC0E332C-8E36-4783-BFE8-1E8BC32E07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6750" y="317500"/>
            <a:ext cx="79533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 b="1"/>
              <a:t>Strategies</a:t>
            </a:r>
          </a:p>
        </p:txBody>
      </p:sp>
      <p:sp>
        <p:nvSpPr>
          <p:cNvPr id="3076" name="Rectangle 3">
            <a:extLst>
              <a:ext uri="{FF2B5EF4-FFF2-40B4-BE49-F238E27FC236}">
                <a16:creationId xmlns:a16="http://schemas.microsoft.com/office/drawing/2014/main" id="{B0770137-3213-4FF9-AF81-03BB1754A1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304800"/>
            <a:ext cx="1143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 b="1"/>
              <a:t>Short-Term Outcomes</a:t>
            </a:r>
          </a:p>
        </p:txBody>
      </p:sp>
      <p:sp>
        <p:nvSpPr>
          <p:cNvPr id="3077" name="Text Box 4">
            <a:extLst>
              <a:ext uri="{FF2B5EF4-FFF2-40B4-BE49-F238E27FC236}">
                <a16:creationId xmlns:a16="http://schemas.microsoft.com/office/drawing/2014/main" id="{46B0E1B1-C6BE-4C6C-A08F-580E5CE861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0"/>
            <a:ext cx="6794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 b="1"/>
              <a:t>Impact</a:t>
            </a:r>
          </a:p>
        </p:txBody>
      </p:sp>
      <p:sp>
        <p:nvSpPr>
          <p:cNvPr id="3078" name="Text Box 5">
            <a:extLst>
              <a:ext uri="{FF2B5EF4-FFF2-40B4-BE49-F238E27FC236}">
                <a16:creationId xmlns:a16="http://schemas.microsoft.com/office/drawing/2014/main" id="{131D9CD6-A2D7-4DC3-8DEC-23318282D9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04800"/>
            <a:ext cx="14652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 b="1"/>
              <a:t>Project Inputs/ Resources </a:t>
            </a:r>
          </a:p>
        </p:txBody>
      </p:sp>
      <p:sp>
        <p:nvSpPr>
          <p:cNvPr id="2" name="Text Box 6">
            <a:extLst>
              <a:ext uri="{FF2B5EF4-FFF2-40B4-BE49-F238E27FC236}">
                <a16:creationId xmlns:a16="http://schemas.microsoft.com/office/drawing/2014/main" id="{2FB27547-0000-46E1-A591-B75D9EFA2B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0"/>
            <a:ext cx="4843463" cy="3048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en-US" sz="1400" b="1" u="sng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DRAFT Career Development Award Logic Model - HRA</a:t>
            </a:r>
          </a:p>
        </p:txBody>
      </p:sp>
      <p:sp>
        <p:nvSpPr>
          <p:cNvPr id="3080" name="Rectangle 7">
            <a:extLst>
              <a:ext uri="{FF2B5EF4-FFF2-40B4-BE49-F238E27FC236}">
                <a16:creationId xmlns:a16="http://schemas.microsoft.com/office/drawing/2014/main" id="{37505711-3B7E-48C7-A7A3-9419F0F973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609600"/>
            <a:ext cx="1143000" cy="8493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900"/>
              <a:t> </a:t>
            </a:r>
            <a:r>
              <a:rPr lang="en-US" altLang="en-US" sz="800"/>
              <a:t>Application / Nomination process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800"/>
              <a:t> TA from fdn staff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800"/>
              <a:t> Interviews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800"/>
              <a:t> Peer review process</a:t>
            </a:r>
          </a:p>
        </p:txBody>
      </p:sp>
      <p:sp>
        <p:nvSpPr>
          <p:cNvPr id="3081" name="Rectangle 8">
            <a:extLst>
              <a:ext uri="{FF2B5EF4-FFF2-40B4-BE49-F238E27FC236}">
                <a16:creationId xmlns:a16="http://schemas.microsoft.com/office/drawing/2014/main" id="{36259E33-363F-4C31-9F86-4279345B68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1616075"/>
            <a:ext cx="1143000" cy="2790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800"/>
              <a:t>What we fund: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800"/>
              <a:t> Support salary &amp; fringe of applicant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800"/>
              <a:t>Provide research project support ( travel, supplies, equipment, publication, meetings, etc.)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800"/>
              <a:t> Cover medical school debt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800"/>
              <a:t>Support mentor sal.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800"/>
              <a:t>How we fund: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800"/>
              <a:t> Flexibility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800"/>
              <a:t> Portability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800"/>
              <a:t> Bank-ability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800"/>
              <a:t> Allocation &amp; Expenditure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800"/>
              <a:t> Matching fund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800"/>
              <a:t> Amount of funding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800"/>
              <a:t> Length of time</a:t>
            </a:r>
          </a:p>
        </p:txBody>
      </p:sp>
      <p:sp>
        <p:nvSpPr>
          <p:cNvPr id="3082" name="Rectangle 9">
            <a:extLst>
              <a:ext uri="{FF2B5EF4-FFF2-40B4-BE49-F238E27FC236}">
                <a16:creationId xmlns:a16="http://schemas.microsoft.com/office/drawing/2014/main" id="{8158BF62-6171-4ECA-8746-713369B842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762000"/>
            <a:ext cx="1219200" cy="1109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000"/>
              <a:t> </a:t>
            </a:r>
            <a:r>
              <a:rPr lang="en-US" altLang="en-US" sz="800"/>
              <a:t>Foundation funding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800"/>
              <a:t> Other sources of funding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800"/>
              <a:t>Institutional commitment (laboratory space and dedicated research time for applicant)</a:t>
            </a:r>
          </a:p>
        </p:txBody>
      </p:sp>
      <p:sp>
        <p:nvSpPr>
          <p:cNvPr id="3083" name="Rectangle 10">
            <a:extLst>
              <a:ext uri="{FF2B5EF4-FFF2-40B4-BE49-F238E27FC236}">
                <a16:creationId xmlns:a16="http://schemas.microsoft.com/office/drawing/2014/main" id="{59F90B70-8C7E-408B-98EB-186818CA8A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3200" y="304800"/>
            <a:ext cx="1066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 b="1"/>
              <a:t>Long Term Outcomes</a:t>
            </a:r>
          </a:p>
        </p:txBody>
      </p:sp>
      <p:sp>
        <p:nvSpPr>
          <p:cNvPr id="3084" name="Rectangle 11">
            <a:extLst>
              <a:ext uri="{FF2B5EF4-FFF2-40B4-BE49-F238E27FC236}">
                <a16:creationId xmlns:a16="http://schemas.microsoft.com/office/drawing/2014/main" id="{426BF741-8594-45D1-AE62-F8921557FB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4648200"/>
            <a:ext cx="1143000" cy="1720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000"/>
              <a:t> </a:t>
            </a:r>
            <a:r>
              <a:rPr lang="en-US" altLang="en-US" sz="800"/>
              <a:t>Conducting research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800"/>
              <a:t> Working with a mentor or senior researcher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800"/>
              <a:t> Receiving career development training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800"/>
              <a:t> Receiving TA in evaluating start-up (salary) packages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800"/>
              <a:t> Getting mentoring training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800"/>
              <a:t> Convening</a:t>
            </a:r>
          </a:p>
        </p:txBody>
      </p:sp>
      <p:sp>
        <p:nvSpPr>
          <p:cNvPr id="3085" name="Rectangle 12">
            <a:extLst>
              <a:ext uri="{FF2B5EF4-FFF2-40B4-BE49-F238E27FC236}">
                <a16:creationId xmlns:a16="http://schemas.microsoft.com/office/drawing/2014/main" id="{A195157F-F438-46C6-92E8-C13519D48F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3413125"/>
            <a:ext cx="1524000" cy="498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000"/>
              <a:t> </a:t>
            </a:r>
            <a:r>
              <a:rPr lang="en-US" altLang="en-US" sz="800">
                <a:solidFill>
                  <a:srgbClr val="0000FF"/>
                </a:solidFill>
              </a:rPr>
              <a:t>Increased individual research productivity (conferences, publications.)  </a:t>
            </a:r>
          </a:p>
        </p:txBody>
      </p:sp>
      <p:sp>
        <p:nvSpPr>
          <p:cNvPr id="3086" name="Rectangle 14">
            <a:extLst>
              <a:ext uri="{FF2B5EF4-FFF2-40B4-BE49-F238E27FC236}">
                <a16:creationId xmlns:a16="http://schemas.microsoft.com/office/drawing/2014/main" id="{30856225-0E36-4BDB-84CC-6CA3B77028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990600"/>
            <a:ext cx="1524000" cy="8651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000" dirty="0"/>
              <a:t> </a:t>
            </a:r>
            <a:r>
              <a:rPr lang="en-US" altLang="en-US" sz="800" dirty="0"/>
              <a:t>Increased capacity to conduct research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800" dirty="0">
                <a:solidFill>
                  <a:srgbClr val="0000FF"/>
                </a:solidFill>
              </a:rPr>
              <a:t>Increased pursuit of risky or nontraditional research ideas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800" dirty="0">
                <a:solidFill>
                  <a:srgbClr val="0000FF"/>
                </a:solidFill>
              </a:rPr>
              <a:t> Increased quantity and quality of research activities</a:t>
            </a:r>
          </a:p>
        </p:txBody>
      </p:sp>
      <p:sp>
        <p:nvSpPr>
          <p:cNvPr id="3087" name="Rectangle 15">
            <a:extLst>
              <a:ext uri="{FF2B5EF4-FFF2-40B4-BE49-F238E27FC236}">
                <a16:creationId xmlns:a16="http://schemas.microsoft.com/office/drawing/2014/main" id="{05970ED5-00A9-47F4-8945-4C22E0C975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7200" y="1219200"/>
            <a:ext cx="914400" cy="1524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800"/>
              <a:t> Improved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800"/>
              <a:t>communication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800"/>
              <a:t>and innovation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800"/>
              <a:t>among senior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800"/>
              <a:t>physician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800"/>
              <a:t>scientists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00"/>
          </a:p>
          <a:p>
            <a:pPr eaLnBrk="1" hangingPunct="1">
              <a:spcBef>
                <a:spcPct val="0"/>
              </a:spcBef>
            </a:pPr>
            <a:r>
              <a:rPr lang="en-US" altLang="en-US" sz="800"/>
              <a:t> Stronger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800"/>
              <a:t>research</a:t>
            </a:r>
          </a:p>
        </p:txBody>
      </p:sp>
      <p:sp>
        <p:nvSpPr>
          <p:cNvPr id="3088" name="Rectangle 16">
            <a:extLst>
              <a:ext uri="{FF2B5EF4-FFF2-40B4-BE49-F238E27FC236}">
                <a16:creationId xmlns:a16="http://schemas.microsoft.com/office/drawing/2014/main" id="{184D5182-FE41-46A9-AA1F-E60FC11239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304800"/>
            <a:ext cx="1143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 b="1"/>
              <a:t>Mid-Term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 b="1"/>
              <a:t>Outcomes</a:t>
            </a:r>
          </a:p>
        </p:txBody>
      </p:sp>
      <p:sp>
        <p:nvSpPr>
          <p:cNvPr id="3089" name="Rectangle 17">
            <a:extLst>
              <a:ext uri="{FF2B5EF4-FFF2-40B4-BE49-F238E27FC236}">
                <a16:creationId xmlns:a16="http://schemas.microsoft.com/office/drawing/2014/main" id="{72D3E6BA-B09B-4ABE-BC47-935F5A40EF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4724400"/>
            <a:ext cx="990600" cy="987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000"/>
              <a:t> </a:t>
            </a:r>
            <a:r>
              <a:rPr lang="en-US" altLang="en-US" sz="800"/>
              <a:t>New therapeutics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800"/>
              <a:t>New scientific discoveries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800"/>
              <a:t>New diagnosis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800"/>
              <a:t>New preventive strategies</a:t>
            </a:r>
          </a:p>
        </p:txBody>
      </p:sp>
      <p:sp>
        <p:nvSpPr>
          <p:cNvPr id="3090" name="Rectangle 18">
            <a:extLst>
              <a:ext uri="{FF2B5EF4-FFF2-40B4-BE49-F238E27FC236}">
                <a16:creationId xmlns:a16="http://schemas.microsoft.com/office/drawing/2014/main" id="{F35A9F01-1F76-48E8-B852-2790609597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3733800"/>
            <a:ext cx="990600" cy="498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000"/>
              <a:t> </a:t>
            </a:r>
            <a:r>
              <a:rPr lang="en-US" altLang="en-US" sz="800"/>
              <a:t>Increased field-level research productivity</a:t>
            </a:r>
          </a:p>
        </p:txBody>
      </p:sp>
      <p:sp>
        <p:nvSpPr>
          <p:cNvPr id="3091" name="Rectangle 19">
            <a:extLst>
              <a:ext uri="{FF2B5EF4-FFF2-40B4-BE49-F238E27FC236}">
                <a16:creationId xmlns:a16="http://schemas.microsoft.com/office/drawing/2014/main" id="{0E229CCF-D8E7-4733-A82B-E2ACC27305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5713413"/>
            <a:ext cx="1676400" cy="1079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800"/>
              <a:t>Unfunded Applicants: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800"/>
              <a:t> Sharpen/improve upon their ideas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800"/>
              <a:t>Increased understanding of high quality research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800"/>
              <a:t>Improved Interview skills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800"/>
              <a:t>Increased understanding of the importance of mentorship</a:t>
            </a:r>
          </a:p>
        </p:txBody>
      </p:sp>
      <p:sp>
        <p:nvSpPr>
          <p:cNvPr id="3092" name="Rectangle 20">
            <a:extLst>
              <a:ext uri="{FF2B5EF4-FFF2-40B4-BE49-F238E27FC236}">
                <a16:creationId xmlns:a16="http://schemas.microsoft.com/office/drawing/2014/main" id="{CD740807-6CC8-4446-9258-690C06FB28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7200" y="4953000"/>
            <a:ext cx="9144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900"/>
              <a:t> </a:t>
            </a:r>
            <a:r>
              <a:rPr lang="en-US" altLang="en-US" sz="800"/>
              <a:t>Improved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800"/>
              <a:t>health of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800"/>
              <a:t>target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800"/>
              <a:t>population</a:t>
            </a:r>
          </a:p>
        </p:txBody>
      </p:sp>
      <p:sp>
        <p:nvSpPr>
          <p:cNvPr id="3093" name="Rectangle 21">
            <a:extLst>
              <a:ext uri="{FF2B5EF4-FFF2-40B4-BE49-F238E27FC236}">
                <a16:creationId xmlns:a16="http://schemas.microsoft.com/office/drawing/2014/main" id="{AB7698D9-A4DD-4EBC-9C5F-0933978D7F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2057400"/>
            <a:ext cx="1219200" cy="1965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000"/>
              <a:t> </a:t>
            </a:r>
            <a:r>
              <a:rPr lang="en-US" altLang="en-US" sz="800"/>
              <a:t>Applicant’s academic record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800"/>
              <a:t> Advanced degrees (PhDs, MDs)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800"/>
              <a:t>Accreditation credentials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800"/>
              <a:t>Quality of applicant’s previous research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800"/>
              <a:t>Applicant has less than 4-5 years of postdoctoral research training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800"/>
              <a:t>Applicant has not yet received a NIH-type RO1 grant</a:t>
            </a:r>
          </a:p>
        </p:txBody>
      </p:sp>
      <p:sp>
        <p:nvSpPr>
          <p:cNvPr id="3094" name="Rectangle 22">
            <a:extLst>
              <a:ext uri="{FF2B5EF4-FFF2-40B4-BE49-F238E27FC236}">
                <a16:creationId xmlns:a16="http://schemas.microsoft.com/office/drawing/2014/main" id="{7F3A1A63-5B66-4B8F-B164-F2C0A536B2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5029200"/>
            <a:ext cx="1219200" cy="1476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000"/>
              <a:t> </a:t>
            </a:r>
            <a:r>
              <a:rPr lang="en-US" altLang="en-US" sz="800"/>
              <a:t>Mentor’s stature as investigator (publication and funding history)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800"/>
              <a:t>Experience in mentoring junior researchers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800"/>
              <a:t>Current funding available to support applicant’s research project</a:t>
            </a:r>
          </a:p>
        </p:txBody>
      </p:sp>
      <p:sp>
        <p:nvSpPr>
          <p:cNvPr id="3095" name="Rectangle 23">
            <a:extLst>
              <a:ext uri="{FF2B5EF4-FFF2-40B4-BE49-F238E27FC236}">
                <a16:creationId xmlns:a16="http://schemas.microsoft.com/office/drawing/2014/main" id="{1746857C-2015-43A8-8C5E-9E81B8C9D3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2209800"/>
            <a:ext cx="1066800" cy="21796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800"/>
              <a:t>Internal career advancement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800"/>
              <a:t> Establish independent research program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800"/>
              <a:t> Obtain (leverage)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800"/>
              <a:t>additional research funding.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800"/>
              <a:t> Promote to tenure positions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800"/>
              <a:t> </a:t>
            </a:r>
            <a:r>
              <a:rPr lang="en-US" altLang="en-US" sz="800">
                <a:solidFill>
                  <a:srgbClr val="0000FF"/>
                </a:solidFill>
              </a:rPr>
              <a:t>Increased collaboration with clinicians &amp; scientists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800"/>
              <a:t> Work in private industry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800"/>
              <a:t>Career longevity</a:t>
            </a:r>
          </a:p>
        </p:txBody>
      </p:sp>
      <p:sp>
        <p:nvSpPr>
          <p:cNvPr id="3096" name="Text Box 24">
            <a:extLst>
              <a:ext uri="{FF2B5EF4-FFF2-40B4-BE49-F238E27FC236}">
                <a16:creationId xmlns:a16="http://schemas.microsoft.com/office/drawing/2014/main" id="{C545069F-864E-490A-B487-AF5F9E58BA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12700"/>
            <a:ext cx="18351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800" dirty="0">
                <a:solidFill>
                  <a:srgbClr val="0000FF"/>
                </a:solidFill>
              </a:rPr>
              <a:t>Data for measures in blue can be provided by ProposalCentral</a:t>
            </a:r>
          </a:p>
        </p:txBody>
      </p:sp>
      <p:sp>
        <p:nvSpPr>
          <p:cNvPr id="3097" name="Text Box 25">
            <a:extLst>
              <a:ext uri="{FF2B5EF4-FFF2-40B4-BE49-F238E27FC236}">
                <a16:creationId xmlns:a16="http://schemas.microsoft.com/office/drawing/2014/main" id="{A4725134-9608-43BF-83AC-D0BFE82038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0975" y="6643688"/>
            <a:ext cx="2613025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800"/>
              <a:t>Prepared by TCC Group for Health Research Alliance</a:t>
            </a:r>
          </a:p>
        </p:txBody>
      </p:sp>
      <p:sp>
        <p:nvSpPr>
          <p:cNvPr id="3098" name="Rectangle 26">
            <a:extLst>
              <a:ext uri="{FF2B5EF4-FFF2-40B4-BE49-F238E27FC236}">
                <a16:creationId xmlns:a16="http://schemas.microsoft.com/office/drawing/2014/main" id="{295DD260-CB23-4B4F-9215-3F8613A147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6553200"/>
            <a:ext cx="1171575" cy="2238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800"/>
              <a:t>Improved application</a:t>
            </a:r>
          </a:p>
        </p:txBody>
      </p:sp>
      <p:sp>
        <p:nvSpPr>
          <p:cNvPr id="3099" name="Rectangle 27">
            <a:extLst>
              <a:ext uri="{FF2B5EF4-FFF2-40B4-BE49-F238E27FC236}">
                <a16:creationId xmlns:a16="http://schemas.microsoft.com/office/drawing/2014/main" id="{EBCF1AF3-E222-4F4A-8D50-140E2207BB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7200" y="3048000"/>
            <a:ext cx="838200" cy="1371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800"/>
              <a:t> Improved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800"/>
              <a:t>clinical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800"/>
              <a:t>practice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00"/>
          </a:p>
          <a:p>
            <a:pPr eaLnBrk="1" hangingPunct="1">
              <a:spcBef>
                <a:spcPct val="0"/>
              </a:spcBef>
            </a:pPr>
            <a:r>
              <a:rPr lang="en-US" altLang="en-US" sz="800"/>
              <a:t> Improved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800"/>
              <a:t>capacity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800"/>
              <a:t>of physicians /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800"/>
              <a:t>systems to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800"/>
              <a:t>diagnose and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800"/>
              <a:t>treat</a:t>
            </a:r>
            <a:r>
              <a:rPr lang="en-US" altLang="en-US" sz="900"/>
              <a:t> </a:t>
            </a:r>
          </a:p>
        </p:txBody>
      </p:sp>
      <p:sp>
        <p:nvSpPr>
          <p:cNvPr id="3100" name="Rectangle 28">
            <a:extLst>
              <a:ext uri="{FF2B5EF4-FFF2-40B4-BE49-F238E27FC236}">
                <a16:creationId xmlns:a16="http://schemas.microsoft.com/office/drawing/2014/main" id="{38FB5F3D-CAEC-4138-99F3-95D99CE60B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914400"/>
            <a:ext cx="990600" cy="2438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800"/>
              <a:t> Expanded pool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800"/>
              <a:t> of senior-level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800"/>
              <a:t>physician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800"/>
              <a:t>scientists (or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800"/>
              <a:t>clinical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800"/>
              <a:t>investigators)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800"/>
              <a:t>conducting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800"/>
              <a:t>human subject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800"/>
              <a:t>related research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00"/>
          </a:p>
          <a:p>
            <a:pPr eaLnBrk="1" hangingPunct="1">
              <a:spcBef>
                <a:spcPct val="0"/>
              </a:spcBef>
            </a:pPr>
            <a:r>
              <a:rPr lang="en-US" altLang="en-US" sz="800"/>
              <a:t> Expanded pool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800"/>
              <a:t> of senior-level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800"/>
              <a:t>physician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800"/>
              <a:t>scientists (or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800"/>
              <a:t>clinical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800"/>
              <a:t>investigators)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800"/>
              <a:t>conducting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800"/>
              <a:t>research </a:t>
            </a:r>
          </a:p>
        </p:txBody>
      </p:sp>
      <p:sp>
        <p:nvSpPr>
          <p:cNvPr id="3101" name="Rectangle 29">
            <a:extLst>
              <a:ext uri="{FF2B5EF4-FFF2-40B4-BE49-F238E27FC236}">
                <a16:creationId xmlns:a16="http://schemas.microsoft.com/office/drawing/2014/main" id="{32D92B6A-0BED-4CB0-B2E4-D945021E3C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5029200"/>
            <a:ext cx="1524000" cy="4683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800"/>
              <a:t> Improved understanding of how to be a mentor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800"/>
              <a:t> Improved mentoring skills</a:t>
            </a:r>
          </a:p>
        </p:txBody>
      </p:sp>
      <p:sp>
        <p:nvSpPr>
          <p:cNvPr id="3102" name="Rectangle 30">
            <a:extLst>
              <a:ext uri="{FF2B5EF4-FFF2-40B4-BE49-F238E27FC236}">
                <a16:creationId xmlns:a16="http://schemas.microsoft.com/office/drawing/2014/main" id="{5E82100B-116E-4FD9-B897-4D6C35AAC2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4267200"/>
            <a:ext cx="1524000" cy="498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000"/>
              <a:t> </a:t>
            </a:r>
            <a:r>
              <a:rPr lang="en-US" altLang="en-US" sz="800">
                <a:solidFill>
                  <a:srgbClr val="0000FF"/>
                </a:solidFill>
              </a:rPr>
              <a:t>Career Advancement  (promote to tenure positions, work in private industry) </a:t>
            </a:r>
            <a:endParaRPr lang="en-US" altLang="en-US" sz="900">
              <a:solidFill>
                <a:srgbClr val="0000FF"/>
              </a:solidFill>
            </a:endParaRPr>
          </a:p>
        </p:txBody>
      </p:sp>
      <p:sp>
        <p:nvSpPr>
          <p:cNvPr id="3103" name="Rectangle 31">
            <a:extLst>
              <a:ext uri="{FF2B5EF4-FFF2-40B4-BE49-F238E27FC236}">
                <a16:creationId xmlns:a16="http://schemas.microsoft.com/office/drawing/2014/main" id="{AAD02B63-C229-45C2-9E7E-6B24CFA155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4572000"/>
            <a:ext cx="1066800" cy="14462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800"/>
              <a:t>External career advancement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800"/>
              <a:t> Become active in professional activity, such as serving as journal reviewers, editors, study sections.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800"/>
              <a:t>Become mentors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800"/>
              <a:t> Assumes field leadership</a:t>
            </a:r>
          </a:p>
        </p:txBody>
      </p:sp>
      <p:sp>
        <p:nvSpPr>
          <p:cNvPr id="3104" name="Rectangle 32">
            <a:extLst>
              <a:ext uri="{FF2B5EF4-FFF2-40B4-BE49-F238E27FC236}">
                <a16:creationId xmlns:a16="http://schemas.microsoft.com/office/drawing/2014/main" id="{FBFAF56F-9974-4776-A8C4-8C096DC31A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762000"/>
            <a:ext cx="1066800" cy="1323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800"/>
              <a:t> Institutional support for clinical research (from informal to formal)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800"/>
              <a:t>[</a:t>
            </a:r>
            <a:r>
              <a:rPr lang="en-US" altLang="en-US" sz="800" i="1" u="sng"/>
              <a:t>Measures</a:t>
            </a:r>
            <a:r>
              <a:rPr lang="en-US" altLang="en-US" sz="800"/>
              <a:t>: protected time, tenure policy, recruiting,  core support, assistance]</a:t>
            </a:r>
          </a:p>
        </p:txBody>
      </p:sp>
      <p:sp>
        <p:nvSpPr>
          <p:cNvPr id="3105" name="Rectangle 33">
            <a:extLst>
              <a:ext uri="{FF2B5EF4-FFF2-40B4-BE49-F238E27FC236}">
                <a16:creationId xmlns:a16="http://schemas.microsoft.com/office/drawing/2014/main" id="{194E2FB0-B9AC-4559-BE3C-5A7E5A28E4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997075"/>
            <a:ext cx="1524000" cy="1231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000"/>
              <a:t> </a:t>
            </a:r>
            <a:r>
              <a:rPr lang="en-US" altLang="en-US" sz="800"/>
              <a:t>Increased opportunities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800"/>
              <a:t> </a:t>
            </a:r>
            <a:r>
              <a:rPr lang="en-US" altLang="en-US" sz="800">
                <a:solidFill>
                  <a:srgbClr val="0000FF"/>
                </a:solidFill>
              </a:rPr>
              <a:t>Leverage to garner more resources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800">
                <a:solidFill>
                  <a:srgbClr val="0000FF"/>
                </a:solidFill>
              </a:rPr>
              <a:t> Status change &amp; recognition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800"/>
              <a:t> Awareness of “broader universe”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800">
                <a:solidFill>
                  <a:srgbClr val="0000FF"/>
                </a:solidFill>
              </a:rPr>
              <a:t>Beginning relationship with colleagues</a:t>
            </a:r>
          </a:p>
        </p:txBody>
      </p:sp>
      <p:sp>
        <p:nvSpPr>
          <p:cNvPr id="3106" name="Rectangle 34">
            <a:extLst>
              <a:ext uri="{FF2B5EF4-FFF2-40B4-BE49-F238E27FC236}">
                <a16:creationId xmlns:a16="http://schemas.microsoft.com/office/drawing/2014/main" id="{CCFAC3B0-898A-4AD0-8B3C-41F751EA28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4191000"/>
            <a:ext cx="1219200" cy="742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000"/>
              <a:t> </a:t>
            </a:r>
            <a:r>
              <a:rPr lang="en-US" altLang="en-US" sz="800"/>
              <a:t>Quality of the research plan (innovative, nontraditional, the “cool” factor.)</a:t>
            </a:r>
          </a:p>
        </p:txBody>
      </p:sp>
      <p:sp>
        <p:nvSpPr>
          <p:cNvPr id="3107" name="AutoShape 35">
            <a:extLst>
              <a:ext uri="{FF2B5EF4-FFF2-40B4-BE49-F238E27FC236}">
                <a16:creationId xmlns:a16="http://schemas.microsoft.com/office/drawing/2014/main" id="{60C05734-DB57-48CE-9EDB-AE87E650EF8F}"/>
              </a:ext>
            </a:extLst>
          </p:cNvPr>
          <p:cNvSpPr>
            <a:spLocks/>
          </p:cNvSpPr>
          <p:nvPr/>
        </p:nvSpPr>
        <p:spPr bwMode="auto">
          <a:xfrm>
            <a:off x="1447800" y="990600"/>
            <a:ext cx="228600" cy="4953000"/>
          </a:xfrm>
          <a:prstGeom prst="rightBrace">
            <a:avLst>
              <a:gd name="adj1" fmla="val 180556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108" name="Line 37">
            <a:extLst>
              <a:ext uri="{FF2B5EF4-FFF2-40B4-BE49-F238E27FC236}">
                <a16:creationId xmlns:a16="http://schemas.microsoft.com/office/drawing/2014/main" id="{22EDDFE4-281F-4E02-BB29-5D08B8E377B2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44958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09" name="Line 52">
            <a:extLst>
              <a:ext uri="{FF2B5EF4-FFF2-40B4-BE49-F238E27FC236}">
                <a16:creationId xmlns:a16="http://schemas.microsoft.com/office/drawing/2014/main" id="{31120AA8-3D7E-4518-91CA-8EB626D843A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48000" y="67056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10" name="Line 56">
            <a:extLst>
              <a:ext uri="{FF2B5EF4-FFF2-40B4-BE49-F238E27FC236}">
                <a16:creationId xmlns:a16="http://schemas.microsoft.com/office/drawing/2014/main" id="{6763F85F-735B-4E0F-B23F-87EE68FCDFEF}"/>
              </a:ext>
            </a:extLst>
          </p:cNvPr>
          <p:cNvSpPr>
            <a:spLocks noChangeShapeType="1"/>
          </p:cNvSpPr>
          <p:nvPr/>
        </p:nvSpPr>
        <p:spPr bwMode="auto">
          <a:xfrm>
            <a:off x="5715000" y="44196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11" name="Line 57">
            <a:extLst>
              <a:ext uri="{FF2B5EF4-FFF2-40B4-BE49-F238E27FC236}">
                <a16:creationId xmlns:a16="http://schemas.microsoft.com/office/drawing/2014/main" id="{2537E804-0D74-4597-B824-F4602B3083C3}"/>
              </a:ext>
            </a:extLst>
          </p:cNvPr>
          <p:cNvSpPr>
            <a:spLocks noChangeShapeType="1"/>
          </p:cNvSpPr>
          <p:nvPr/>
        </p:nvSpPr>
        <p:spPr bwMode="auto">
          <a:xfrm>
            <a:off x="5715000" y="20574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12" name="Line 58">
            <a:extLst>
              <a:ext uri="{FF2B5EF4-FFF2-40B4-BE49-F238E27FC236}">
                <a16:creationId xmlns:a16="http://schemas.microsoft.com/office/drawing/2014/main" id="{787AAFDD-E046-4F60-86F1-EB95BD7C80B4}"/>
              </a:ext>
            </a:extLst>
          </p:cNvPr>
          <p:cNvSpPr>
            <a:spLocks noChangeShapeType="1"/>
          </p:cNvSpPr>
          <p:nvPr/>
        </p:nvSpPr>
        <p:spPr bwMode="auto">
          <a:xfrm>
            <a:off x="6324600" y="28956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13" name="Line 59">
            <a:extLst>
              <a:ext uri="{FF2B5EF4-FFF2-40B4-BE49-F238E27FC236}">
                <a16:creationId xmlns:a16="http://schemas.microsoft.com/office/drawing/2014/main" id="{4AE4F3E9-17BF-4239-A280-29B5BBCC9D40}"/>
              </a:ext>
            </a:extLst>
          </p:cNvPr>
          <p:cNvSpPr>
            <a:spLocks noChangeShapeType="1"/>
          </p:cNvSpPr>
          <p:nvPr/>
        </p:nvSpPr>
        <p:spPr bwMode="auto">
          <a:xfrm>
            <a:off x="6324600" y="52578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14" name="Line 60">
            <a:extLst>
              <a:ext uri="{FF2B5EF4-FFF2-40B4-BE49-F238E27FC236}">
                <a16:creationId xmlns:a16="http://schemas.microsoft.com/office/drawing/2014/main" id="{395147D4-2434-4AEB-B2FD-821A6A3C620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477000" y="1828800"/>
            <a:ext cx="0" cy="3429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15" name="Line 61">
            <a:extLst>
              <a:ext uri="{FF2B5EF4-FFF2-40B4-BE49-F238E27FC236}">
                <a16:creationId xmlns:a16="http://schemas.microsoft.com/office/drawing/2014/main" id="{A8292D93-7EF9-4D44-8659-CC43D1588A20}"/>
              </a:ext>
            </a:extLst>
          </p:cNvPr>
          <p:cNvSpPr>
            <a:spLocks noChangeShapeType="1"/>
          </p:cNvSpPr>
          <p:nvPr/>
        </p:nvSpPr>
        <p:spPr bwMode="auto">
          <a:xfrm>
            <a:off x="6477000" y="18288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16" name="Line 62">
            <a:extLst>
              <a:ext uri="{FF2B5EF4-FFF2-40B4-BE49-F238E27FC236}">
                <a16:creationId xmlns:a16="http://schemas.microsoft.com/office/drawing/2014/main" id="{CA7B7C4D-C90C-4589-8FD6-1C37D56996CB}"/>
              </a:ext>
            </a:extLst>
          </p:cNvPr>
          <p:cNvSpPr>
            <a:spLocks noChangeShapeType="1"/>
          </p:cNvSpPr>
          <p:nvPr/>
        </p:nvSpPr>
        <p:spPr bwMode="auto">
          <a:xfrm>
            <a:off x="7086600" y="33528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17" name="Line 63">
            <a:extLst>
              <a:ext uri="{FF2B5EF4-FFF2-40B4-BE49-F238E27FC236}">
                <a16:creationId xmlns:a16="http://schemas.microsoft.com/office/drawing/2014/main" id="{ACBA69AD-92A4-4B24-B8E9-D5F9A44C093D}"/>
              </a:ext>
            </a:extLst>
          </p:cNvPr>
          <p:cNvSpPr>
            <a:spLocks noChangeShapeType="1"/>
          </p:cNvSpPr>
          <p:nvPr/>
        </p:nvSpPr>
        <p:spPr bwMode="auto">
          <a:xfrm>
            <a:off x="7086600" y="42672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18" name="Line 64">
            <a:extLst>
              <a:ext uri="{FF2B5EF4-FFF2-40B4-BE49-F238E27FC236}">
                <a16:creationId xmlns:a16="http://schemas.microsoft.com/office/drawing/2014/main" id="{6849FDD2-5023-48E5-A9DC-6B987935EEB5}"/>
              </a:ext>
            </a:extLst>
          </p:cNvPr>
          <p:cNvSpPr>
            <a:spLocks noChangeShapeType="1"/>
          </p:cNvSpPr>
          <p:nvPr/>
        </p:nvSpPr>
        <p:spPr bwMode="auto">
          <a:xfrm>
            <a:off x="7696200" y="19812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19" name="Line 65">
            <a:extLst>
              <a:ext uri="{FF2B5EF4-FFF2-40B4-BE49-F238E27FC236}">
                <a16:creationId xmlns:a16="http://schemas.microsoft.com/office/drawing/2014/main" id="{D9E891E7-F54D-4E89-9263-45E9FBD2F4C4}"/>
              </a:ext>
            </a:extLst>
          </p:cNvPr>
          <p:cNvSpPr>
            <a:spLocks noChangeShapeType="1"/>
          </p:cNvSpPr>
          <p:nvPr/>
        </p:nvSpPr>
        <p:spPr bwMode="auto">
          <a:xfrm>
            <a:off x="7696200" y="39624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20" name="Line 66">
            <a:extLst>
              <a:ext uri="{FF2B5EF4-FFF2-40B4-BE49-F238E27FC236}">
                <a16:creationId xmlns:a16="http://schemas.microsoft.com/office/drawing/2014/main" id="{73BC302E-2365-4BA3-8E74-E3840E322D10}"/>
              </a:ext>
            </a:extLst>
          </p:cNvPr>
          <p:cNvSpPr>
            <a:spLocks noChangeShapeType="1"/>
          </p:cNvSpPr>
          <p:nvPr/>
        </p:nvSpPr>
        <p:spPr bwMode="auto">
          <a:xfrm>
            <a:off x="7696200" y="53340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21" name="Line 67">
            <a:extLst>
              <a:ext uri="{FF2B5EF4-FFF2-40B4-BE49-F238E27FC236}">
                <a16:creationId xmlns:a16="http://schemas.microsoft.com/office/drawing/2014/main" id="{3A88D8AA-E44C-40A4-BB8E-0E8677C95EE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696200" y="4038600"/>
            <a:ext cx="3810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22" name="Line 68">
            <a:extLst>
              <a:ext uri="{FF2B5EF4-FFF2-40B4-BE49-F238E27FC236}">
                <a16:creationId xmlns:a16="http://schemas.microsoft.com/office/drawing/2014/main" id="{C286DB07-7E50-405A-A99C-9F208622017C}"/>
              </a:ext>
            </a:extLst>
          </p:cNvPr>
          <p:cNvSpPr>
            <a:spLocks noChangeShapeType="1"/>
          </p:cNvSpPr>
          <p:nvPr/>
        </p:nvSpPr>
        <p:spPr bwMode="auto">
          <a:xfrm>
            <a:off x="8458200" y="27432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23" name="Line 69">
            <a:extLst>
              <a:ext uri="{FF2B5EF4-FFF2-40B4-BE49-F238E27FC236}">
                <a16:creationId xmlns:a16="http://schemas.microsoft.com/office/drawing/2014/main" id="{B80C84DB-E4C5-4343-8CCF-C29C9BC8D87D}"/>
              </a:ext>
            </a:extLst>
          </p:cNvPr>
          <p:cNvSpPr>
            <a:spLocks noChangeShapeType="1"/>
          </p:cNvSpPr>
          <p:nvPr/>
        </p:nvSpPr>
        <p:spPr bwMode="auto">
          <a:xfrm>
            <a:off x="8458200" y="4419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24" name="Line 70">
            <a:extLst>
              <a:ext uri="{FF2B5EF4-FFF2-40B4-BE49-F238E27FC236}">
                <a16:creationId xmlns:a16="http://schemas.microsoft.com/office/drawing/2014/main" id="{C48B6417-9F3D-4895-ACF0-326A531F4D4A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14478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25" name="Line 73">
            <a:extLst>
              <a:ext uri="{FF2B5EF4-FFF2-40B4-BE49-F238E27FC236}">
                <a16:creationId xmlns:a16="http://schemas.microsoft.com/office/drawing/2014/main" id="{A05B1380-9043-422D-ADF9-AD59764F9F74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18288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26" name="Line 74">
            <a:extLst>
              <a:ext uri="{FF2B5EF4-FFF2-40B4-BE49-F238E27FC236}">
                <a16:creationId xmlns:a16="http://schemas.microsoft.com/office/drawing/2014/main" id="{12959883-C43C-496B-A639-3D4431338463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3200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27" name="Line 75">
            <a:extLst>
              <a:ext uri="{FF2B5EF4-FFF2-40B4-BE49-F238E27FC236}">
                <a16:creationId xmlns:a16="http://schemas.microsoft.com/office/drawing/2014/main" id="{5C83CDCA-C288-48C9-BC80-8325A695CE1F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39624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28" name="Line 76">
            <a:extLst>
              <a:ext uri="{FF2B5EF4-FFF2-40B4-BE49-F238E27FC236}">
                <a16:creationId xmlns:a16="http://schemas.microsoft.com/office/drawing/2014/main" id="{C50183AB-1407-4838-9E6E-0904656D5412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47244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29" name="AutoShape 77">
            <a:extLst>
              <a:ext uri="{FF2B5EF4-FFF2-40B4-BE49-F238E27FC236}">
                <a16:creationId xmlns:a16="http://schemas.microsoft.com/office/drawing/2014/main" id="{590DEBB1-0C32-4D09-855F-A87EC9D6FDE6}"/>
              </a:ext>
            </a:extLst>
          </p:cNvPr>
          <p:cNvSpPr>
            <a:spLocks/>
          </p:cNvSpPr>
          <p:nvPr/>
        </p:nvSpPr>
        <p:spPr bwMode="auto">
          <a:xfrm>
            <a:off x="3048000" y="1981200"/>
            <a:ext cx="304800" cy="3124200"/>
          </a:xfrm>
          <a:prstGeom prst="rightBrace">
            <a:avLst>
              <a:gd name="adj1" fmla="val 8541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130" name="Line 78">
            <a:extLst>
              <a:ext uri="{FF2B5EF4-FFF2-40B4-BE49-F238E27FC236}">
                <a16:creationId xmlns:a16="http://schemas.microsoft.com/office/drawing/2014/main" id="{B38C1F8B-B8A5-4A9B-904F-894505851D4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38200" y="67056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31" name="Line 79">
            <a:extLst>
              <a:ext uri="{FF2B5EF4-FFF2-40B4-BE49-F238E27FC236}">
                <a16:creationId xmlns:a16="http://schemas.microsoft.com/office/drawing/2014/main" id="{0C9B826A-1A56-4959-AB9E-6A541289227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8200" y="6477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32" name="Line 80">
            <a:extLst>
              <a:ext uri="{FF2B5EF4-FFF2-40B4-BE49-F238E27FC236}">
                <a16:creationId xmlns:a16="http://schemas.microsoft.com/office/drawing/2014/main" id="{767ABF05-4AB6-4385-B497-6922CCFA9059}"/>
              </a:ext>
            </a:extLst>
          </p:cNvPr>
          <p:cNvSpPr>
            <a:spLocks noChangeShapeType="1"/>
          </p:cNvSpPr>
          <p:nvPr/>
        </p:nvSpPr>
        <p:spPr bwMode="auto">
          <a:xfrm>
            <a:off x="5029200" y="2895600"/>
            <a:ext cx="7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33" name="Line 81">
            <a:extLst>
              <a:ext uri="{FF2B5EF4-FFF2-40B4-BE49-F238E27FC236}">
                <a16:creationId xmlns:a16="http://schemas.microsoft.com/office/drawing/2014/main" id="{47F6199A-311E-4DF8-90DF-89BA1453D59F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1371600"/>
            <a:ext cx="0" cy="3657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34" name="Line 82">
            <a:extLst>
              <a:ext uri="{FF2B5EF4-FFF2-40B4-BE49-F238E27FC236}">
                <a16:creationId xmlns:a16="http://schemas.microsoft.com/office/drawing/2014/main" id="{858FC4FA-5DE0-4039-9540-869A4EE91BBF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9906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35" name="Line 83">
            <a:extLst>
              <a:ext uri="{FF2B5EF4-FFF2-40B4-BE49-F238E27FC236}">
                <a16:creationId xmlns:a16="http://schemas.microsoft.com/office/drawing/2014/main" id="{1DC69E5C-2BE4-43E1-9D64-704BAC3A1E74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13716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36" name="Line 84">
            <a:extLst>
              <a:ext uri="{FF2B5EF4-FFF2-40B4-BE49-F238E27FC236}">
                <a16:creationId xmlns:a16="http://schemas.microsoft.com/office/drawing/2014/main" id="{9C28B452-3722-4A23-86DA-F20689A9D84E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28956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37" name="Line 85">
            <a:extLst>
              <a:ext uri="{FF2B5EF4-FFF2-40B4-BE49-F238E27FC236}">
                <a16:creationId xmlns:a16="http://schemas.microsoft.com/office/drawing/2014/main" id="{610FEC01-9E54-44BD-A388-A3815F4E158D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50292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538</Words>
  <Application>Microsoft Office PowerPoint</Application>
  <PresentationFormat>On-screen Show (4:3)</PresentationFormat>
  <Paragraphs>163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Default Design</vt:lpstr>
      <vt:lpstr>PowerPoint Presentation</vt:lpstr>
    </vt:vector>
  </TitlesOfParts>
  <Company>TCC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ssim</dc:creator>
  <cp:lastModifiedBy>Maryrose Franko</cp:lastModifiedBy>
  <cp:revision>6</cp:revision>
  <dcterms:created xsi:type="dcterms:W3CDTF">2007-07-23T19:55:56Z</dcterms:created>
  <dcterms:modified xsi:type="dcterms:W3CDTF">2022-02-01T17:51:09Z</dcterms:modified>
</cp:coreProperties>
</file>