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64" r:id="rId3"/>
    <p:sldId id="283" r:id="rId4"/>
    <p:sldId id="276" r:id="rId5"/>
    <p:sldId id="288" r:id="rId6"/>
    <p:sldId id="289" r:id="rId7"/>
    <p:sldId id="290" r:id="rId8"/>
    <p:sldId id="281" r:id="rId9"/>
    <p:sldId id="286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8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0EC7-A890-6544-8378-F92D3C02B008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5ADFD-ADC9-CF43-824B-2D9D02B97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4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5ADFD-ADC9-CF43-824B-2D9D02B976F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38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5ADFD-ADC9-CF43-824B-2D9D02B976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1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5ADFD-ADC9-CF43-824B-2D9D02B976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79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FB4DD-80E0-42FE-967F-F28136FD2E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24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CCF4A6-1454-4380-BFA4-EC848295E1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5ADFD-ADC9-CF43-824B-2D9D02B976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25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FB4DD-80E0-42FE-967F-F28136FD2E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97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628476"/>
            <a:ext cx="10515600" cy="2852737"/>
          </a:xfrm>
        </p:spPr>
        <p:txBody>
          <a:bodyPr anchor="b"/>
          <a:lstStyle>
            <a:lvl1pPr>
              <a:defRPr sz="6000"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09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921CBC01-B17C-47E7-9EE1-65204D001F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8817" y="5800090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1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4526" y="381572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aleway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136304" y="2235853"/>
            <a:ext cx="10515600" cy="1325563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112933"/>
            <a:ext cx="12192000" cy="745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Disability &amp; Philanthropy Forum logo with bold text stacked in three lines. A letter mark to the left spans the height of the text. It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CA0DBFC7-9C71-4D40-8B64-DC79A16964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144" y="372730"/>
            <a:ext cx="5125262" cy="152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2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aleway" pitchFamily="2" charset="0"/>
              </a:defRPr>
            </a:lvl1pPr>
            <a:lvl3pPr>
              <a:defRPr>
                <a:latin typeface="Raleway" pitchFamily="2" charset="0"/>
              </a:defRPr>
            </a:lvl3pPr>
            <a:lvl4pPr>
              <a:defRPr>
                <a:latin typeface="Raleway" pitchFamily="2" charset="0"/>
              </a:defRPr>
            </a:lvl4pPr>
            <a:lvl5pPr>
              <a:defRPr>
                <a:latin typeface="Raleway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C2E838A0-C846-4598-B87D-5C806DA91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8486" y="5682457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7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aleway" pitchFamily="2" charset="0"/>
              </a:defRPr>
            </a:lvl1pPr>
            <a:lvl2pPr>
              <a:defRPr>
                <a:latin typeface="Raleway" pitchFamily="2" charset="0"/>
              </a:defRPr>
            </a:lvl2pPr>
            <a:lvl3pPr>
              <a:defRPr>
                <a:latin typeface="Raleway" pitchFamily="2" charset="0"/>
              </a:defRPr>
            </a:lvl3pPr>
            <a:lvl4pPr>
              <a:defRPr>
                <a:latin typeface="Raleway" pitchFamily="2" charset="0"/>
              </a:defRPr>
            </a:lvl4pPr>
            <a:lvl5pPr>
              <a:defRPr>
                <a:latin typeface="Raleway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aleway" pitchFamily="2" charset="0"/>
              </a:defRPr>
            </a:lvl1pPr>
            <a:lvl2pPr>
              <a:defRPr>
                <a:latin typeface="Raleway" pitchFamily="2" charset="0"/>
              </a:defRPr>
            </a:lvl2pPr>
            <a:lvl3pPr>
              <a:defRPr>
                <a:latin typeface="Raleway" pitchFamily="2" charset="0"/>
              </a:defRPr>
            </a:lvl3pPr>
            <a:lvl4pPr>
              <a:defRPr>
                <a:latin typeface="Raleway" pitchFamily="2" charset="0"/>
              </a:defRPr>
            </a:lvl4pPr>
            <a:lvl5pPr>
              <a:defRPr>
                <a:latin typeface="Raleway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1F1A0B15-5A87-4D76-BF1B-88579302E5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4611" y="5747839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8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Ralewa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aleway" pitchFamily="2" charset="0"/>
              </a:defRPr>
            </a:lvl1pPr>
            <a:lvl2pPr>
              <a:defRPr>
                <a:latin typeface="Raleway" pitchFamily="2" charset="0"/>
              </a:defRPr>
            </a:lvl2pPr>
            <a:lvl3pPr>
              <a:defRPr>
                <a:latin typeface="Raleway" pitchFamily="2" charset="0"/>
              </a:defRPr>
            </a:lvl3pPr>
            <a:lvl4pPr>
              <a:defRPr>
                <a:latin typeface="Raleway" pitchFamily="2" charset="0"/>
              </a:defRPr>
            </a:lvl4pPr>
            <a:lvl5pPr>
              <a:defRPr>
                <a:latin typeface="Raleway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Ralewa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aleway" pitchFamily="2" charset="0"/>
              </a:defRPr>
            </a:lvl1pPr>
            <a:lvl2pPr>
              <a:defRPr>
                <a:latin typeface="Raleway" pitchFamily="2" charset="0"/>
              </a:defRPr>
            </a:lvl2pPr>
            <a:lvl3pPr>
              <a:defRPr>
                <a:latin typeface="Raleway" pitchFamily="2" charset="0"/>
              </a:defRPr>
            </a:lvl3pPr>
            <a:lvl4pPr>
              <a:defRPr>
                <a:latin typeface="Raleway" pitchFamily="2" charset="0"/>
              </a:defRPr>
            </a:lvl4pPr>
            <a:lvl5pPr>
              <a:defRPr>
                <a:latin typeface="Raleway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3105766F-567D-47F5-96F6-E8EE8E2796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5507" y="5764826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65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859E07F6-EC59-4F1A-9380-B533B0396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2624" y="5761659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755A7BE7-44A9-480D-B022-5BF47EE5D4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0439" y="5713004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3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aleway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FC2C2110-8FAB-4834-958D-B48F2B41D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8817" y="5861050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9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Bebas Neue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aleway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letter mark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1BB3C764-08B9-43FD-AF31-DFD77B4BF7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8817" y="5861050"/>
            <a:ext cx="989012" cy="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7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95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ebas Neue" panose="020B0606020202050201" pitchFamily="34" charset="0"/>
          <a:ea typeface="Bebas Neue" panose="020B0606020202050201" pitchFamily="34" charset="0"/>
          <a:cs typeface="Bebas Neue" panose="020B0606020202050201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Raleway" pitchFamily="2" charset="0"/>
          <a:ea typeface="Raleway" pitchFamily="2" charset="0"/>
          <a:cs typeface="Raleway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Raleway" pitchFamily="2" charset="0"/>
          <a:ea typeface="Raleway" pitchFamily="2" charset="0"/>
          <a:cs typeface="Raleway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Raleway" pitchFamily="2" charset="0"/>
          <a:ea typeface="Raleway" pitchFamily="2" charset="0"/>
          <a:cs typeface="Raleway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Raleway" pitchFamily="2" charset="0"/>
          <a:ea typeface="Raleway" pitchFamily="2" charset="0"/>
          <a:cs typeface="Raleway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Raleway" pitchFamily="2" charset="0"/>
          <a:ea typeface="Raleway" pitchFamily="2" charset="0"/>
          <a:cs typeface="Raleway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nxYBY029umw?feature=oembed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isabilityphilanthropy.org/resource/increasing-disability-inclusion-by-tracking-participation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sabilityphilanthropy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C35A-3339-4DC6-85BE-AB1480A706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Health Research Alliance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ABC45-3FA3-4D14-BCA7-22FF014882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Bebas Neue" panose="020B0606020202050201" pitchFamily="34" charset="0"/>
              </a:rPr>
              <a:t>March 9, 2022</a:t>
            </a:r>
          </a:p>
        </p:txBody>
      </p:sp>
    </p:spTree>
    <p:extLst>
      <p:ext uri="{BB962C8B-B14F-4D97-AF65-F5344CB8AC3E}">
        <p14:creationId xmlns:p14="http://schemas.microsoft.com/office/powerpoint/2010/main" val="265935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5A9F745-EEF5-4B0B-8F1F-48B948B8B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600200"/>
            <a:ext cx="3932237" cy="1600200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dirty="0"/>
              <a:t>Disability Impacts All of Us</a:t>
            </a:r>
          </a:p>
        </p:txBody>
      </p:sp>
      <p:pic>
        <p:nvPicPr>
          <p:cNvPr id="5" name="Picture 4" descr="Infographic&#10;Headline: Diability Impacts ALL of US&#10;61 million adults in the United States live with a disabilty&#10;Map of the united states shows 1 in 4 people in blue and the others in yellow.  Caption says click for state-specific information&#10;Below the map, large text says: 26% (1 in 4) of adults in the United States have some type of disability.">
            <a:extLst>
              <a:ext uri="{FF2B5EF4-FFF2-40B4-BE49-F238E27FC236}">
                <a16:creationId xmlns:a16="http://schemas.microsoft.com/office/drawing/2014/main" id="{635677A5-B61A-A040-8E7A-9DDEE67EB6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2228"/>
          <a:stretch/>
        </p:blipFill>
        <p:spPr>
          <a:xfrm>
            <a:off x="899193" y="517406"/>
            <a:ext cx="6071739" cy="5823187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99280" y="1265140"/>
            <a:ext cx="4464473" cy="397507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25400" algn="ctr">
              <a:buSzPts val="3200"/>
            </a:pPr>
            <a:r>
              <a:rPr lang="en-US" sz="3200" b="1" dirty="0">
                <a:latin typeface="Raleway" pitchFamily="2" charset="0"/>
                <a:cs typeface="Calibri" panose="020F0502020204030204" pitchFamily="34" charset="0"/>
              </a:rPr>
              <a:t>ADA Definition</a:t>
            </a:r>
          </a:p>
          <a:p>
            <a:pPr marL="25400">
              <a:buSzPts val="3200"/>
            </a:pPr>
            <a:r>
              <a:rPr lang="en-US" sz="3200" dirty="0">
                <a:latin typeface="Raleway" pitchFamily="2" charset="0"/>
                <a:cs typeface="Calibri" panose="020F0502020204030204" pitchFamily="34" charset="0"/>
              </a:rPr>
              <a:t>A physical or mental impairment that substantially limits one or more major life activities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62B942-4C73-4533-8E9E-480BC323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7D84CF-2206-41D0-84BD-E64E684C910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6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3E19-D35B-4103-9512-6DA8BEDD9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bas Neue" panose="020B0606020202050201" pitchFamily="34" charset="0"/>
              </a:rPr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3965D-149C-47D5-AAB4-8C57AE08D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000" b="0" i="0" dirty="0">
                <a:solidFill>
                  <a:srgbClr val="000000"/>
                </a:solidFill>
                <a:effectLst/>
                <a:latin typeface="Raleway Black" pitchFamily="2" charset="0"/>
              </a:rPr>
              <a:t>Disability may be life-long or acquired,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000" b="0" i="0" dirty="0">
                <a:solidFill>
                  <a:srgbClr val="000000"/>
                </a:solidFill>
                <a:effectLst/>
                <a:latin typeface="Raleway Black" pitchFamily="2" charset="0"/>
              </a:rPr>
              <a:t>apparent or non-apparent. </a:t>
            </a:r>
          </a:p>
          <a:p>
            <a:pPr marL="0" indent="0">
              <a:buNone/>
            </a:pPr>
            <a:endParaRPr lang="en-US" sz="2600" dirty="0">
              <a:solidFill>
                <a:srgbClr val="000000"/>
              </a:solidFill>
              <a:latin typeface="Raleway" pitchFamily="2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Raleway" pitchFamily="2" charset="0"/>
              </a:rPr>
              <a:t>Examples: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Physical and mobility </a:t>
            </a:r>
            <a:r>
              <a:rPr lang="en-US" dirty="0">
                <a:latin typeface="Raleway" pitchFamily="2" charset="0"/>
              </a:rPr>
              <a:t>(polio, limb difference)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Sensory </a:t>
            </a:r>
            <a:r>
              <a:rPr lang="en-US" dirty="0">
                <a:latin typeface="Raleway" pitchFamily="2" charset="0"/>
              </a:rPr>
              <a:t>(Deaf/hard of hearing, blind/low vision)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Intellectual and Developmental (IDD) </a:t>
            </a:r>
            <a:r>
              <a:rPr lang="en-US" dirty="0">
                <a:latin typeface="Raleway" pitchFamily="2" charset="0"/>
              </a:rPr>
              <a:t>(Down’s Syndrome, Autism, CP)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Psychosocial/Mental Health </a:t>
            </a:r>
            <a:r>
              <a:rPr lang="en-US" dirty="0">
                <a:latin typeface="Raleway" pitchFamily="2" charset="0"/>
              </a:rPr>
              <a:t>(depression, bi-polar, ADHD)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Learning </a:t>
            </a:r>
            <a:r>
              <a:rPr lang="en-US" dirty="0">
                <a:latin typeface="Raleway" pitchFamily="2" charset="0"/>
              </a:rPr>
              <a:t>(dyslexia, auditory processing disorder)</a:t>
            </a:r>
            <a:endParaRPr lang="en-US" b="1" dirty="0">
              <a:latin typeface="Raleway" pitchFamily="2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latin typeface="Raleway" pitchFamily="2" charset="0"/>
              </a:rPr>
              <a:t>Chronic illness </a:t>
            </a:r>
            <a:r>
              <a:rPr lang="en-US" dirty="0">
                <a:latin typeface="Raleway" pitchFamily="2" charset="0"/>
              </a:rPr>
              <a:t>(cancer, HIV, Crohn’s, Diabetes)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83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82905-8216-4A5F-AD99-343E0979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3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Bebas Neue" panose="020B0606020202050201" pitchFamily="34" charset="0"/>
              </a:rPr>
              <a:t>What is disability?</a:t>
            </a:r>
          </a:p>
        </p:txBody>
      </p:sp>
      <p:pic>
        <p:nvPicPr>
          <p:cNvPr id="5" name="Online Media 4" title="Disabled community is meaningful ft. Keri Gray #DisabilityInclusion">
            <a:hlinkClick r:id="" action="ppaction://media"/>
            <a:extLst>
              <a:ext uri="{FF2B5EF4-FFF2-40B4-BE49-F238E27FC236}">
                <a16:creationId xmlns:a16="http://schemas.microsoft.com/office/drawing/2014/main" id="{A5066B28-D146-4CC5-A2DA-68B3293A45D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011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0917-73F3-486A-922C-DB234394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bas Neue" panose="020B0606020202050201" pitchFamily="34" charset="0"/>
              </a:rPr>
              <a:t>Disability Inclusion Rights, And Justice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64335-3431-41BE-8297-D7612A061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646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Raleway Black" pitchFamily="2" charset="0"/>
              </a:rPr>
              <a:t>Nothing About Us Without Us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Disability Rights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Civil Rights movement culminating in the ADA (1990)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Disability Justice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Centers queer and transgender disabled people of color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Disability Inclusion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Raleway" pitchFamily="2" charset="0"/>
              </a:rPr>
              <a:t>Umbrella term, centering disabled people</a:t>
            </a:r>
          </a:p>
        </p:txBody>
      </p:sp>
    </p:spTree>
    <p:extLst>
      <p:ext uri="{BB962C8B-B14F-4D97-AF65-F5344CB8AC3E}">
        <p14:creationId xmlns:p14="http://schemas.microsoft.com/office/powerpoint/2010/main" val="354678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F1520-A687-4919-A27A-4FE17CA1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bas Neue" panose="020B0606020202050201" pitchFamily="34" charset="0"/>
              </a:rPr>
              <a:t>Why Ask: Disability is Part of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5EA5-6D9A-4013-8756-76FA8E239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Raleway" pitchFamily="2" charset="0"/>
              </a:rPr>
              <a:t>Explain how information will be used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Raleway" pitchFamily="2" charset="0"/>
              </a:rPr>
              <a:t>Define disability with examples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Raleway" pitchFamily="2" charset="0"/>
              </a:rPr>
              <a:t>Update regularly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38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3FE7-A17D-48EC-B258-21FA84242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bas Neue" panose="020B0606020202050201" pitchFamily="34" charset="0"/>
              </a:rPr>
              <a:t>How to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8F72C-1D86-40BF-BB00-2D21E7D6D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Sample questions: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hlinkClick r:id="rId2"/>
              </a:rPr>
              <a:t>https://disabilityphilanthropy.org/resource/increasing-disability-inclusion-by-tracking-participation/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ADA focused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Conditions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Functionally focused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Activities/accommodations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Language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38445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of a home page for the Disability &amp; Philanthropy Forum website.  On the left in a white box with dark blue and green type are the words a Hub for Learning About Disability Inclusion in Philanthropy.  On the right is a picture of a black woman with short hair wearing a blue sleeveless dress and a colorful African necklace.  She is using sign language. A caption says Claudia Gordon, Government and Compliance, Sprint. Under images are the words GET INVOLVED.">
            <a:extLst>
              <a:ext uri="{FF2B5EF4-FFF2-40B4-BE49-F238E27FC236}">
                <a16:creationId xmlns:a16="http://schemas.microsoft.com/office/drawing/2014/main" id="{34C4DC56-E639-47D6-BA56-C70D006A8F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7" r="9320"/>
          <a:stretch/>
        </p:blipFill>
        <p:spPr>
          <a:xfrm>
            <a:off x="492475" y="273568"/>
            <a:ext cx="10169607" cy="63558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8E1BE9-FA94-44A9-AE20-1069D8265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dirty="0"/>
              <a:t>Disability and Philanthropy Forum</a:t>
            </a:r>
          </a:p>
        </p:txBody>
      </p:sp>
    </p:spTree>
    <p:extLst>
      <p:ext uri="{BB962C8B-B14F-4D97-AF65-F5344CB8AC3E}">
        <p14:creationId xmlns:p14="http://schemas.microsoft.com/office/powerpoint/2010/main" val="871543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D46B-BF90-4827-AFF8-3D737CFAA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10417097" cy="1078992"/>
          </a:xfrm>
        </p:spPr>
        <p:txBody>
          <a:bodyPr>
            <a:noAutofit/>
          </a:bodyPr>
          <a:lstStyle/>
          <a:p>
            <a:r>
              <a:rPr lang="en-US" sz="4400" dirty="0">
                <a:latin typeface="Bebas Neue" panose="020B0606020202050201" pitchFamily="34" charset="0"/>
              </a:rPr>
              <a:t>Living our Values:  the Disability Inclusion Pledge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4B2C8-7913-4B18-B928-126C0C23AA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1682496"/>
            <a:ext cx="4244275" cy="4718304"/>
          </a:xfrm>
        </p:spPr>
        <p:txBody>
          <a:bodyPr>
            <a:normAutofit fontScale="92500" lnSpcReduction="10000"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 panose="020F0502020204030204" pitchFamily="34" charset="0"/>
                <a:sym typeface="Calibri"/>
              </a:rPr>
              <a:t>Disability community engagement</a:t>
            </a:r>
            <a:endParaRPr lang="en-US" sz="2000" dirty="0">
              <a:latin typeface="Raleway" pitchFamily="2" charset="0"/>
              <a:cs typeface="Calibri" panose="020F0502020204030204" pitchFamily="34" charset="0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 panose="020F0502020204030204" pitchFamily="34" charset="0"/>
                <a:sym typeface="Calibri"/>
              </a:rPr>
              <a:t>Disability</a:t>
            </a: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-inclusive language</a:t>
            </a:r>
            <a:endParaRPr lang="en-US" sz="2000" dirty="0">
              <a:solidFill>
                <a:srgbClr val="000000"/>
              </a:solidFill>
              <a:latin typeface="Raleway" pitchFamily="2" charset="0"/>
              <a:ea typeface="Calibri"/>
              <a:cs typeface="Calibri"/>
              <a:sym typeface="Calibri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Accessible Events</a:t>
            </a:r>
            <a:endParaRPr lang="en-US" sz="2000" dirty="0">
              <a:latin typeface="Raleway" pitchFamily="2" charset="0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Inclusion Audits and Plans</a:t>
            </a:r>
            <a:endParaRPr lang="en-US" sz="2000" dirty="0">
              <a:solidFill>
                <a:srgbClr val="000000"/>
              </a:solidFill>
              <a:latin typeface="Raleway" pitchFamily="2" charset="0"/>
              <a:ea typeface="Calibri"/>
              <a:cs typeface="Calibri"/>
              <a:sym typeface="Calibri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Staff Training and Participation</a:t>
            </a:r>
            <a:endParaRPr lang="en-US" sz="2000" dirty="0">
              <a:latin typeface="Raleway" pitchFamily="2" charset="0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Board Training and Participation</a:t>
            </a:r>
            <a:endParaRPr lang="en-US" sz="2000" dirty="0">
              <a:solidFill>
                <a:srgbClr val="000000"/>
              </a:solidFill>
              <a:latin typeface="Raleway" pitchFamily="2" charset="0"/>
              <a:ea typeface="Calibri"/>
              <a:cs typeface="Calibri"/>
              <a:sym typeface="Calibri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Disability Grantmaking</a:t>
            </a:r>
            <a:endParaRPr lang="en-US" sz="2000" dirty="0">
              <a:latin typeface="Raleway" pitchFamily="2" charset="0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i="0" u="none" strike="noStrike" dirty="0">
                <a:solidFill>
                  <a:srgbClr val="000000"/>
                </a:solidFill>
                <a:latin typeface="Raleway" pitchFamily="2" charset="0"/>
                <a:ea typeface="Calibri"/>
                <a:cs typeface="Calibri"/>
                <a:sym typeface="Calibri"/>
              </a:rPr>
              <a:t>Measure and Report</a:t>
            </a:r>
            <a:endParaRPr lang="en-US" sz="2000" dirty="0">
              <a:latin typeface="Raleway" pitchFamily="2" charset="0"/>
            </a:endParaRPr>
          </a:p>
          <a:p>
            <a:endParaRPr lang="en-US" dirty="0"/>
          </a:p>
        </p:txBody>
      </p:sp>
      <p:pic>
        <p:nvPicPr>
          <p:cNvPr id="7" name="Google Shape;108;p17" descr="Against a dark blue background with green decorative accents, text reads: “We signed the disability inclusion pledge! Join us in committing to a disability inclusion learning journey.” Accompanying the text is an illustration of a signed document. At the bottom is the Presidents’ Council On Disability Inclusion in Philanthropy logo, with bold text right justified and stacked in three lines. A letter mark to the right spans the height of the text. It combines the letter D, with an I and P inside, with a large circle as the dot of the I in the top corner.&#10;">
            <a:extLst>
              <a:ext uri="{FF2B5EF4-FFF2-40B4-BE49-F238E27FC236}">
                <a16:creationId xmlns:a16="http://schemas.microsoft.com/office/drawing/2014/main" id="{573171C4-D534-4B02-B728-FE293A0AEE6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80012" y="1813941"/>
            <a:ext cx="6172200" cy="3230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48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F229B-D959-4F87-AE9D-B95A7971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atin typeface="Bebas Neue" panose="020B0606020202050201" pitchFamily="34" charset="0"/>
              </a:rPr>
              <a:t>Join 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4BAE5-EF82-424E-AECD-9A689C061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4440" y="3108959"/>
            <a:ext cx="10515600" cy="2670049"/>
          </a:xfrm>
        </p:spPr>
        <p:txBody>
          <a:bodyPr>
            <a:normAutofit fontScale="92500" lnSpcReduction="20000"/>
          </a:bodyPr>
          <a:lstStyle/>
          <a:p>
            <a:pPr marL="114300" indent="0" algn="ctr">
              <a:buNone/>
            </a:pPr>
            <a:endParaRPr lang="en-US" sz="3600" dirty="0">
              <a:hlinkClick r:id="rId3"/>
            </a:endParaRPr>
          </a:p>
          <a:p>
            <a:pPr marL="114300" indent="0" algn="ctr">
              <a:buNone/>
            </a:pPr>
            <a:endParaRPr lang="en-US" sz="3600" dirty="0">
              <a:hlinkClick r:id="rId3"/>
            </a:endParaRPr>
          </a:p>
          <a:p>
            <a:pPr marL="114300" indent="0" algn="ctr">
              <a:buNone/>
            </a:pPr>
            <a:r>
              <a:rPr lang="en-US" sz="3800" dirty="0">
                <a:hlinkClick r:id="rId3"/>
              </a:rPr>
              <a:t>https://disabilityphilanthropy.org/</a:t>
            </a:r>
            <a:endParaRPr lang="en-US" sz="3800" dirty="0"/>
          </a:p>
          <a:p>
            <a:pPr marL="114300" indent="0" algn="ctr">
              <a:buNone/>
            </a:pPr>
            <a:endParaRPr lang="en-US" sz="3800" dirty="0"/>
          </a:p>
          <a:p>
            <a:pPr marL="114300" indent="0" algn="ctr">
              <a:buNone/>
            </a:pPr>
            <a:r>
              <a:rPr lang="en-US" sz="3800" dirty="0"/>
              <a:t>emily.harris@disabilityphilanthropy.org</a:t>
            </a:r>
          </a:p>
          <a:p>
            <a:endParaRPr lang="en-US" dirty="0"/>
          </a:p>
        </p:txBody>
      </p:sp>
      <p:pic>
        <p:nvPicPr>
          <p:cNvPr id="2054" name="Picture 6" descr="Disability &amp; Philanthropy Forum logo with bold text stacked in three lines. A letter mark to the left spans the height of the text. It combines the letter D, with an I and P inside, with a large circle as the dot of the I in the top corner.">
            <a:extLst>
              <a:ext uri="{FF2B5EF4-FFF2-40B4-BE49-F238E27FC236}">
                <a16:creationId xmlns:a16="http://schemas.microsoft.com/office/drawing/2014/main" id="{B6542573-C05D-4F7A-B66E-EFFB3DD39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970" y="1754696"/>
            <a:ext cx="5220285" cy="155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795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EFFFF"/>
      </a:lt1>
      <a:dk2>
        <a:srgbClr val="000000"/>
      </a:dk2>
      <a:lt2>
        <a:srgbClr val="FEFFFF"/>
      </a:lt2>
      <a:accent1>
        <a:srgbClr val="004479"/>
      </a:accent1>
      <a:accent2>
        <a:srgbClr val="007CD5"/>
      </a:accent2>
      <a:accent3>
        <a:srgbClr val="D5D5D5"/>
      </a:accent3>
      <a:accent4>
        <a:srgbClr val="797979"/>
      </a:accent4>
      <a:accent5>
        <a:srgbClr val="7A4AA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 Forum EH Template" id="{D1289F78-4016-4D43-A63D-69641D8EB83C}" vid="{DD1BFF9F-DF31-4F76-BF0C-58EE6FC12C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260</Words>
  <Application>Microsoft Office PowerPoint</Application>
  <PresentationFormat>Widescreen</PresentationFormat>
  <Paragraphs>61</Paragraphs>
  <Slides>10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Bebas Neue</vt:lpstr>
      <vt:lpstr>Calibri</vt:lpstr>
      <vt:lpstr>Raleway</vt:lpstr>
      <vt:lpstr>Raleway Black</vt:lpstr>
      <vt:lpstr>Office Theme</vt:lpstr>
      <vt:lpstr> Health Research Alliance </vt:lpstr>
      <vt:lpstr>Disability Impacts All of Us</vt:lpstr>
      <vt:lpstr>Examples</vt:lpstr>
      <vt:lpstr>What is disability?</vt:lpstr>
      <vt:lpstr>Disability Inclusion Rights, And Justice</vt:lpstr>
      <vt:lpstr>Why Ask: Disability is Part of Diversity</vt:lpstr>
      <vt:lpstr>How to Ask</vt:lpstr>
      <vt:lpstr>Disability and Philanthropy Forum</vt:lpstr>
      <vt:lpstr>Living our Values:  the Disability Inclusion Pledge</vt:lpstr>
      <vt:lpstr>Join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2022-03-09T21:04:48Z</dcterms:created>
  <dcterms:modified xsi:type="dcterms:W3CDTF">2022-03-09T21:06:21Z</dcterms:modified>
</cp:coreProperties>
</file>