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43" r:id="rId5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EDF041-BE67-A25C-E771-7D32310D1A74}" name="Mary Harkins-Schwarz" initials="MHS" userId="S::mharkinsschwarz@ccfa.org::08d4f121-91de-4512-ac8a-c7b0d762d358" providerId="AD"/>
  <p188:author id="{C7EAFB55-EE16-10AB-2A5D-E4E99D0B0BD6}" name="Catherine Soto" initials="CS" userId="Catherine Soto" providerId="None"/>
  <p188:author id="{7FF5035C-627E-922A-4799-837F444C2841}" name="Caren Heller" initials="CH" userId="S::cheller@ccfa.org::d7ce2086-997e-4139-94bc-1b586982c8d4" providerId="AD"/>
  <p188:author id="{620753EA-EB00-4AD2-7A09-24CE9D2E94E4}" name="Becky Johnson Rescola" initials="BJR" userId="S::bjohnsonrescola@ccfa.org::87203659-6663-4e65-a822-d870e33e2d0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y Harkins-Schwarz" initials="MHS" lastIdx="17" clrIdx="0">
    <p:extLst>
      <p:ext uri="{19B8F6BF-5375-455C-9EA6-DF929625EA0E}">
        <p15:presenceInfo xmlns:p15="http://schemas.microsoft.com/office/powerpoint/2012/main" userId="S::mharkinsschwarz@ccfa.org::08d4f121-91de-4512-ac8a-c7b0d762d358" providerId="AD"/>
      </p:ext>
    </p:extLst>
  </p:cmAuthor>
  <p:cmAuthor id="2" name="Laura Wingate" initials="LW" lastIdx="2" clrIdx="1">
    <p:extLst>
      <p:ext uri="{19B8F6BF-5375-455C-9EA6-DF929625EA0E}">
        <p15:presenceInfo xmlns:p15="http://schemas.microsoft.com/office/powerpoint/2012/main" userId="S::LWingate@ccfa.org::86fe00b3-e7d0-4a7e-b8a0-c306e79aa6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D7B27F-61CD-4E1C-BC94-F1523733561E}" v="1" dt="2022-03-09T22:20:19.7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794" autoAdjust="0"/>
  </p:normalViewPr>
  <p:slideViewPr>
    <p:cSldViewPr snapToGrid="0">
      <p:cViewPr varScale="1">
        <p:scale>
          <a:sx n="72" d="100"/>
          <a:sy n="72" d="100"/>
        </p:scale>
        <p:origin x="1070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Harkins-Schwarz" userId="08d4f121-91de-4512-ac8a-c7b0d762d358" providerId="ADAL" clId="{73D7B27F-61CD-4E1C-BC94-F1523733561E}"/>
    <pc:docChg chg="custSel modSld">
      <pc:chgData name="Mary Harkins-Schwarz" userId="08d4f121-91de-4512-ac8a-c7b0d762d358" providerId="ADAL" clId="{73D7B27F-61CD-4E1C-BC94-F1523733561E}" dt="2022-03-09T22:20:24.546" v="2" actId="6549"/>
      <pc:docMkLst>
        <pc:docMk/>
      </pc:docMkLst>
      <pc:sldChg chg="addSp modSp delCm modNotesTx">
        <pc:chgData name="Mary Harkins-Schwarz" userId="08d4f121-91de-4512-ac8a-c7b0d762d358" providerId="ADAL" clId="{73D7B27F-61CD-4E1C-BC94-F1523733561E}" dt="2022-03-09T22:20:24.546" v="2" actId="6549"/>
        <pc:sldMkLst>
          <pc:docMk/>
          <pc:sldMk cId="3872723886" sldId="343"/>
        </pc:sldMkLst>
        <pc:spChg chg="add mod">
          <ac:chgData name="Mary Harkins-Schwarz" userId="08d4f121-91de-4512-ac8a-c7b0d762d358" providerId="ADAL" clId="{73D7B27F-61CD-4E1C-BC94-F1523733561E}" dt="2022-03-09T22:20:19.767" v="1"/>
          <ac:spMkLst>
            <pc:docMk/>
            <pc:sldMk cId="3872723886" sldId="343"/>
            <ac:spMk id="44" creationId="{483BD831-EF10-47DD-9FE0-A7145DA2352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696172D-E38C-F245-AA8C-FBB2DC5CC759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9CA1C67-FBF8-DD48-A4C3-80F0327BD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692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46E3BBD-EB4E-EC47-9758-5460AD0AAA45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3A2C62E-880E-DA41-BF14-A3BDA117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106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2C62E-880E-DA41-BF14-A3BDA11749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91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CF_PPT_FBG_4x3_A_RGB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>
            <a:normAutofit/>
          </a:bodyPr>
          <a:lstStyle>
            <a:lvl1pPr marL="0" indent="0" algn="l">
              <a:buNone/>
              <a:defRPr sz="1600" cap="all" baseline="0">
                <a:solidFill>
                  <a:srgbClr val="001A7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171631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43029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9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72017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1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809724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1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87460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1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67177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1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72734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0808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541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57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8589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2319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9616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7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86800" cy="3992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28600" y="1524000"/>
            <a:ext cx="8686800" cy="685800"/>
          </a:xfrm>
        </p:spPr>
        <p:txBody>
          <a:bodyPr anchor="ctr">
            <a:normAutofit/>
          </a:bodyPr>
          <a:lstStyle>
            <a:lvl1pPr>
              <a:defRPr sz="2000" b="1" i="0" cap="all">
                <a:solidFill>
                  <a:srgbClr val="00B3F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0373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672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12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35113"/>
            <a:ext cx="4268788" cy="639762"/>
          </a:xfrm>
        </p:spPr>
        <p:txBody>
          <a:bodyPr anchor="ctr">
            <a:normAutofit/>
          </a:bodyPr>
          <a:lstStyle>
            <a:lvl1pPr marL="0" indent="0">
              <a:buNone/>
              <a:defRPr sz="1800" b="1" cap="all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174875"/>
            <a:ext cx="4268788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270375" cy="639762"/>
          </a:xfrm>
        </p:spPr>
        <p:txBody>
          <a:bodyPr anchor="ctr">
            <a:normAutofit/>
          </a:bodyPr>
          <a:lstStyle>
            <a:lvl1pPr marL="0" indent="0">
              <a:buNone/>
              <a:defRPr sz="1800" b="1" cap="all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270375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332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252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0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600200"/>
            <a:ext cx="8686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46129"/>
            <a:ext cx="556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46129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9CDBE60-E2A1-8D46-8C10-49017D9C8C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CF_PPT_FBG_4x3_B_RGB_Bar_Only.jpg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4609"/>
            <a:ext cx="8839200" cy="307848"/>
          </a:xfrm>
          <a:prstGeom prst="rect">
            <a:avLst/>
          </a:prstGeom>
        </p:spPr>
      </p:pic>
      <p:pic>
        <p:nvPicPr>
          <p:cNvPr id="10" name="Picture 9" descr="CCF_Logo_H_Pos_RGB.png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720" y="6195579"/>
            <a:ext cx="1786126" cy="5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3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50" r:id="rId14"/>
    <p:sldLayoutId id="2147483660" r:id="rId15"/>
    <p:sldLayoutId id="2147483652" r:id="rId16"/>
    <p:sldLayoutId id="2147483653" r:id="rId17"/>
    <p:sldLayoutId id="2147483654" r:id="rId18"/>
    <p:sldLayoutId id="2147483655" r:id="rId19"/>
  </p:sldLayoutIdLst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lnSpc>
          <a:spcPct val="90000"/>
        </a:lnSpc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25425" indent="-225425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60375" indent="-234950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5425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1225" indent="-225425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1</a:t>
            </a:fld>
            <a:endParaRPr lang="en-US"/>
          </a:p>
        </p:txBody>
      </p:sp>
      <p:sp>
        <p:nvSpPr>
          <p:cNvPr id="4" name="Text Box 207">
            <a:extLst>
              <a:ext uri="{FF2B5EF4-FFF2-40B4-BE49-F238E27FC236}">
                <a16:creationId xmlns:a16="http://schemas.microsoft.com/office/drawing/2014/main" id="{0E47A0A1-3C26-430D-B7F5-1F901E832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38" y="1148434"/>
            <a:ext cx="1939993" cy="2349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marR="0" indent="-171450"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Funding for ESA programming and staff</a:t>
            </a:r>
          </a:p>
          <a:p>
            <a:pPr marL="171450" marR="0" indent="-171450"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ESA staff, camp professionals &amp; volunteers. </a:t>
            </a:r>
          </a:p>
          <a:p>
            <a:pPr marL="171450" marR="0" indent="-171450"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ounselors with IBD/have connection to IBD. Medical professionals.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ACA-accredited camp facility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Cultural competency training for camp counselors, medical staff, and directors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53022B66-F62D-4367-AF82-E1D815105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3520" y="1140613"/>
            <a:ext cx="4928624" cy="240765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spcBef>
                <a:spcPts val="0"/>
              </a:spcBef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 Oasis (11 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one-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week residential camps summer 2022)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Offer games, arts and crafts, campfires, outdoor activities (varies by camp)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 a community (among cohort of peers (e.g., cabins/bunks), across ages, with adults)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 living positively/productively with IBD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IBD education session (curriculum/method varies by camp)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medical care (ensure campers follow regimen prescribed by their doctors back home)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opportunities to interact with medical professionals outside the health care setting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opportunities for informal chats about disease with peers, counselors, and staff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opportunities to grow independence (e.g., select food, try new activities)</a:t>
            </a: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965DD79C-6D80-4D4A-B37E-57C6624A4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3033" y="1132800"/>
            <a:ext cx="727779" cy="193137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Youth (rising 2</a:t>
            </a:r>
            <a:r>
              <a:rPr lang="en-US" sz="1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grade – rising HS senior) with IBD attend Camp Oasis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C691884E-905D-41F4-B598-260FC4851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992" y="3879439"/>
            <a:ext cx="2556749" cy="55238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Campers, regardless of background, feel “normal”</a:t>
            </a:r>
          </a:p>
          <a:p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in acceptance of having IBD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80715FA8-B844-4A35-9762-3BA6A5B60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8125" y="3886898"/>
            <a:ext cx="2570813" cy="9558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Campers have positive well-being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Campers are adjusted to living with IBD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Campers have positive social connections/are not isolated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6804686D-BB8E-4F83-A8A5-1B918586E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436" y="6403780"/>
            <a:ext cx="4932571" cy="33215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 quality of life among youth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FA3FE34-18A1-42B2-A363-7AEBA4CAF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537688"/>
            <a:ext cx="8686800" cy="453074"/>
          </a:xfrm>
        </p:spPr>
        <p:txBody>
          <a:bodyPr/>
          <a:lstStyle/>
          <a:p>
            <a:r>
              <a:rPr lang="en-US"/>
              <a:t>Quality of life logic model: Camp Oasis In-person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42E89E-F740-42B1-95A8-712590446A6D}"/>
              </a:ext>
            </a:extLst>
          </p:cNvPr>
          <p:cNvSpPr txBox="1"/>
          <p:nvPr/>
        </p:nvSpPr>
        <p:spPr>
          <a:xfrm>
            <a:off x="262651" y="82312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5CB13E-C349-4C36-BAFF-E07F4B310066}"/>
              </a:ext>
            </a:extLst>
          </p:cNvPr>
          <p:cNvSpPr txBox="1"/>
          <p:nvPr/>
        </p:nvSpPr>
        <p:spPr>
          <a:xfrm>
            <a:off x="2545397" y="855627"/>
            <a:ext cx="1201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Activities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DC94E5-896A-4D8A-8B69-1AF70A4B03FB}"/>
              </a:ext>
            </a:extLst>
          </p:cNvPr>
          <p:cNvSpPr txBox="1"/>
          <p:nvPr/>
        </p:nvSpPr>
        <p:spPr>
          <a:xfrm>
            <a:off x="7700581" y="801775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1A5FDA-DDEC-470F-BEA0-A9198D4B25FE}"/>
              </a:ext>
            </a:extLst>
          </p:cNvPr>
          <p:cNvSpPr txBox="1"/>
          <p:nvPr/>
        </p:nvSpPr>
        <p:spPr>
          <a:xfrm>
            <a:off x="199814" y="3548266"/>
            <a:ext cx="442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Short-term outcomes (at end of camp)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153448-4B49-492F-A4A3-04283DB31F24}"/>
              </a:ext>
            </a:extLst>
          </p:cNvPr>
          <p:cNvSpPr txBox="1"/>
          <p:nvPr/>
        </p:nvSpPr>
        <p:spPr>
          <a:xfrm>
            <a:off x="5929666" y="3548266"/>
            <a:ext cx="4912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Intermediate outcomes (3 mos. post camp)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EDB9E7-F142-4E09-83C5-87848FE81ED5}"/>
              </a:ext>
            </a:extLst>
          </p:cNvPr>
          <p:cNvSpPr txBox="1"/>
          <p:nvPr/>
        </p:nvSpPr>
        <p:spPr>
          <a:xfrm>
            <a:off x="181972" y="6016973"/>
            <a:ext cx="4622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Long-term outcomes (12 Mos)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D22427E-4154-408A-A0D3-D7A8C466F288}"/>
              </a:ext>
            </a:extLst>
          </p:cNvPr>
          <p:cNvCxnSpPr>
            <a:cxnSpLocks/>
          </p:cNvCxnSpPr>
          <p:nvPr/>
        </p:nvCxnSpPr>
        <p:spPr>
          <a:xfrm flipV="1">
            <a:off x="2228641" y="1544866"/>
            <a:ext cx="304879" cy="50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61EE71C-8B23-470C-8508-6D28E46B40BD}"/>
              </a:ext>
            </a:extLst>
          </p:cNvPr>
          <p:cNvCxnSpPr>
            <a:cxnSpLocks/>
          </p:cNvCxnSpPr>
          <p:nvPr/>
        </p:nvCxnSpPr>
        <p:spPr>
          <a:xfrm>
            <a:off x="7440238" y="1566131"/>
            <a:ext cx="34279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3B37B42-DD7D-4307-A231-F78F4ADE7419}"/>
              </a:ext>
            </a:extLst>
          </p:cNvPr>
          <p:cNvCxnSpPr>
            <a:cxnSpLocks/>
          </p:cNvCxnSpPr>
          <p:nvPr/>
        </p:nvCxnSpPr>
        <p:spPr>
          <a:xfrm flipH="1">
            <a:off x="86215" y="3595314"/>
            <a:ext cx="843707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A9B8069B-43A0-4A4B-B071-33BC1B7FA90C}"/>
              </a:ext>
            </a:extLst>
          </p:cNvPr>
          <p:cNvCxnSpPr>
            <a:cxnSpLocks/>
          </p:cNvCxnSpPr>
          <p:nvPr/>
        </p:nvCxnSpPr>
        <p:spPr>
          <a:xfrm rot="16200000" flipH="1">
            <a:off x="-47218" y="3735322"/>
            <a:ext cx="462709" cy="182694"/>
          </a:xfrm>
          <a:prstGeom prst="bentConnector3">
            <a:avLst>
              <a:gd name="adj1" fmla="val 98256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3BDF9A1-2D7A-458D-996C-921AF8834BD3}"/>
              </a:ext>
            </a:extLst>
          </p:cNvPr>
          <p:cNvCxnSpPr>
            <a:cxnSpLocks/>
          </p:cNvCxnSpPr>
          <p:nvPr/>
        </p:nvCxnSpPr>
        <p:spPr>
          <a:xfrm>
            <a:off x="5390347" y="4181856"/>
            <a:ext cx="5393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8D3409B-619F-4029-9D58-7C10F6B09BF8}"/>
              </a:ext>
            </a:extLst>
          </p:cNvPr>
          <p:cNvCxnSpPr>
            <a:cxnSpLocks/>
          </p:cNvCxnSpPr>
          <p:nvPr/>
        </p:nvCxnSpPr>
        <p:spPr>
          <a:xfrm flipH="1">
            <a:off x="109172" y="6016973"/>
            <a:ext cx="848727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CA71E511-636C-414B-9B6C-71CCACADF0EE}"/>
              </a:ext>
            </a:extLst>
          </p:cNvPr>
          <p:cNvCxnSpPr>
            <a:cxnSpLocks/>
          </p:cNvCxnSpPr>
          <p:nvPr/>
        </p:nvCxnSpPr>
        <p:spPr>
          <a:xfrm rot="16200000" flipH="1">
            <a:off x="-158790" y="6202153"/>
            <a:ext cx="632395" cy="142385"/>
          </a:xfrm>
          <a:prstGeom prst="bentConnector3">
            <a:avLst>
              <a:gd name="adj1" fmla="val 99919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0F65BE3-E481-4618-BD12-48020538592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777534" y="2291133"/>
            <a:ext cx="1931371" cy="344366"/>
          </a:xfrm>
          <a:prstGeom prst="bentConnector3">
            <a:avLst>
              <a:gd name="adj1" fmla="val -648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Box 8">
            <a:extLst>
              <a:ext uri="{FF2B5EF4-FFF2-40B4-BE49-F238E27FC236}">
                <a16:creationId xmlns:a16="http://schemas.microsoft.com/office/drawing/2014/main" id="{9169115D-4DD4-4A63-9F3C-AF8E6AF27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8125" y="5074963"/>
            <a:ext cx="2558855" cy="9015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in </a:t>
            </a:r>
            <a:r>
              <a:rPr lang="en-US" sz="11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adolescent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campers’ health confidence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in </a:t>
            </a:r>
            <a:r>
              <a:rPr lang="en-US" sz="11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adolescent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campers’ self-efficacy in disease management as developmentally appropriate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24143E9-2D51-4BD4-982E-C61B9AFBCC91}"/>
              </a:ext>
            </a:extLst>
          </p:cNvPr>
          <p:cNvCxnSpPr>
            <a:cxnSpLocks/>
          </p:cNvCxnSpPr>
          <p:nvPr/>
        </p:nvCxnSpPr>
        <p:spPr>
          <a:xfrm>
            <a:off x="2880810" y="5608680"/>
            <a:ext cx="3059715" cy="1814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2787073-4179-4B68-AAAA-E06C9364AF94}"/>
              </a:ext>
            </a:extLst>
          </p:cNvPr>
          <p:cNvCxnSpPr>
            <a:cxnSpLocks/>
          </p:cNvCxnSpPr>
          <p:nvPr/>
        </p:nvCxnSpPr>
        <p:spPr>
          <a:xfrm>
            <a:off x="8571037" y="5413960"/>
            <a:ext cx="28819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Box 6">
            <a:extLst>
              <a:ext uri="{FF2B5EF4-FFF2-40B4-BE49-F238E27FC236}">
                <a16:creationId xmlns:a16="http://schemas.microsoft.com/office/drawing/2014/main" id="{5AA1107D-E1E5-4622-8B56-CE37C93A6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1389" y="3947510"/>
            <a:ext cx="2238958" cy="112745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in youth’s feelings of belonging and openness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Decrease anxiety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hopefulness about future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5C66D34-B7F0-403B-9DEA-ADBB2BD53331}"/>
              </a:ext>
            </a:extLst>
          </p:cNvPr>
          <p:cNvCxnSpPr>
            <a:cxnSpLocks/>
          </p:cNvCxnSpPr>
          <p:nvPr/>
        </p:nvCxnSpPr>
        <p:spPr>
          <a:xfrm>
            <a:off x="2883272" y="4151795"/>
            <a:ext cx="2567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B119BF6-2018-4548-96B0-6DE75514037D}"/>
              </a:ext>
            </a:extLst>
          </p:cNvPr>
          <p:cNvCxnSpPr>
            <a:cxnSpLocks/>
          </p:cNvCxnSpPr>
          <p:nvPr/>
        </p:nvCxnSpPr>
        <p:spPr>
          <a:xfrm>
            <a:off x="2869951" y="5160632"/>
            <a:ext cx="3070574" cy="122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Box 6">
            <a:extLst>
              <a:ext uri="{FF2B5EF4-FFF2-40B4-BE49-F238E27FC236}">
                <a16:creationId xmlns:a16="http://schemas.microsoft.com/office/drawing/2014/main" id="{1C706519-6B6C-4864-8678-B1153F415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37" y="4528801"/>
            <a:ext cx="2558855" cy="77277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in campers who know other patients (campers, counselors, and adults) with IBD/have someone to talk to about IBD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5CBF960-4CA4-43C3-8194-56EDFCDC4AFA}"/>
              </a:ext>
            </a:extLst>
          </p:cNvPr>
          <p:cNvCxnSpPr>
            <a:cxnSpLocks/>
          </p:cNvCxnSpPr>
          <p:nvPr/>
        </p:nvCxnSpPr>
        <p:spPr>
          <a:xfrm flipV="1">
            <a:off x="2864460" y="4893278"/>
            <a:ext cx="275576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4C0EC47-1F2E-4BFB-B2D8-FEE15D353A3B}"/>
              </a:ext>
            </a:extLst>
          </p:cNvPr>
          <p:cNvCxnSpPr>
            <a:cxnSpLocks/>
          </p:cNvCxnSpPr>
          <p:nvPr/>
        </p:nvCxnSpPr>
        <p:spPr>
          <a:xfrm>
            <a:off x="7282522" y="4857073"/>
            <a:ext cx="0" cy="2178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65C7970B-F1C1-404E-9EB1-73B4FF638F59}"/>
              </a:ext>
            </a:extLst>
          </p:cNvPr>
          <p:cNvCxnSpPr>
            <a:cxnSpLocks/>
          </p:cNvCxnSpPr>
          <p:nvPr/>
        </p:nvCxnSpPr>
        <p:spPr>
          <a:xfrm rot="16200000" flipH="1">
            <a:off x="-160608" y="4423530"/>
            <a:ext cx="720844" cy="17559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F8160D00-72E8-40FD-B1EA-EA2848DD1831}"/>
              </a:ext>
            </a:extLst>
          </p:cNvPr>
          <p:cNvCxnSpPr>
            <a:cxnSpLocks/>
          </p:cNvCxnSpPr>
          <p:nvPr/>
        </p:nvCxnSpPr>
        <p:spPr>
          <a:xfrm rot="16200000" flipH="1">
            <a:off x="-147782" y="5178421"/>
            <a:ext cx="720844" cy="17559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0222A5A1-8DA3-4F35-B47E-31AA5EFDE02D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32231" y="4730143"/>
            <a:ext cx="2121754" cy="332255"/>
          </a:xfrm>
          <a:prstGeom prst="bentConnector3">
            <a:avLst>
              <a:gd name="adj1" fmla="val -702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Box 6">
            <a:extLst>
              <a:ext uri="{FF2B5EF4-FFF2-40B4-BE49-F238E27FC236}">
                <a16:creationId xmlns:a16="http://schemas.microsoft.com/office/drawing/2014/main" id="{C40B5860-ECC8-4334-BD4C-D3A53EB22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37" y="5344424"/>
            <a:ext cx="2558855" cy="4867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in knowledge about IBD and resources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3BD831-EF10-47DD-9FE0-A7145DA23523}"/>
              </a:ext>
            </a:extLst>
          </p:cNvPr>
          <p:cNvSpPr txBox="1"/>
          <p:nvPr/>
        </p:nvSpPr>
        <p:spPr>
          <a:xfrm rot="18880302">
            <a:off x="2201785" y="2824882"/>
            <a:ext cx="49009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>
                <a:solidFill>
                  <a:schemeClr val="bg1">
                    <a:lumMod val="85000"/>
                  </a:scheme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872723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2">
      <a:dk1>
        <a:sysClr val="windowText" lastClr="000000"/>
      </a:dk1>
      <a:lt1>
        <a:sysClr val="window" lastClr="FFFFFF"/>
      </a:lt1>
      <a:dk2>
        <a:srgbClr val="333333"/>
      </a:dk2>
      <a:lt2>
        <a:srgbClr val="EEECE1"/>
      </a:lt2>
      <a:accent1>
        <a:srgbClr val="001A70"/>
      </a:accent1>
      <a:accent2>
        <a:srgbClr val="00B3F0"/>
      </a:accent2>
      <a:accent3>
        <a:srgbClr val="FFC600"/>
      </a:accent3>
      <a:accent4>
        <a:srgbClr val="E57200"/>
      </a:accent4>
      <a:accent5>
        <a:srgbClr val="A05EB5"/>
      </a:accent5>
      <a:accent6>
        <a:srgbClr val="78BE20"/>
      </a:accent6>
      <a:hlink>
        <a:srgbClr val="009CA6"/>
      </a:hlink>
      <a:folHlink>
        <a:srgbClr val="009CA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SharedWithUsers xmlns="c57fea2e-d146-428a-a2a2-061547110c3f">
      <UserInfo>
        <DisplayName>Orna Ehrlich</DisplayName>
        <AccountId>777</AccountId>
        <AccountType/>
      </UserInfo>
      <UserInfo>
        <DisplayName>Mary Harkins-Schwarz</DisplayName>
        <AccountId>15794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44191AE428AF428CA72321649248D0" ma:contentTypeVersion="15" ma:contentTypeDescription="Create a new document." ma:contentTypeScope="" ma:versionID="a923d3bfe2e6a47dc6d68730a8544af5">
  <xsd:schema xmlns:xsd="http://www.w3.org/2001/XMLSchema" xmlns:xs="http://www.w3.org/2001/XMLSchema" xmlns:p="http://schemas.microsoft.com/office/2006/metadata/properties" xmlns:ns1="http://schemas.microsoft.com/sharepoint/v3" xmlns:ns2="3037250e-34a5-46ee-a790-672410f3322e" xmlns:ns3="c57fea2e-d146-428a-a2a2-061547110c3f" targetNamespace="http://schemas.microsoft.com/office/2006/metadata/properties" ma:root="true" ma:fieldsID="138e0b7d50b53b5a290b7517a7f8e7c5" ns1:_="" ns2:_="" ns3:_="">
    <xsd:import namespace="http://schemas.microsoft.com/sharepoint/v3"/>
    <xsd:import namespace="3037250e-34a5-46ee-a790-672410f3322e"/>
    <xsd:import namespace="c57fea2e-d146-428a-a2a2-061547110c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7250e-34a5-46ee-a790-672410f332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7fea2e-d146-428a-a2a2-061547110c3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096138-5943-48D4-8915-C8A1F3290D55}">
  <ds:schemaRefs>
    <ds:schemaRef ds:uri="http://schemas.microsoft.com/office/2006/metadata/properties"/>
    <ds:schemaRef ds:uri="http://schemas.microsoft.com/sharepoint/v3"/>
    <ds:schemaRef ds:uri="http://schemas.microsoft.com/office/infopath/2007/PartnerControls"/>
    <ds:schemaRef ds:uri="http://purl.org/dc/terms/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c57fea2e-d146-428a-a2a2-061547110c3f"/>
    <ds:schemaRef ds:uri="3037250e-34a5-46ee-a790-672410f3322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ADA7846-12F3-4F09-909C-E2CB92C86D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91BE66-5EAA-4507-89A5-0820A6701CED}">
  <ds:schemaRefs>
    <ds:schemaRef ds:uri="3037250e-34a5-46ee-a790-672410f3322e"/>
    <ds:schemaRef ds:uri="c57fea2e-d146-428a-a2a2-061547110c3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342</Words>
  <Application>Microsoft Office PowerPoint</Application>
  <PresentationFormat>On-screen Show (4:3)</PresentationFormat>
  <Paragraphs>60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Quality of life logic model: Camp Oasis In-person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Jinsoo Kim</dc:creator>
  <cp:lastModifiedBy>Mary Harkins-Schwarz</cp:lastModifiedBy>
  <cp:revision>3</cp:revision>
  <cp:lastPrinted>2021-12-06T14:53:11Z</cp:lastPrinted>
  <dcterms:created xsi:type="dcterms:W3CDTF">2017-02-07T19:59:04Z</dcterms:created>
  <dcterms:modified xsi:type="dcterms:W3CDTF">2022-03-09T22:20:24Z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0x0101009F44191AE428AF428CA72321649248D0</vt:lpwstr>
  </property>
</Properties>
</file>