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0" r:id="rId5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EDF041-BE67-A25C-E771-7D32310D1A74}" name="Mary Harkins-Schwarz" initials="MHS" userId="S::mharkinsschwarz@ccfa.org::08d4f121-91de-4512-ac8a-c7b0d762d358" providerId="AD"/>
  <p188:author id="{7FF5035C-627E-922A-4799-837F444C2841}" name="Caren Heller" initials="CH" userId="S::cheller@ccfa.org::d7ce2086-997e-4139-94bc-1b586982c8d4" providerId="AD"/>
  <p188:author id="{D6668D65-6DB6-E9A3-348F-2FC5D567E3DB}" name="Gerard Honig" initials="GH" userId="Gerard Honig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y Harkins-Schwarz" initials="MHS" lastIdx="22" clrIdx="0">
    <p:extLst>
      <p:ext uri="{19B8F6BF-5375-455C-9EA6-DF929625EA0E}">
        <p15:presenceInfo xmlns:p15="http://schemas.microsoft.com/office/powerpoint/2012/main" userId="S::mharkinsschwarz@ccfa.org::08d4f121-91de-4512-ac8a-c7b0d762d358" providerId="AD"/>
      </p:ext>
    </p:extLst>
  </p:cmAuthor>
  <p:cmAuthor id="2" name="Orna Ehrlich" initials="OE" lastIdx="23" clrIdx="1">
    <p:extLst>
      <p:ext uri="{19B8F6BF-5375-455C-9EA6-DF929625EA0E}">
        <p15:presenceInfo xmlns:p15="http://schemas.microsoft.com/office/powerpoint/2012/main" userId="S::oehrlich@ccfa.org::f56a1b65-57cd-497f-b710-7fbe5e0ccb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E4BD46-19B4-4FA4-970D-DFF1D98C880E}" v="1" dt="2022-03-09T22:15:32.5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34" autoAdjust="0"/>
  </p:normalViewPr>
  <p:slideViewPr>
    <p:cSldViewPr snapToGrid="0">
      <p:cViewPr varScale="1">
        <p:scale>
          <a:sx n="79" d="100"/>
          <a:sy n="79" d="100"/>
        </p:scale>
        <p:origin x="773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Harkins-Schwarz" userId="08d4f121-91de-4512-ac8a-c7b0d762d358" providerId="ADAL" clId="{E5E4BD46-19B4-4FA4-970D-DFF1D98C880E}"/>
    <pc:docChg chg="modSld">
      <pc:chgData name="Mary Harkins-Schwarz" userId="08d4f121-91de-4512-ac8a-c7b0d762d358" providerId="ADAL" clId="{E5E4BD46-19B4-4FA4-970D-DFF1D98C880E}" dt="2022-03-09T22:15:32.529" v="0"/>
      <pc:docMkLst>
        <pc:docMk/>
      </pc:docMkLst>
      <pc:sldChg chg="addSp modSp">
        <pc:chgData name="Mary Harkins-Schwarz" userId="08d4f121-91de-4512-ac8a-c7b0d762d358" providerId="ADAL" clId="{E5E4BD46-19B4-4FA4-970D-DFF1D98C880E}" dt="2022-03-09T22:15:32.529" v="0"/>
        <pc:sldMkLst>
          <pc:docMk/>
          <pc:sldMk cId="2847260700" sldId="260"/>
        </pc:sldMkLst>
        <pc:spChg chg="add mod">
          <ac:chgData name="Mary Harkins-Schwarz" userId="08d4f121-91de-4512-ac8a-c7b0d762d358" providerId="ADAL" clId="{E5E4BD46-19B4-4FA4-970D-DFF1D98C880E}" dt="2022-03-09T22:15:32.529" v="0"/>
          <ac:spMkLst>
            <pc:docMk/>
            <pc:sldMk cId="2847260700" sldId="260"/>
            <ac:spMk id="74" creationId="{99A07246-5379-4084-ACC4-F0D0981C5D8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696172D-E38C-F245-AA8C-FBB2DC5CC759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9CA1C67-FBF8-DD48-A4C3-80F0327BD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692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46E3BBD-EB4E-EC47-9758-5460AD0AAA45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3A2C62E-880E-DA41-BF14-A3BDA1174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106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200" dirty="0">
              <a:latin typeface="Helvetica-Condensed"/>
            </a:endParaRPr>
          </a:p>
          <a:p>
            <a:pPr algn="l"/>
            <a:endParaRPr lang="en-US" sz="1200" dirty="0">
              <a:latin typeface="Helvetica-Condensed"/>
            </a:endParaRP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2C62E-880E-DA41-BF14-A3BDA11749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2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CF_PPT_FBG_4x3_A_RGB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>
            <a:normAutofit/>
          </a:bodyPr>
          <a:lstStyle>
            <a:lvl1pPr marL="0" indent="0" algn="l">
              <a:buNone/>
              <a:defRPr sz="1600" cap="all" baseline="0">
                <a:solidFill>
                  <a:srgbClr val="001A7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171631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43029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9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72017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1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809724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1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87460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1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67177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1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4730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CCF_Logo_V_Pos_RGB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 b="-2610"/>
          <a:stretch/>
        </p:blipFill>
        <p:spPr>
          <a:xfrm>
            <a:off x="6931495" y="5302832"/>
            <a:ext cx="2212506" cy="155516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6200" y="6394486"/>
            <a:ext cx="2217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accent1"/>
                </a:solidFill>
              </a:rPr>
              <a:t>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72734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rgbClr val="001A7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808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541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57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8589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CF_PPT_FBG_4x3_A_RGB-0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2319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F_PPT_FBG_4x3_A_RGB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5486400" cy="1371599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362200"/>
            <a:ext cx="6400800" cy="1219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9616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7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86800" cy="3992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28600" y="1524000"/>
            <a:ext cx="8686800" cy="685800"/>
          </a:xfrm>
        </p:spPr>
        <p:txBody>
          <a:bodyPr anchor="ctr">
            <a:normAutofit/>
          </a:bodyPr>
          <a:lstStyle>
            <a:lvl1pPr>
              <a:defRPr sz="2000" b="1" i="0" cap="all">
                <a:solidFill>
                  <a:srgbClr val="00B3F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0373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672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12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35113"/>
            <a:ext cx="4268788" cy="639762"/>
          </a:xfrm>
        </p:spPr>
        <p:txBody>
          <a:bodyPr anchor="ctr">
            <a:normAutofit/>
          </a:bodyPr>
          <a:lstStyle>
            <a:lvl1pPr marL="0" indent="0">
              <a:buNone/>
              <a:defRPr sz="1800" b="1" cap="all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174875"/>
            <a:ext cx="4268788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270375" cy="639762"/>
          </a:xfrm>
        </p:spPr>
        <p:txBody>
          <a:bodyPr anchor="ctr">
            <a:normAutofit/>
          </a:bodyPr>
          <a:lstStyle>
            <a:lvl1pPr marL="0" indent="0">
              <a:buNone/>
              <a:defRPr sz="1800" b="1" cap="all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270375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332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252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0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600200"/>
            <a:ext cx="8686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46129"/>
            <a:ext cx="556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46129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9CDBE60-E2A1-8D46-8C10-49017D9C8C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CF_PPT_FBG_4x3_B_RGB_Bar_Only.jpg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4609"/>
            <a:ext cx="8839200" cy="307848"/>
          </a:xfrm>
          <a:prstGeom prst="rect">
            <a:avLst/>
          </a:prstGeom>
        </p:spPr>
      </p:pic>
      <p:pic>
        <p:nvPicPr>
          <p:cNvPr id="10" name="Picture 9" descr="CCF_Logo_H_Pos_RGB.png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720" y="6195579"/>
            <a:ext cx="1786126" cy="5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3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50" r:id="rId14"/>
    <p:sldLayoutId id="2147483660" r:id="rId15"/>
    <p:sldLayoutId id="2147483652" r:id="rId16"/>
    <p:sldLayoutId id="2147483653" r:id="rId17"/>
    <p:sldLayoutId id="2147483654" r:id="rId18"/>
    <p:sldLayoutId id="2147483655" r:id="rId19"/>
  </p:sldLayoutIdLst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lnSpc>
          <a:spcPct val="90000"/>
        </a:lnSpc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25425" indent="-225425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60375" indent="-234950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5425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1225" indent="-225425" algn="l" defTabSz="457200" rtl="0" eaLnBrk="1" latinLnBrk="0" hangingPunct="1">
        <a:lnSpc>
          <a:spcPct val="90000"/>
        </a:lnSpc>
        <a:spcBef>
          <a:spcPct val="200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BE60-E2A1-8D46-8C10-49017D9C8C8E}" type="slidenum">
              <a:rPr lang="en-US" smtClean="0"/>
              <a:t>1</a:t>
            </a:fld>
            <a:endParaRPr lang="en-US"/>
          </a:p>
        </p:txBody>
      </p:sp>
      <p:sp>
        <p:nvSpPr>
          <p:cNvPr id="4" name="Text Box 207">
            <a:extLst>
              <a:ext uri="{FF2B5EF4-FFF2-40B4-BE49-F238E27FC236}">
                <a16:creationId xmlns:a16="http://schemas.microsoft.com/office/drawing/2014/main" id="{0E47A0A1-3C26-430D-B7F5-1F901E832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650" y="1247040"/>
            <a:ext cx="2018637" cy="21361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Financial investment for projects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 IBD Ventures staff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Staff expertise in product development and field of IBD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Volunteers – IBD Ventures committee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In-kind resources (e.g., Plexus access)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53022B66-F62D-4367-AF82-E1D815105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1305" y="1166709"/>
            <a:ext cx="3347501" cy="10757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spcBef>
                <a:spcPts val="0"/>
              </a:spcBef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Projects selected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 projects for 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funding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Distribute funding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accelerator resources to portfolio programs 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Oversight of progress of portfolio programs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dvise portfolio programs; make connections with other partners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965DD79C-6D80-4D4A-B37E-57C6624A4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8641" y="1108820"/>
            <a:ext cx="1453023" cy="13033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 of investments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 amount invested in projects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Advice, connections, and resources provided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C691884E-905D-41F4-B598-260FC4851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510" y="4134891"/>
            <a:ext cx="2362141" cy="109301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Funded projects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Projects meet agreed upon milestones for product development (products move along critical path/meet inflection points)</a:t>
            </a:r>
          </a:p>
          <a:p>
            <a:pPr marL="0" marR="0"/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80715FA8-B844-4A35-9762-3BA6A5B60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840" y="4094642"/>
            <a:ext cx="4558424" cy="12526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Companies secure additional funding from other sources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Achieve regulatory milestones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Advance products (initiate clinical studies, i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nvestigational new drug-enabling studies (e.g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PK/PD and tox studies), patents filed, license intellectual property, investigation device exemptions (IDEs), or other major regulatory milestones</a:t>
            </a:r>
          </a:p>
          <a:p>
            <a:pPr marL="171450" marR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Publications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6804686D-BB8E-4F83-A8A5-1B918586E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960" y="5954751"/>
            <a:ext cx="3292145" cy="46214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R="0">
              <a:spcBef>
                <a:spcPts val="0"/>
              </a:spcBef>
            </a:pPr>
            <a:r>
              <a:rPr lang="en-US" sz="1100">
                <a:latin typeface="Calibri" panose="020F0502020204030204" pitchFamily="34" charset="0"/>
                <a:cs typeface="Calibri" panose="020F0502020204030204" pitchFamily="34" charset="0"/>
              </a:rPr>
              <a:t>Novel and impactful new products enter market to help IBD patients</a:t>
            </a:r>
          </a:p>
          <a:p>
            <a:pPr marL="0" marR="0">
              <a:spcBef>
                <a:spcPts val="0"/>
              </a:spcBef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FA3FE34-18A1-42B2-A363-7AEBA4CAF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032"/>
            <a:ext cx="8686800" cy="682674"/>
          </a:xfrm>
        </p:spPr>
        <p:txBody>
          <a:bodyPr>
            <a:normAutofit fontScale="90000"/>
          </a:bodyPr>
          <a:lstStyle/>
          <a:p>
            <a:r>
              <a:rPr lang="en-US"/>
              <a:t>Accelerate new product* innovations to address unmet needs logic model: IBD Ventures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42E89E-F740-42B1-95A8-712590446A6D}"/>
              </a:ext>
            </a:extLst>
          </p:cNvPr>
          <p:cNvSpPr txBox="1"/>
          <p:nvPr/>
        </p:nvSpPr>
        <p:spPr>
          <a:xfrm>
            <a:off x="228600" y="950887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Inputs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5CB13E-C349-4C36-BAFF-E07F4B310066}"/>
              </a:ext>
            </a:extLst>
          </p:cNvPr>
          <p:cNvSpPr txBox="1"/>
          <p:nvPr/>
        </p:nvSpPr>
        <p:spPr>
          <a:xfrm>
            <a:off x="2455721" y="891655"/>
            <a:ext cx="1201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Activities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DC94E5-896A-4D8A-8B69-1AF70A4B03FB}"/>
              </a:ext>
            </a:extLst>
          </p:cNvPr>
          <p:cNvSpPr txBox="1"/>
          <p:nvPr/>
        </p:nvSpPr>
        <p:spPr>
          <a:xfrm>
            <a:off x="7062024" y="785041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1A5FDA-DDEC-470F-BEA0-A9198D4B25FE}"/>
              </a:ext>
            </a:extLst>
          </p:cNvPr>
          <p:cNvSpPr txBox="1"/>
          <p:nvPr/>
        </p:nvSpPr>
        <p:spPr>
          <a:xfrm>
            <a:off x="190011" y="3715577"/>
            <a:ext cx="327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Short-term outcomes (1-2 </a:t>
            </a:r>
            <a:r>
              <a:rPr lang="en-US" dirty="0" err="1"/>
              <a:t>yrs</a:t>
            </a:r>
            <a:r>
              <a:rPr lang="en-US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153448-4B49-492F-A4A3-04283DB31F24}"/>
              </a:ext>
            </a:extLst>
          </p:cNvPr>
          <p:cNvSpPr txBox="1"/>
          <p:nvPr/>
        </p:nvSpPr>
        <p:spPr>
          <a:xfrm>
            <a:off x="3590124" y="3776700"/>
            <a:ext cx="383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Intermediate outcomes (3-6 </a:t>
            </a:r>
            <a:r>
              <a:rPr lang="en-US" dirty="0" err="1"/>
              <a:t>yrs</a:t>
            </a:r>
            <a:r>
              <a:rPr lang="en-US" dirty="0"/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EDB9E7-F142-4E09-83C5-87848FE81ED5}"/>
              </a:ext>
            </a:extLst>
          </p:cNvPr>
          <p:cNvSpPr txBox="1"/>
          <p:nvPr/>
        </p:nvSpPr>
        <p:spPr>
          <a:xfrm>
            <a:off x="439615" y="5543336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Long-term outcomes (6+ </a:t>
            </a:r>
            <a:r>
              <a:rPr lang="en-US" err="1"/>
              <a:t>yrs</a:t>
            </a:r>
            <a:r>
              <a:rPr lang="en-US"/>
              <a:t>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D22427E-4154-408A-A0D3-D7A8C466F288}"/>
              </a:ext>
            </a:extLst>
          </p:cNvPr>
          <p:cNvCxnSpPr>
            <a:cxnSpLocks/>
          </p:cNvCxnSpPr>
          <p:nvPr/>
        </p:nvCxnSpPr>
        <p:spPr>
          <a:xfrm>
            <a:off x="2281287" y="1903926"/>
            <a:ext cx="27939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61EE71C-8B23-470C-8508-6D28E46B40BD}"/>
              </a:ext>
            </a:extLst>
          </p:cNvPr>
          <p:cNvCxnSpPr>
            <a:cxnSpLocks/>
          </p:cNvCxnSpPr>
          <p:nvPr/>
        </p:nvCxnSpPr>
        <p:spPr>
          <a:xfrm>
            <a:off x="6899252" y="1583626"/>
            <a:ext cx="2312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3B37B42-DD7D-4307-A231-F78F4ADE7419}"/>
              </a:ext>
            </a:extLst>
          </p:cNvPr>
          <p:cNvCxnSpPr>
            <a:cxnSpLocks/>
          </p:cNvCxnSpPr>
          <p:nvPr/>
        </p:nvCxnSpPr>
        <p:spPr>
          <a:xfrm flipH="1" flipV="1">
            <a:off x="269438" y="3643519"/>
            <a:ext cx="8437363" cy="18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A9B8069B-43A0-4A4B-B071-33BC1B7FA90C}"/>
              </a:ext>
            </a:extLst>
          </p:cNvPr>
          <p:cNvCxnSpPr>
            <a:cxnSpLocks/>
            <a:endCxn id="9" idx="1"/>
          </p:cNvCxnSpPr>
          <p:nvPr/>
        </p:nvCxnSpPr>
        <p:spPr>
          <a:xfrm rot="16200000" flipH="1">
            <a:off x="-211052" y="4176838"/>
            <a:ext cx="869684" cy="139440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3BDF9A1-2D7A-458D-996C-921AF8834BD3}"/>
              </a:ext>
            </a:extLst>
          </p:cNvPr>
          <p:cNvCxnSpPr>
            <a:cxnSpLocks/>
          </p:cNvCxnSpPr>
          <p:nvPr/>
        </p:nvCxnSpPr>
        <p:spPr>
          <a:xfrm>
            <a:off x="2739255" y="4343400"/>
            <a:ext cx="82685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AE611916-BF43-4730-8953-81FE60C10F81}"/>
              </a:ext>
            </a:extLst>
          </p:cNvPr>
          <p:cNvCxnSpPr>
            <a:cxnSpLocks/>
          </p:cNvCxnSpPr>
          <p:nvPr/>
        </p:nvCxnSpPr>
        <p:spPr>
          <a:xfrm rot="16200000" flipH="1">
            <a:off x="8044390" y="4790162"/>
            <a:ext cx="1165374" cy="271850"/>
          </a:xfrm>
          <a:prstGeom prst="bentConnector3">
            <a:avLst>
              <a:gd name="adj1" fmla="val 597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8D3409B-619F-4029-9D58-7C10F6B09BF8}"/>
              </a:ext>
            </a:extLst>
          </p:cNvPr>
          <p:cNvCxnSpPr>
            <a:cxnSpLocks/>
          </p:cNvCxnSpPr>
          <p:nvPr/>
        </p:nvCxnSpPr>
        <p:spPr>
          <a:xfrm flipH="1">
            <a:off x="228600" y="5486400"/>
            <a:ext cx="838306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CA71E511-636C-414B-9B6C-71CCACADF0EE}"/>
              </a:ext>
            </a:extLst>
          </p:cNvPr>
          <p:cNvCxnSpPr>
            <a:cxnSpLocks/>
            <a:endCxn id="12" idx="1"/>
          </p:cNvCxnSpPr>
          <p:nvPr/>
        </p:nvCxnSpPr>
        <p:spPr>
          <a:xfrm rot="16200000" flipH="1">
            <a:off x="-114645" y="5797221"/>
            <a:ext cx="642490" cy="134720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0F65BE3-E481-4618-BD12-48020538592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6855" y="2557371"/>
            <a:ext cx="2059893" cy="112402"/>
          </a:xfrm>
          <a:prstGeom prst="bentConnector3">
            <a:avLst>
              <a:gd name="adj1" fmla="val -53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 Box 6">
            <a:extLst>
              <a:ext uri="{FF2B5EF4-FFF2-40B4-BE49-F238E27FC236}">
                <a16:creationId xmlns:a16="http://schemas.microsoft.com/office/drawing/2014/main" id="{02E041EF-42F4-4F9A-9358-31959A85B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0055" y="5940944"/>
            <a:ext cx="4571097" cy="46214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latin typeface="Calibri" panose="020F0502020204030204" pitchFamily="34" charset="0"/>
                <a:cs typeface="Calibri" panose="020F0502020204030204" pitchFamily="34" charset="0"/>
              </a:rPr>
              <a:t>Prevent disease progression; Improve quality of life among patients; Increase in remission rates; </a:t>
            </a: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Cure(s) for IBD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 Box 2">
            <a:extLst>
              <a:ext uri="{FF2B5EF4-FFF2-40B4-BE49-F238E27FC236}">
                <a16:creationId xmlns:a16="http://schemas.microsoft.com/office/drawing/2014/main" id="{D8ADC398-2399-42E1-BE2B-BB2AD9C8C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1634" y="2445639"/>
            <a:ext cx="3357172" cy="38165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>
              <a:defRPr/>
            </a:pP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Projects not selected</a:t>
            </a:r>
          </a:p>
          <a:p>
            <a:pPr lvl="0">
              <a:defRPr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feedback and guidance to applicants.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EB67D1-8DB5-4910-A79F-00E7CCA7770F}"/>
              </a:ext>
            </a:extLst>
          </p:cNvPr>
          <p:cNvSpPr txBox="1"/>
          <p:nvPr/>
        </p:nvSpPr>
        <p:spPr>
          <a:xfrm>
            <a:off x="494440" y="6484013"/>
            <a:ext cx="569946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10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Products comprise treatments, devices, diagnostics and healthcare technology</a:t>
            </a:r>
          </a:p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EC27BE9-89D3-442E-9F7A-5B5C3B90C3CF}"/>
              </a:ext>
            </a:extLst>
          </p:cNvPr>
          <p:cNvSpPr txBox="1"/>
          <p:nvPr/>
        </p:nvSpPr>
        <p:spPr>
          <a:xfrm>
            <a:off x="3860405" y="5549239"/>
            <a:ext cx="1835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Ultimate goal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5A1AEF2-FD25-4EA4-815B-03956E6C7BBF}"/>
              </a:ext>
            </a:extLst>
          </p:cNvPr>
          <p:cNvCxnSpPr>
            <a:cxnSpLocks/>
          </p:cNvCxnSpPr>
          <p:nvPr/>
        </p:nvCxnSpPr>
        <p:spPr>
          <a:xfrm>
            <a:off x="3590124" y="6166070"/>
            <a:ext cx="2567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705A44E-16E9-4992-83FC-EC12FBDC3732}"/>
              </a:ext>
            </a:extLst>
          </p:cNvPr>
          <p:cNvCxnSpPr>
            <a:cxnSpLocks/>
          </p:cNvCxnSpPr>
          <p:nvPr/>
        </p:nvCxnSpPr>
        <p:spPr>
          <a:xfrm>
            <a:off x="7647769" y="8397659"/>
            <a:ext cx="2492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Box 2">
            <a:extLst>
              <a:ext uri="{FF2B5EF4-FFF2-40B4-BE49-F238E27FC236}">
                <a16:creationId xmlns:a16="http://schemas.microsoft.com/office/drawing/2014/main" id="{42BC2A6F-49D2-40D8-A4A2-AB1408BB9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0680" y="1490294"/>
            <a:ext cx="660498" cy="8272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Solicit and review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06777A9-AFB9-4F4C-9F02-00CAB383818D}"/>
              </a:ext>
            </a:extLst>
          </p:cNvPr>
          <p:cNvCxnSpPr>
            <a:cxnSpLocks/>
          </p:cNvCxnSpPr>
          <p:nvPr/>
        </p:nvCxnSpPr>
        <p:spPr>
          <a:xfrm flipV="1">
            <a:off x="3214527" y="1783101"/>
            <a:ext cx="286044" cy="942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6ED5908-9099-4E81-8239-2E035368BCC2}"/>
              </a:ext>
            </a:extLst>
          </p:cNvPr>
          <p:cNvCxnSpPr>
            <a:cxnSpLocks/>
          </p:cNvCxnSpPr>
          <p:nvPr/>
        </p:nvCxnSpPr>
        <p:spPr>
          <a:xfrm>
            <a:off x="3220117" y="2106778"/>
            <a:ext cx="311188" cy="3851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 Box 4">
            <a:extLst>
              <a:ext uri="{FF2B5EF4-FFF2-40B4-BE49-F238E27FC236}">
                <a16:creationId xmlns:a16="http://schemas.microsoft.com/office/drawing/2014/main" id="{5537C3BC-2948-4DAD-84E4-86EE254A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956" y="2468504"/>
            <a:ext cx="1453023" cy="101402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 of projects that improved proposal and received funding by Foundation and/or other organizations 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299711B-2A7C-440B-BE87-78CE68052EFC}"/>
              </a:ext>
            </a:extLst>
          </p:cNvPr>
          <p:cNvCxnSpPr>
            <a:cxnSpLocks/>
            <a:stCxn id="39" idx="3"/>
          </p:cNvCxnSpPr>
          <p:nvPr/>
        </p:nvCxnSpPr>
        <p:spPr>
          <a:xfrm flipV="1">
            <a:off x="6878806" y="2636465"/>
            <a:ext cx="23123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D62C5F3-55E6-4D77-9C8F-1588D10CA259}"/>
              </a:ext>
            </a:extLst>
          </p:cNvPr>
          <p:cNvCxnSpPr/>
          <p:nvPr/>
        </p:nvCxnSpPr>
        <p:spPr>
          <a:xfrm flipH="1" flipV="1">
            <a:off x="6899252" y="2242411"/>
            <a:ext cx="231230" cy="2495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99A07246-5379-4084-ACC4-F0D0981C5D88}"/>
              </a:ext>
            </a:extLst>
          </p:cNvPr>
          <p:cNvSpPr txBox="1"/>
          <p:nvPr/>
        </p:nvSpPr>
        <p:spPr>
          <a:xfrm rot="18880302">
            <a:off x="2201785" y="2824882"/>
            <a:ext cx="49009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chemeClr val="bg1">
                    <a:lumMod val="85000"/>
                  </a:schemeClr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84726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1" grpId="0" animBg="1"/>
      <p:bldP spid="12" grpId="0" animBg="1"/>
      <p:bldP spid="31" grpId="0" animBg="1"/>
      <p:bldP spid="39" grpId="0" animBg="1"/>
      <p:bldP spid="35" grpId="0" animBg="1"/>
      <p:bldP spid="6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22">
      <a:dk1>
        <a:sysClr val="windowText" lastClr="000000"/>
      </a:dk1>
      <a:lt1>
        <a:sysClr val="window" lastClr="FFFFFF"/>
      </a:lt1>
      <a:dk2>
        <a:srgbClr val="333333"/>
      </a:dk2>
      <a:lt2>
        <a:srgbClr val="EEECE1"/>
      </a:lt2>
      <a:accent1>
        <a:srgbClr val="001A70"/>
      </a:accent1>
      <a:accent2>
        <a:srgbClr val="00B3F0"/>
      </a:accent2>
      <a:accent3>
        <a:srgbClr val="FFC600"/>
      </a:accent3>
      <a:accent4>
        <a:srgbClr val="E57200"/>
      </a:accent4>
      <a:accent5>
        <a:srgbClr val="A05EB5"/>
      </a:accent5>
      <a:accent6>
        <a:srgbClr val="78BE20"/>
      </a:accent6>
      <a:hlink>
        <a:srgbClr val="009CA6"/>
      </a:hlink>
      <a:folHlink>
        <a:srgbClr val="009CA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SharedWithUsers xmlns="c57fea2e-d146-428a-a2a2-061547110c3f">
      <UserInfo>
        <DisplayName>Orna Ehrlich</DisplayName>
        <AccountId>777</AccountId>
        <AccountType/>
      </UserInfo>
      <UserInfo>
        <DisplayName>Gerard Honig</DisplayName>
        <AccountId>590</AccountId>
        <AccountType/>
      </UserInfo>
      <UserInfo>
        <DisplayName>Andres Hurtado-Lorenzo</DisplayName>
        <AccountId>232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44191AE428AF428CA72321649248D0" ma:contentTypeVersion="15" ma:contentTypeDescription="Create a new document." ma:contentTypeScope="" ma:versionID="a923d3bfe2e6a47dc6d68730a8544af5">
  <xsd:schema xmlns:xsd="http://www.w3.org/2001/XMLSchema" xmlns:xs="http://www.w3.org/2001/XMLSchema" xmlns:p="http://schemas.microsoft.com/office/2006/metadata/properties" xmlns:ns1="http://schemas.microsoft.com/sharepoint/v3" xmlns:ns2="3037250e-34a5-46ee-a790-672410f3322e" xmlns:ns3="c57fea2e-d146-428a-a2a2-061547110c3f" targetNamespace="http://schemas.microsoft.com/office/2006/metadata/properties" ma:root="true" ma:fieldsID="138e0b7d50b53b5a290b7517a7f8e7c5" ns1:_="" ns2:_="" ns3:_="">
    <xsd:import namespace="http://schemas.microsoft.com/sharepoint/v3"/>
    <xsd:import namespace="3037250e-34a5-46ee-a790-672410f3322e"/>
    <xsd:import namespace="c57fea2e-d146-428a-a2a2-061547110c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7250e-34a5-46ee-a790-672410f332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7fea2e-d146-428a-a2a2-061547110c3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096138-5943-48D4-8915-C8A1F3290D55}">
  <ds:schemaRefs>
    <ds:schemaRef ds:uri="3037250e-34a5-46ee-a790-672410f3322e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c57fea2e-d146-428a-a2a2-061547110c3f"/>
    <ds:schemaRef ds:uri="http://schemas.microsoft.com/sharepoint/v3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ADA7846-12F3-4F09-909C-E2CB92C86D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2EEBC2-375B-4D7C-B6E8-91CCD43B1AC7}">
  <ds:schemaRefs>
    <ds:schemaRef ds:uri="3037250e-34a5-46ee-a790-672410f3322e"/>
    <ds:schemaRef ds:uri="c57fea2e-d146-428a-a2a2-061547110c3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269</Words>
  <Application>Microsoft Office PowerPoint</Application>
  <PresentationFormat>On-screen Show (4:3)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Helvetica-Condensed</vt:lpstr>
      <vt:lpstr>Office Theme</vt:lpstr>
      <vt:lpstr>Accelerate new product* innovations to address unmet needs logic model: IBD Ventures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Jinsoo Kim</dc:creator>
  <cp:lastModifiedBy>Mary Harkins-Schwarz</cp:lastModifiedBy>
  <cp:revision>8</cp:revision>
  <cp:lastPrinted>2021-11-23T17:46:20Z</cp:lastPrinted>
  <dcterms:created xsi:type="dcterms:W3CDTF">2017-02-07T19:59:04Z</dcterms:created>
  <dcterms:modified xsi:type="dcterms:W3CDTF">2022-03-09T22:15:36Z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0x0101009F44191AE428AF428CA72321649248D0</vt:lpwstr>
  </property>
</Properties>
</file>